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9" r:id="rId1"/>
  </p:sldMasterIdLst>
  <p:notesMasterIdLst>
    <p:notesMasterId r:id="rId17"/>
  </p:notesMasterIdLst>
  <p:handoutMasterIdLst>
    <p:handoutMasterId r:id="rId18"/>
  </p:handoutMasterIdLst>
  <p:sldIdLst>
    <p:sldId id="268" r:id="rId2"/>
    <p:sldId id="269" r:id="rId3"/>
    <p:sldId id="284" r:id="rId4"/>
    <p:sldId id="287" r:id="rId5"/>
    <p:sldId id="271" r:id="rId6"/>
    <p:sldId id="290" r:id="rId7"/>
    <p:sldId id="273" r:id="rId8"/>
    <p:sldId id="274" r:id="rId9"/>
    <p:sldId id="278" r:id="rId10"/>
    <p:sldId id="279" r:id="rId11"/>
    <p:sldId id="280" r:id="rId12"/>
    <p:sldId id="288" r:id="rId13"/>
    <p:sldId id="281" r:id="rId14"/>
    <p:sldId id="282" r:id="rId15"/>
    <p:sldId id="283" r:id="rId16"/>
  </p:sldIdLst>
  <p:sldSz cx="9144000" cy="6858000" type="screen4x3"/>
  <p:notesSz cx="6973888" cy="923607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0033"/>
    <a:srgbClr val="993300"/>
    <a:srgbClr val="800080"/>
    <a:srgbClr val="666633"/>
    <a:srgbClr val="008080"/>
    <a:srgbClr val="FFFFFF"/>
    <a:srgbClr val="996600"/>
    <a:srgbClr val="000000"/>
    <a:srgbClr val="C3DADB"/>
    <a:srgbClr val="DFE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4" autoAdjust="0"/>
  </p:normalViewPr>
  <p:slideViewPr>
    <p:cSldViewPr snapToGrid="0">
      <p:cViewPr>
        <p:scale>
          <a:sx n="100" d="100"/>
          <a:sy n="100" d="100"/>
        </p:scale>
        <p:origin x="-516" y="456"/>
      </p:cViewPr>
      <p:guideLst>
        <p:guide orient="horz" pos="563"/>
        <p:guide pos="8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650" cy="462120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9660" y="0"/>
            <a:ext cx="3022650" cy="462120"/>
          </a:xfrm>
          <a:prstGeom prst="rect">
            <a:avLst/>
          </a:prstGeom>
        </p:spPr>
        <p:txBody>
          <a:bodyPr vert="horz" lIns="90891" tIns="45446" rIns="90891" bIns="4544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6914308-B710-4C4D-9C49-A2AE81DD4F3A}" type="datetimeFigureOut">
              <a:rPr lang="en-CA"/>
              <a:pPr>
                <a:defRPr/>
              </a:pPr>
              <a:t>24/04/2015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22650" cy="462120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9660" y="8772378"/>
            <a:ext cx="3022650" cy="462120"/>
          </a:xfrm>
          <a:prstGeom prst="rect">
            <a:avLst/>
          </a:prstGeom>
        </p:spPr>
        <p:txBody>
          <a:bodyPr vert="horz" lIns="90891" tIns="45446" rIns="90891" bIns="4544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323F21-8EE2-47A7-8B49-3E9202D5FD5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0917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650" cy="462120"/>
          </a:xfrm>
          <a:prstGeom prst="rect">
            <a:avLst/>
          </a:prstGeom>
        </p:spPr>
        <p:txBody>
          <a:bodyPr vert="horz" lIns="92618" tIns="46309" rIns="92618" bIns="46309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9660" y="0"/>
            <a:ext cx="3022650" cy="462120"/>
          </a:xfrm>
          <a:prstGeom prst="rect">
            <a:avLst/>
          </a:prstGeom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BBFD693-ACF9-4628-9BE6-66A8ED5ACAF6}" type="datetime1">
              <a:rPr lang="en-CA"/>
              <a:pPr>
                <a:defRPr/>
              </a:pPr>
              <a:t>24/04/2015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8" tIns="46309" rIns="92618" bIns="46309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021" y="4387767"/>
            <a:ext cx="5577847" cy="4155919"/>
          </a:xfrm>
          <a:prstGeom prst="rect">
            <a:avLst/>
          </a:prstGeom>
        </p:spPr>
        <p:txBody>
          <a:bodyPr vert="horz" wrap="square" lIns="92618" tIns="46309" rIns="92618" bIns="4630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22650" cy="462120"/>
          </a:xfrm>
          <a:prstGeom prst="rect">
            <a:avLst/>
          </a:prstGeom>
        </p:spPr>
        <p:txBody>
          <a:bodyPr vert="horz" lIns="92618" tIns="46309" rIns="92618" bIns="46309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9660" y="8772378"/>
            <a:ext cx="3022650" cy="462120"/>
          </a:xfrm>
          <a:prstGeom prst="rect">
            <a:avLst/>
          </a:prstGeom>
        </p:spPr>
        <p:txBody>
          <a:bodyPr vert="horz" wrap="square" lIns="92618" tIns="46309" rIns="92618" bIns="4630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C9098AD-6420-4B36-A75E-A309F017F18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0042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GS Title 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title="TBS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233" y="812983"/>
            <a:ext cx="3121152" cy="1292352"/>
          </a:xfrm>
          <a:prstGeom prst="rect">
            <a:avLst/>
          </a:prstGeom>
        </p:spPr>
      </p:pic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46260" y="1805844"/>
            <a:ext cx="65556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700">
                <a:solidFill>
                  <a:srgbClr val="9900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283311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488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60764" cy="365125"/>
          </a:xfrm>
          <a:prstGeom prst="rect">
            <a:avLst/>
          </a:prstGeom>
        </p:spPr>
        <p:txBody>
          <a:bodyPr/>
          <a:lstStyle/>
          <a:p>
            <a:fld id="{B8510F5D-7A0F-41FF-87C2-85EF44DB58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3690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E294838-A68E-4387-9DB6-B3F5CFD4CAFF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04151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7464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0495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57300" indent="-26670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8275" indent="-180975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0495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57300" indent="-26670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438275" indent="-180975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19262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85857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75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72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875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72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835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0812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0812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88333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85857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06538"/>
            <a:ext cx="267652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46300"/>
            <a:ext cx="2676525" cy="3951288"/>
          </a:xfrm>
          <a:prstGeom prst="rect">
            <a:avLst/>
          </a:prstGeom>
        </p:spPr>
        <p:txBody>
          <a:bodyPr/>
          <a:lstStyle>
            <a:lvl1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3"/>
          </p:nvPr>
        </p:nvSpPr>
        <p:spPr>
          <a:xfrm>
            <a:off x="3257550" y="1506538"/>
            <a:ext cx="26955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257550" y="2146300"/>
            <a:ext cx="2695575" cy="3951288"/>
          </a:xfrm>
          <a:prstGeom prst="rect">
            <a:avLst/>
          </a:prstGeom>
        </p:spPr>
        <p:txBody>
          <a:bodyPr/>
          <a:lstStyle>
            <a:lvl1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6067425" y="1497013"/>
            <a:ext cx="25812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00" b="1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6"/>
          </p:nvPr>
        </p:nvSpPr>
        <p:spPr>
          <a:xfrm>
            <a:off x="6067425" y="2136775"/>
            <a:ext cx="2581275" cy="3951288"/>
          </a:xfrm>
          <a:prstGeom prst="rect">
            <a:avLst/>
          </a:prstGeom>
        </p:spPr>
        <p:txBody>
          <a:bodyPr/>
          <a:lstStyle>
            <a:lvl1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9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792067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696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504950"/>
            <a:ext cx="5111750" cy="4697413"/>
          </a:xfrm>
          <a:prstGeom prst="rect">
            <a:avLst/>
          </a:prstGeom>
        </p:spPr>
        <p:txBody>
          <a:bodyPr/>
          <a:lstStyle>
            <a:lvl1pPr marL="266700" indent="-26670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2925" indent="-276225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9625" indent="-26670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76325" indent="-26670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7300" indent="-180975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113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07953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189537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90525"/>
            <a:ext cx="5180012" cy="4337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199062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260764" cy="365125"/>
          </a:xfrm>
          <a:prstGeom prst="rect">
            <a:avLst/>
          </a:prstGeom>
        </p:spPr>
        <p:txBody>
          <a:bodyPr/>
          <a:lstStyle/>
          <a:p>
            <a:fld id="{B8510F5D-7A0F-41FF-87C2-85EF44DB58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86164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60061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468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468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01025" y="6288730"/>
            <a:ext cx="593725" cy="533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algn="r">
              <a:defRPr/>
            </a:pPr>
            <a:fld id="{CED11A91-DA56-4535-ABAD-E916AEFDA805}" type="slidenum">
              <a:rPr lang="en-CA" sz="2000" b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CA" sz="2000" b="1" dirty="0" smtClean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457200" y="6307780"/>
            <a:ext cx="822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 title="vertical rule"/>
          <p:cNvCxnSpPr/>
          <p:nvPr/>
        </p:nvCxnSpPr>
        <p:spPr bwMode="auto">
          <a:xfrm flipV="1">
            <a:off x="7269480" y="381000"/>
            <a:ext cx="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4707" y="165302"/>
            <a:ext cx="655569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dirty="0" smtClean="0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3119" y="1494293"/>
            <a:ext cx="8429625" cy="462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5C9A8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84" tIns="45704" rIns="53984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13" name="Picture 12" title="TBS logo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805" y="468560"/>
            <a:ext cx="1048395" cy="43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78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1" r:id="rId2"/>
    <p:sldLayoutId id="2147483883" r:id="rId3"/>
    <p:sldLayoutId id="2147483884" r:id="rId4"/>
    <p:sldLayoutId id="2147483904" r:id="rId5"/>
    <p:sldLayoutId id="2147483905" r:id="rId6"/>
    <p:sldLayoutId id="2147483887" r:id="rId7"/>
    <p:sldLayoutId id="2147483888" r:id="rId8"/>
    <p:sldLayoutId id="2147483882" r:id="rId9"/>
    <p:sldLayoutId id="2147483903" r:id="rId10"/>
    <p:sldLayoutId id="2147483886" r:id="rId11"/>
    <p:sldLayoutId id="2147483906" r:id="rId1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rgbClr val="990033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33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1pPr>
      <a:lvl2pPr marL="714375" indent="-352425" algn="l" defTabSz="914400" rtl="0" eaLnBrk="1" latinLnBrk="0" hangingPunct="1">
        <a:spcBef>
          <a:spcPct val="20000"/>
        </a:spcBef>
        <a:buClr>
          <a:srgbClr val="00808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2pPr>
      <a:lvl3pPr marL="990600" indent="-276225" algn="l" defTabSz="914400" rtl="0" eaLnBrk="1" latinLnBrk="0" hangingPunct="1">
        <a:spcBef>
          <a:spcPct val="20000"/>
        </a:spcBef>
        <a:buSzPct val="75000"/>
        <a:buFont typeface="Verdana" pitchFamily="34" charset="0"/>
        <a:buChar char="−"/>
        <a:defRPr sz="24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3pPr>
      <a:lvl4pPr marL="1343025" indent="-266700" algn="l" defTabSz="914400" rtl="0" eaLnBrk="1" latinLnBrk="0" hangingPunct="1">
        <a:spcBef>
          <a:spcPct val="20000"/>
        </a:spcBef>
        <a:buSzPct val="75000"/>
        <a:buFont typeface="Verdana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Verdana" pitchFamily="34" charset="0"/>
          <a:cs typeface="Arial" panose="020B0604020202020204" pitchFamily="34" charset="0"/>
        </a:defRPr>
      </a:lvl4pPr>
      <a:lvl5pPr marL="1524000" indent="-180975" algn="l" defTabSz="914400" rtl="0" eaLnBrk="1" latinLnBrk="0" hangingPunct="1">
        <a:spcBef>
          <a:spcPct val="20000"/>
        </a:spcBef>
        <a:buSzPct val="75000"/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ebecca.McKenzie@ontario.ca" TargetMode="External"/><Relationship Id="rId2" Type="http://schemas.openxmlformats.org/officeDocument/2006/relationships/hyperlink" Target="mailto:rose.langhout@ontario.c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246260" y="2095500"/>
            <a:ext cx="6555694" cy="1181100"/>
          </a:xfrm>
        </p:spPr>
        <p:txBody>
          <a:bodyPr/>
          <a:lstStyle/>
          <a:p>
            <a:r>
              <a:rPr lang="en-CA" sz="2400" dirty="0" smtClean="0"/>
              <a:t>Corporate Policy, Agency Governance and Open Government Division (CPAGOG)</a:t>
            </a:r>
            <a:endParaRPr lang="en-CA" sz="2400" b="0" dirty="0">
              <a:solidFill>
                <a:srgbClr val="990033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3095625" y="3467100"/>
            <a:ext cx="55530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SzPct val="75000"/>
            </a:pPr>
            <a:r>
              <a:rPr lang="en-CA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CA" sz="2400" b="1" dirty="0" smtClean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Group on Budget </a:t>
            </a:r>
            <a:r>
              <a:rPr lang="en-CA" sz="2400" b="1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</a:t>
            </a:r>
            <a:endParaRPr lang="en-CA" sz="2400" b="1" dirty="0" smtClean="0">
              <a:solidFill>
                <a:srgbClr val="008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SzPct val="75000"/>
            </a:pPr>
            <a:r>
              <a:rPr lang="en-CA" sz="2400" dirty="0" smtClean="0"/>
              <a:t>Transfer </a:t>
            </a:r>
            <a:r>
              <a:rPr lang="en-CA" sz="2400" dirty="0"/>
              <a:t>Payment Administrative </a:t>
            </a:r>
            <a:r>
              <a:rPr lang="en-CA" sz="2400" dirty="0" smtClean="0"/>
              <a:t>Modernization (TPAM) Project &amp; 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75000"/>
            </a:pPr>
            <a:r>
              <a:rPr lang="en-CA" sz="2400" dirty="0" smtClean="0"/>
              <a:t>Joint Funding Reform Forum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75000"/>
            </a:pPr>
            <a:endParaRPr lang="en-CA" dirty="0" smtClean="0"/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75000"/>
            </a:pPr>
            <a:r>
              <a:rPr lang="en-CA" sz="2400" b="1" dirty="0" smtClean="0">
                <a:solidFill>
                  <a:srgbClr val="0C0C0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n-CA" sz="2400" b="1" dirty="0" smtClean="0">
                <a:solidFill>
                  <a:srgbClr val="0C0C0C"/>
                </a:solidFill>
                <a:latin typeface="Arial" panose="020B0604020202020204" pitchFamily="34" charset="0"/>
                <a:ea typeface="ＭＳ Ｐゴシック" pitchFamily="34" charset="-128"/>
                <a:cs typeface="Arial" panose="020B0604020202020204" pitchFamily="34" charset="0"/>
              </a:rPr>
              <a:t> 16, 2015</a:t>
            </a:r>
            <a:endParaRPr lang="en-CA" sz="2400" b="1" dirty="0">
              <a:solidFill>
                <a:srgbClr val="0C0C0C"/>
              </a:solidFill>
              <a:latin typeface="Arial" panose="020B0604020202020204" pitchFamily="34" charset="0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5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905605"/>
          </a:xfrm>
        </p:spPr>
        <p:txBody>
          <a:bodyPr/>
          <a:lstStyle/>
          <a:p>
            <a:r>
              <a:rPr lang="en-CA" sz="2800" dirty="0"/>
              <a:t>Assessed Risk and Flexibility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0075" cy="493395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CA" sz="1800" b="1" dirty="0" smtClean="0"/>
              <a:t>Opportunity 1: Budget </a:t>
            </a:r>
            <a:r>
              <a:rPr lang="en-CA" sz="1800" b="1" dirty="0"/>
              <a:t>flexibility </a:t>
            </a:r>
            <a:r>
              <a:rPr lang="en-CA" sz="1800" b="1" dirty="0" smtClean="0"/>
              <a:t>should be aligned </a:t>
            </a:r>
            <a:r>
              <a:rPr lang="en-CA" sz="1800" b="1" dirty="0"/>
              <a:t>with risk assessment </a:t>
            </a:r>
            <a:r>
              <a:rPr lang="en-CA" sz="1800" b="1" dirty="0" smtClean="0"/>
              <a:t>results</a:t>
            </a:r>
            <a:endParaRPr lang="en-CA" sz="1800" b="1" dirty="0"/>
          </a:p>
          <a:p>
            <a:pPr>
              <a:spcBef>
                <a:spcPts val="600"/>
              </a:spcBef>
            </a:pPr>
            <a:r>
              <a:rPr lang="en-CA" sz="1800" dirty="0" smtClean="0"/>
              <a:t>There is support for a proportional </a:t>
            </a:r>
            <a:r>
              <a:rPr lang="en-CA" sz="1800" dirty="0"/>
              <a:t>risk assessment </a:t>
            </a:r>
            <a:r>
              <a:rPr lang="en-CA" sz="1800" dirty="0" smtClean="0"/>
              <a:t>approach, that is, the degree of oversight/control and of flexibility should be based on identified </a:t>
            </a:r>
            <a:r>
              <a:rPr lang="en-CA" sz="1800" dirty="0"/>
              <a:t>and </a:t>
            </a:r>
            <a:r>
              <a:rPr lang="en-CA" sz="1800" dirty="0" smtClean="0"/>
              <a:t>assessed risks </a:t>
            </a:r>
          </a:p>
          <a:p>
            <a:pPr>
              <a:spcBef>
                <a:spcPts val="600"/>
              </a:spcBef>
            </a:pPr>
            <a:r>
              <a:rPr lang="en-CA" sz="1800" dirty="0" smtClean="0"/>
              <a:t>Types of risks that could affect flexibility include the nature of the program, vulnerability of the end clients, the Agreement value ($), the capacity of the TPR to meet the program requirements, and whether the TPR is new or has worked with the program area/OPS previously</a:t>
            </a:r>
          </a:p>
          <a:p>
            <a:pPr>
              <a:spcBef>
                <a:spcPts val="600"/>
              </a:spcBef>
            </a:pPr>
            <a:endParaRPr lang="en-CA" sz="1800" dirty="0" smtClean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CA" sz="1800" b="1" i="1" dirty="0" smtClean="0"/>
              <a:t>Questions </a:t>
            </a:r>
          </a:p>
          <a:p>
            <a:pPr lvl="1">
              <a:spcBef>
                <a:spcPts val="600"/>
              </a:spcBef>
              <a:buAutoNum type="arabicParenR"/>
            </a:pPr>
            <a:r>
              <a:rPr lang="en-CA" sz="1800" dirty="0" smtClean="0"/>
              <a:t>What objective criteria would need to be met for a recipient to be assessed as ‘low risk’ and eligible for ‘minimum oversight’ ?</a:t>
            </a:r>
          </a:p>
          <a:p>
            <a:pPr lvl="1">
              <a:spcBef>
                <a:spcPts val="600"/>
              </a:spcBef>
              <a:buAutoNum type="arabicParenR"/>
            </a:pPr>
            <a:r>
              <a:rPr lang="en-CA" sz="1800" dirty="0" smtClean="0"/>
              <a:t>What would ‘enhanced oversight’ look like?   </a:t>
            </a:r>
          </a:p>
          <a:p>
            <a:pPr lvl="1">
              <a:spcBef>
                <a:spcPts val="600"/>
              </a:spcBef>
              <a:buAutoNum type="arabicParenR"/>
            </a:pPr>
            <a:r>
              <a:rPr lang="en-CA" sz="1800" dirty="0" smtClean="0"/>
              <a:t>What could trigger the need for more oversight?</a:t>
            </a:r>
          </a:p>
          <a:p>
            <a:pPr marL="361950" lvl="1" indent="0">
              <a:spcBef>
                <a:spcPts val="600"/>
              </a:spcBef>
              <a:buNone/>
            </a:pPr>
            <a:endParaRPr lang="en-CA" sz="1600" dirty="0"/>
          </a:p>
          <a:p>
            <a:pPr lvl="1"/>
            <a:endParaRPr lang="en-CA" sz="1800" dirty="0"/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3738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677005"/>
          </a:xfrm>
        </p:spPr>
        <p:txBody>
          <a:bodyPr/>
          <a:lstStyle/>
          <a:p>
            <a:r>
              <a:rPr lang="en-CA" sz="2800" dirty="0" smtClean="0"/>
              <a:t>Flexibility to Move Funds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72100"/>
          </a:xfrm>
        </p:spPr>
        <p:txBody>
          <a:bodyPr/>
          <a:lstStyle/>
          <a:p>
            <a:pPr marL="0" lvl="1" indent="0">
              <a:buClr>
                <a:srgbClr val="990033"/>
              </a:buClr>
              <a:buNone/>
            </a:pPr>
            <a:r>
              <a:rPr lang="en-CA" sz="1800" b="1" dirty="0" smtClean="0"/>
              <a:t>Opportunity 2: Use thresholds to </a:t>
            </a:r>
            <a:r>
              <a:rPr lang="en-CA" sz="1800" b="1" dirty="0"/>
              <a:t>facilitate flexibility (5% - 15</a:t>
            </a:r>
            <a:r>
              <a:rPr lang="en-CA" sz="1800" b="1" dirty="0" smtClean="0"/>
              <a:t>%)</a:t>
            </a:r>
          </a:p>
          <a:p>
            <a:pPr marL="0" lvl="1" indent="0">
              <a:buClr>
                <a:srgbClr val="990033"/>
              </a:buClr>
              <a:buNone/>
            </a:pPr>
            <a:endParaRPr lang="en-CA" sz="1200" b="1" dirty="0" smtClean="0"/>
          </a:p>
          <a:p>
            <a:pPr>
              <a:spcBef>
                <a:spcPts val="0"/>
              </a:spcBef>
            </a:pPr>
            <a:r>
              <a:rPr lang="en-CA" sz="1800" dirty="0"/>
              <a:t>Fixed amount or percentage </a:t>
            </a:r>
            <a:r>
              <a:rPr lang="en-CA" sz="1800" dirty="0" smtClean="0"/>
              <a:t>of total budget: recipients can move funds across cost categories </a:t>
            </a:r>
            <a:r>
              <a:rPr lang="en-CA" sz="1800" dirty="0"/>
              <a:t>without </a:t>
            </a:r>
            <a:r>
              <a:rPr lang="en-CA" sz="1800" dirty="0" smtClean="0"/>
              <a:t>ministry approval</a:t>
            </a:r>
          </a:p>
          <a:p>
            <a:pPr lvl="1">
              <a:spcBef>
                <a:spcPts val="0"/>
              </a:spcBef>
            </a:pPr>
            <a:r>
              <a:rPr lang="en-CA" sz="1800" dirty="0" smtClean="0"/>
              <a:t>OPS would need to provide guidance on: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A" sz="1800" dirty="0"/>
              <a:t>E</a:t>
            </a:r>
            <a:r>
              <a:rPr lang="en-CA" sz="1800" dirty="0" smtClean="0"/>
              <a:t>ligible funds that can be reallocated 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A" sz="1800" dirty="0" smtClean="0"/>
              <a:t>Ineligible or restricted funds, for e.g., </a:t>
            </a:r>
            <a:r>
              <a:rPr lang="en-CA" sz="1800" dirty="0"/>
              <a:t>Operating expenses cannot be reallocated to </a:t>
            </a:r>
            <a:r>
              <a:rPr lang="en-CA" sz="1800" dirty="0" smtClean="0"/>
              <a:t>Capital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CA" sz="1800" dirty="0" smtClean="0"/>
              <a:t>Approval </a:t>
            </a:r>
            <a:r>
              <a:rPr lang="en-CA" sz="1800" dirty="0"/>
              <a:t>process if </a:t>
            </a:r>
            <a:r>
              <a:rPr lang="en-CA" sz="1800" dirty="0" smtClean="0"/>
              <a:t>threshold/ percentage is exceeded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</a:pPr>
            <a:endParaRPr lang="en-CA" sz="1800" dirty="0" smtClean="0"/>
          </a:p>
          <a:p>
            <a:pPr marL="0" indent="-9525">
              <a:spcBef>
                <a:spcPts val="0"/>
              </a:spcBef>
              <a:buNone/>
            </a:pPr>
            <a:endParaRPr lang="en-CA" sz="1800" dirty="0"/>
          </a:p>
          <a:p>
            <a:pPr marL="276225" indent="-28575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CA" sz="1800" b="1" i="1" dirty="0" smtClean="0"/>
              <a:t>Questions </a:t>
            </a:r>
            <a:endParaRPr lang="en-CA" sz="1800" b="1" i="1" dirty="0"/>
          </a:p>
          <a:p>
            <a:pPr lvl="1">
              <a:spcBef>
                <a:spcPts val="600"/>
              </a:spcBef>
              <a:buFont typeface="+mj-lt"/>
              <a:buAutoNum type="arabicParenR"/>
            </a:pPr>
            <a:r>
              <a:rPr lang="en-CA" sz="1800" dirty="0" smtClean="0"/>
              <a:t>For </a:t>
            </a:r>
            <a:r>
              <a:rPr lang="en-CA" sz="1800" dirty="0"/>
              <a:t>the thresholds that allow moving funds </a:t>
            </a:r>
            <a:r>
              <a:rPr lang="en-CA" sz="1800" dirty="0" smtClean="0"/>
              <a:t>within/between cost </a:t>
            </a:r>
            <a:r>
              <a:rPr lang="en-CA" sz="1800" dirty="0"/>
              <a:t>categories without ministry approval, does the 5%-</a:t>
            </a:r>
            <a:r>
              <a:rPr lang="en-CA" sz="1800" dirty="0" smtClean="0"/>
              <a:t>15% range make </a:t>
            </a:r>
            <a:r>
              <a:rPr lang="en-CA" sz="1800" dirty="0"/>
              <a:t>sense? </a:t>
            </a:r>
            <a:endParaRPr lang="en-CA" sz="1800" dirty="0" smtClean="0"/>
          </a:p>
          <a:p>
            <a:pPr lvl="1">
              <a:spcBef>
                <a:spcPts val="600"/>
              </a:spcBef>
              <a:buFont typeface="+mj-lt"/>
              <a:buAutoNum type="arabicParenR"/>
            </a:pPr>
            <a:r>
              <a:rPr lang="en-CA" sz="1800" dirty="0" smtClean="0"/>
              <a:t>Should a maximum dollar amount be established? 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1800" dirty="0" smtClean="0"/>
              <a:t>How could this be determined?</a:t>
            </a:r>
          </a:p>
          <a:p>
            <a:pPr marL="361950" lvl="1" indent="0">
              <a:spcBef>
                <a:spcPts val="0"/>
              </a:spcBef>
              <a:buNone/>
            </a:pP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93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943705"/>
          </a:xfrm>
        </p:spPr>
        <p:txBody>
          <a:bodyPr/>
          <a:lstStyle/>
          <a:p>
            <a:r>
              <a:rPr lang="en-CA" sz="2800" dirty="0" smtClean="0"/>
              <a:t>Simplifying Budget templates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4" y="1000125"/>
            <a:ext cx="8524876" cy="5372100"/>
          </a:xfrm>
        </p:spPr>
        <p:txBody>
          <a:bodyPr/>
          <a:lstStyle/>
          <a:p>
            <a:pPr marL="0" lvl="1" indent="0">
              <a:buClr>
                <a:srgbClr val="990033"/>
              </a:buClr>
              <a:buNone/>
            </a:pPr>
            <a:r>
              <a:rPr lang="en-CA" sz="1800" b="1" dirty="0"/>
              <a:t>Opportunity 3: Simplify budget templates, use fewer cost </a:t>
            </a:r>
            <a:r>
              <a:rPr lang="en-CA" sz="1800" b="1" dirty="0" smtClean="0"/>
              <a:t>categories</a:t>
            </a:r>
          </a:p>
          <a:p>
            <a:pPr marL="285750" lvl="1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/>
              <a:t>OPS must balance program needs with desire to </a:t>
            </a:r>
            <a:r>
              <a:rPr lang="en-CA" sz="1600" dirty="0" smtClean="0"/>
              <a:t>streamline</a:t>
            </a:r>
          </a:p>
          <a:p>
            <a:pPr marL="285750" lvl="1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Programs </a:t>
            </a:r>
            <a:r>
              <a:rPr lang="en-CA" sz="1600" dirty="0"/>
              <a:t>need to clarify eligible expenses within </a:t>
            </a:r>
            <a:r>
              <a:rPr lang="en-CA" sz="1600" dirty="0" smtClean="0"/>
              <a:t>budget categories, for e.g.:</a:t>
            </a:r>
          </a:p>
          <a:p>
            <a:pPr marL="561975" lvl="2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Program A uses a 4-category template: </a:t>
            </a:r>
            <a:r>
              <a:rPr lang="en-CA" sz="1600" u="sng" dirty="0" smtClean="0"/>
              <a:t>Training Incentives</a:t>
            </a:r>
            <a:r>
              <a:rPr lang="en-CA" sz="1600" dirty="0" smtClean="0"/>
              <a:t>; </a:t>
            </a:r>
            <a:r>
              <a:rPr lang="en-CA" sz="1600" u="sng" dirty="0"/>
              <a:t>Training </a:t>
            </a:r>
            <a:r>
              <a:rPr lang="en-CA" sz="1600" u="sng" dirty="0" smtClean="0"/>
              <a:t>Supports</a:t>
            </a:r>
            <a:r>
              <a:rPr lang="en-CA" sz="1600" dirty="0" smtClean="0"/>
              <a:t>; </a:t>
            </a:r>
            <a:r>
              <a:rPr lang="en-CA" sz="1600" u="sng" dirty="0" smtClean="0"/>
              <a:t>Field </a:t>
            </a:r>
            <a:r>
              <a:rPr lang="en-CA" sz="1600" u="sng" dirty="0"/>
              <a:t>Supports</a:t>
            </a:r>
            <a:r>
              <a:rPr lang="en-CA" sz="1600" dirty="0"/>
              <a:t>; </a:t>
            </a:r>
            <a:r>
              <a:rPr lang="en-CA" sz="1600" u="sng" dirty="0"/>
              <a:t>Operating Funds </a:t>
            </a:r>
            <a:r>
              <a:rPr lang="en-CA" sz="1400" dirty="0" smtClean="0"/>
              <a:t>(salaries, </a:t>
            </a:r>
            <a:r>
              <a:rPr lang="en-CA" sz="1400" dirty="0"/>
              <a:t>rent, marketing, and other direct operating </a:t>
            </a:r>
            <a:r>
              <a:rPr lang="en-CA" sz="1400" dirty="0" smtClean="0"/>
              <a:t>expenditures) </a:t>
            </a:r>
          </a:p>
          <a:p>
            <a:pPr marL="276225" lvl="2" indent="0">
              <a:buClr>
                <a:srgbClr val="990033"/>
              </a:buClr>
              <a:buNone/>
            </a:pPr>
            <a:endParaRPr lang="en-CA" sz="800" dirty="0" smtClean="0"/>
          </a:p>
          <a:p>
            <a:pPr marL="285750" lvl="1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Other programs organize expenses in different categories, for e.g.:</a:t>
            </a:r>
          </a:p>
          <a:p>
            <a:pPr marL="561975" lvl="2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Program </a:t>
            </a:r>
            <a:r>
              <a:rPr lang="en-CA" sz="1600" dirty="0"/>
              <a:t>B</a:t>
            </a:r>
            <a:r>
              <a:rPr lang="en-CA" sz="1600" dirty="0" smtClean="0"/>
              <a:t>: </a:t>
            </a:r>
            <a:r>
              <a:rPr lang="en-CA" sz="1600" u="sng" dirty="0" smtClean="0"/>
              <a:t>Salaries &amp; Benefits</a:t>
            </a:r>
            <a:r>
              <a:rPr lang="en-CA" sz="1600" dirty="0" smtClean="0"/>
              <a:t>; </a:t>
            </a:r>
            <a:r>
              <a:rPr lang="en-CA" sz="1600" u="sng" dirty="0" smtClean="0"/>
              <a:t>Other Operating </a:t>
            </a:r>
            <a:r>
              <a:rPr lang="en-CA" sz="1600" u="sng" dirty="0"/>
              <a:t>Expenditures </a:t>
            </a:r>
            <a:r>
              <a:rPr lang="en-CA" sz="1400" dirty="0"/>
              <a:t>(Rent, Utilities, Office Supplies, Telecommunications, Office Equipment, Advertising, Promotional Goods, Workshops/Meetings/Events, Volunteer Expenses, Client Expenses, Audit, Bookkeeping, Legal, Translation, Insurance, </a:t>
            </a:r>
            <a:r>
              <a:rPr lang="en-CA" sz="1400" dirty="0" smtClean="0"/>
              <a:t>etc.) </a:t>
            </a:r>
          </a:p>
          <a:p>
            <a:pPr marL="561975" lvl="2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Program </a:t>
            </a:r>
            <a:r>
              <a:rPr lang="en-CA" sz="1600" dirty="0"/>
              <a:t>C</a:t>
            </a:r>
            <a:r>
              <a:rPr lang="en-CA" sz="1600" dirty="0" smtClean="0"/>
              <a:t>: </a:t>
            </a:r>
            <a:r>
              <a:rPr lang="en-CA" sz="1600" u="sng" dirty="0" smtClean="0"/>
              <a:t>Staffing</a:t>
            </a:r>
            <a:r>
              <a:rPr lang="en-CA" sz="1600" dirty="0" smtClean="0"/>
              <a:t>; </a:t>
            </a:r>
            <a:r>
              <a:rPr lang="en-CA" sz="1600" u="sng" dirty="0" smtClean="0"/>
              <a:t>Benefits</a:t>
            </a:r>
            <a:r>
              <a:rPr lang="en-CA" sz="1600" dirty="0" smtClean="0"/>
              <a:t>; </a:t>
            </a:r>
            <a:r>
              <a:rPr lang="en-CA" sz="1600" u="sng" dirty="0" smtClean="0"/>
              <a:t>Project Expenses</a:t>
            </a:r>
            <a:r>
              <a:rPr lang="en-CA" sz="1600" dirty="0" smtClean="0"/>
              <a:t>; </a:t>
            </a:r>
            <a:r>
              <a:rPr lang="en-CA" sz="1600" u="sng" dirty="0" smtClean="0"/>
              <a:t>Administration/Other Expenses </a:t>
            </a:r>
          </a:p>
          <a:p>
            <a:pPr marL="561975" lvl="2" indent="-285750">
              <a:buClr>
                <a:srgbClr val="990033"/>
              </a:buClr>
              <a:buFont typeface="Wingdings" panose="05000000000000000000" pitchFamily="2" charset="2"/>
              <a:buChar char="§"/>
            </a:pPr>
            <a:r>
              <a:rPr lang="en-CA" sz="1600" dirty="0" smtClean="0"/>
              <a:t>Program D:</a:t>
            </a:r>
            <a:r>
              <a:rPr lang="en-CA" sz="1600" spc="-150" dirty="0" smtClean="0"/>
              <a:t> </a:t>
            </a:r>
            <a:r>
              <a:rPr lang="en-CA" sz="1600" u="sng" dirty="0" smtClean="0"/>
              <a:t>Salaries &amp; Benefits</a:t>
            </a:r>
            <a:r>
              <a:rPr lang="en-CA" sz="1600" dirty="0" smtClean="0"/>
              <a:t>; </a:t>
            </a:r>
            <a:r>
              <a:rPr lang="en-CA" sz="1600" u="sng" dirty="0" smtClean="0"/>
              <a:t>Transportation &amp; Communication</a:t>
            </a:r>
            <a:r>
              <a:rPr lang="en-CA" sz="1600" dirty="0"/>
              <a:t>; </a:t>
            </a:r>
            <a:r>
              <a:rPr lang="en-CA" sz="1600" u="sng" dirty="0" smtClean="0"/>
              <a:t>Supplies &amp; Equipment</a:t>
            </a:r>
            <a:r>
              <a:rPr lang="en-CA" sz="1600" dirty="0" smtClean="0"/>
              <a:t>; </a:t>
            </a:r>
            <a:r>
              <a:rPr lang="en-CA" sz="1600" u="sng" dirty="0" smtClean="0"/>
              <a:t>Services</a:t>
            </a:r>
            <a:r>
              <a:rPr lang="en-CA" sz="1600" dirty="0" smtClean="0"/>
              <a:t> </a:t>
            </a:r>
            <a:r>
              <a:rPr lang="en-CA" sz="1400" dirty="0"/>
              <a:t>(Rent/Mortgage Interest, Mortgage Principal, Utilities, Staff Training, Advertising, Services related to Repairs and Maintenance, Contracted-out Services, Purchased Client Services, Insurance, </a:t>
            </a:r>
            <a:r>
              <a:rPr lang="en-CA" sz="1400" dirty="0" smtClean="0"/>
              <a:t>Other)</a:t>
            </a:r>
          </a:p>
          <a:p>
            <a:pPr marL="276225" lvl="2" indent="0">
              <a:buClr>
                <a:srgbClr val="990033"/>
              </a:buClr>
              <a:buNone/>
            </a:pPr>
            <a:r>
              <a:rPr lang="en-CA" sz="1400" dirty="0" smtClean="0"/>
              <a:t> </a:t>
            </a:r>
          </a:p>
          <a:p>
            <a:pPr marL="285750" lvl="1" indent="-285750">
              <a:buClr>
                <a:srgbClr val="990033"/>
              </a:buClr>
              <a:buFont typeface="Wingdings" panose="05000000000000000000" pitchFamily="2" charset="2"/>
              <a:buChar char="q"/>
            </a:pPr>
            <a:r>
              <a:rPr lang="en-CA" sz="1400" b="1" i="1" dirty="0" smtClean="0"/>
              <a:t>Questions </a:t>
            </a:r>
          </a:p>
          <a:p>
            <a:pPr lvl="1">
              <a:spcBef>
                <a:spcPts val="600"/>
              </a:spcBef>
              <a:buFont typeface="Arial" pitchFamily="34" charset="0"/>
              <a:buAutoNum type="arabicParenR"/>
            </a:pPr>
            <a:r>
              <a:rPr lang="en-CA" sz="1600" dirty="0" smtClean="0"/>
              <a:t>Are there budget </a:t>
            </a:r>
            <a:r>
              <a:rPr lang="en-CA" sz="1600" dirty="0"/>
              <a:t>templates </a:t>
            </a:r>
            <a:r>
              <a:rPr lang="en-CA" sz="1600" dirty="0" smtClean="0"/>
              <a:t>you </a:t>
            </a:r>
            <a:r>
              <a:rPr lang="en-CA" sz="1600" dirty="0"/>
              <a:t>think </a:t>
            </a:r>
            <a:r>
              <a:rPr lang="en-CA" sz="1600" dirty="0" smtClean="0"/>
              <a:t>would work better, </a:t>
            </a:r>
            <a:r>
              <a:rPr lang="en-CA" sz="1600" dirty="0"/>
              <a:t>and why</a:t>
            </a:r>
            <a:r>
              <a:rPr lang="en-CA" sz="1600" dirty="0" smtClean="0"/>
              <a:t>?</a:t>
            </a:r>
          </a:p>
          <a:p>
            <a:pPr lvl="1">
              <a:spcBef>
                <a:spcPts val="600"/>
              </a:spcBef>
              <a:buFont typeface="Arial" pitchFamily="34" charset="0"/>
              <a:buAutoNum type="arabicParenR"/>
            </a:pPr>
            <a:r>
              <a:rPr lang="en-CA" sz="1600" dirty="0" smtClean="0"/>
              <a:t>What kinds of cost categories should be included in a standardized budget template?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407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1048480"/>
          </a:xfrm>
        </p:spPr>
        <p:txBody>
          <a:bodyPr/>
          <a:lstStyle/>
          <a:p>
            <a:r>
              <a:rPr lang="en-CA" sz="2800" dirty="0" smtClean="0"/>
              <a:t>Overall Budget </a:t>
            </a:r>
            <a:r>
              <a:rPr lang="en-CA" sz="2800" dirty="0"/>
              <a:t>Flexibility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95850"/>
          </a:xfrm>
        </p:spPr>
        <p:txBody>
          <a:bodyPr/>
          <a:lstStyle/>
          <a:p>
            <a:pPr marL="714375" lvl="2" indent="0">
              <a:spcBef>
                <a:spcPts val="0"/>
              </a:spcBef>
              <a:buNone/>
            </a:pPr>
            <a:endParaRPr lang="en-CA" sz="1800" dirty="0"/>
          </a:p>
          <a:p>
            <a:pPr>
              <a:buFont typeface="Wingdings" panose="05000000000000000000" pitchFamily="2" charset="2"/>
              <a:buChar char="q"/>
            </a:pPr>
            <a:r>
              <a:rPr lang="en-CA" sz="1800" b="1" i="1" dirty="0"/>
              <a:t>Summary </a:t>
            </a:r>
            <a:r>
              <a:rPr lang="en-CA" sz="1800" b="1" i="1" dirty="0" smtClean="0"/>
              <a:t>Questions</a:t>
            </a:r>
          </a:p>
          <a:p>
            <a:pPr marL="0" lvl="1" indent="0">
              <a:buClr>
                <a:srgbClr val="990033"/>
              </a:buClr>
              <a:buNone/>
            </a:pPr>
            <a:endParaRPr lang="en-CA" sz="800" b="1" i="1" dirty="0"/>
          </a:p>
          <a:p>
            <a:pPr lvl="1">
              <a:spcBef>
                <a:spcPts val="1200"/>
              </a:spcBef>
              <a:spcAft>
                <a:spcPts val="600"/>
              </a:spcAft>
              <a:buSzPct val="100000"/>
              <a:buFont typeface="+mj-lt"/>
              <a:buAutoNum type="arabicParenR"/>
            </a:pPr>
            <a:r>
              <a:rPr lang="en-CA" sz="1800" dirty="0"/>
              <a:t>What would be the potential impact on </a:t>
            </a:r>
            <a:r>
              <a:rPr lang="en-CA" sz="1800" u="sng" dirty="0"/>
              <a:t>your</a:t>
            </a:r>
            <a:r>
              <a:rPr lang="en-CA" sz="1800" dirty="0"/>
              <a:t> non-profit organization, </a:t>
            </a:r>
            <a:r>
              <a:rPr lang="en-CA" sz="1800" dirty="0" smtClean="0"/>
              <a:t>if any </a:t>
            </a:r>
            <a:r>
              <a:rPr lang="en-CA" sz="1800" dirty="0"/>
              <a:t>or all of these approaches </a:t>
            </a:r>
            <a:r>
              <a:rPr lang="en-CA" sz="1800" dirty="0" smtClean="0"/>
              <a:t>were </a:t>
            </a:r>
            <a:r>
              <a:rPr lang="en-CA" sz="1800" dirty="0"/>
              <a:t>implemented</a:t>
            </a:r>
            <a:r>
              <a:rPr lang="en-CA" sz="1800" dirty="0" smtClean="0"/>
              <a:t>?</a:t>
            </a:r>
            <a:endParaRPr lang="en-CA" sz="1800" dirty="0"/>
          </a:p>
          <a:p>
            <a:pPr lvl="1">
              <a:spcBef>
                <a:spcPts val="1200"/>
              </a:spcBef>
              <a:spcAft>
                <a:spcPts val="600"/>
              </a:spcAft>
              <a:buSzPct val="100000"/>
              <a:buFont typeface="+mj-lt"/>
              <a:buAutoNum type="arabicParenR" startAt="2"/>
            </a:pPr>
            <a:r>
              <a:rPr lang="en-CA" sz="1800" dirty="0" smtClean="0"/>
              <a:t>If one </a:t>
            </a:r>
            <a:r>
              <a:rPr lang="en-CA" sz="1800" dirty="0"/>
              <a:t>or more of these opportunity </a:t>
            </a:r>
            <a:r>
              <a:rPr lang="en-CA" sz="1800" dirty="0" smtClean="0"/>
              <a:t>approaches are implemented, </a:t>
            </a:r>
            <a:r>
              <a:rPr lang="en-CA" sz="1800" dirty="0"/>
              <a:t>what </a:t>
            </a:r>
            <a:r>
              <a:rPr lang="en-CA" sz="1800" dirty="0" smtClean="0"/>
              <a:t>are most important points that should be clarified with TP </a:t>
            </a:r>
            <a:r>
              <a:rPr lang="en-CA" sz="1800" dirty="0"/>
              <a:t>recipients (to manage expectations</a:t>
            </a:r>
            <a:r>
              <a:rPr lang="en-CA" sz="1800" dirty="0" smtClean="0"/>
              <a:t>)? </a:t>
            </a:r>
            <a:endParaRPr lang="en-CA" sz="1800" dirty="0"/>
          </a:p>
          <a:p>
            <a:pPr lvl="1">
              <a:spcBef>
                <a:spcPts val="1200"/>
              </a:spcBef>
              <a:spcAft>
                <a:spcPts val="600"/>
              </a:spcAft>
              <a:buSzPct val="100000"/>
              <a:buFont typeface="+mj-lt"/>
              <a:buAutoNum type="arabicParenR" startAt="2"/>
            </a:pPr>
            <a:r>
              <a:rPr lang="en-CA" sz="1800" dirty="0" smtClean="0"/>
              <a:t>Are </a:t>
            </a:r>
            <a:r>
              <a:rPr lang="en-CA" sz="1800" dirty="0"/>
              <a:t>there funding models that work better than others, e.g., cost per unit, claims-based? What are the benefits and challenges of </a:t>
            </a:r>
            <a:r>
              <a:rPr lang="en-CA" sz="1800" dirty="0" smtClean="0"/>
              <a:t>these?</a:t>
            </a:r>
            <a:endParaRPr lang="en-CA" sz="1800" dirty="0"/>
          </a:p>
          <a:p>
            <a:pPr lvl="1">
              <a:spcBef>
                <a:spcPts val="1200"/>
              </a:spcBef>
              <a:spcAft>
                <a:spcPts val="600"/>
              </a:spcAft>
              <a:buSzPct val="100000"/>
              <a:buFont typeface="+mj-lt"/>
              <a:buAutoNum type="arabicParenR" startAt="2"/>
            </a:pPr>
            <a:r>
              <a:rPr lang="en-CA" sz="1800" dirty="0" smtClean="0"/>
              <a:t>Besides </a:t>
            </a:r>
            <a:r>
              <a:rPr lang="en-CA" sz="1800" dirty="0"/>
              <a:t>these three opportunities, can you suggest </a:t>
            </a:r>
            <a:r>
              <a:rPr lang="en-CA" sz="1800" dirty="0" smtClean="0"/>
              <a:t>any other approaches or </a:t>
            </a:r>
            <a:r>
              <a:rPr lang="en-CA" sz="1800" dirty="0"/>
              <a:t>ideas </a:t>
            </a:r>
            <a:r>
              <a:rPr lang="en-CA" sz="1800" dirty="0" smtClean="0"/>
              <a:t>to improve </a:t>
            </a:r>
            <a:r>
              <a:rPr lang="en-CA" sz="1800" dirty="0"/>
              <a:t>budget flexibility?</a:t>
            </a:r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005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 Steps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Facilitate an additional </a:t>
            </a:r>
            <a:r>
              <a:rPr lang="en-CA" sz="1800" dirty="0"/>
              <a:t>F</a:t>
            </a:r>
            <a:r>
              <a:rPr lang="en-CA" sz="1800" dirty="0" smtClean="0"/>
              <a:t>ocus </a:t>
            </a:r>
            <a:r>
              <a:rPr lang="en-CA" sz="1800" dirty="0"/>
              <a:t>G</a:t>
            </a:r>
            <a:r>
              <a:rPr lang="en-CA" sz="1800" dirty="0" smtClean="0"/>
              <a:t>roup session, if necessary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Report at next JFRF meeting (end of April)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/>
              <a:t>TPAM </a:t>
            </a:r>
            <a:r>
              <a:rPr lang="en-CA" sz="1800" dirty="0" smtClean="0"/>
              <a:t>to present </a:t>
            </a:r>
            <a:r>
              <a:rPr lang="en-CA" sz="1800" dirty="0"/>
              <a:t>key findings to OPS finance directors spring 2015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dirty="0" smtClean="0"/>
              <a:t>TPAM to incorporate </a:t>
            </a:r>
            <a:r>
              <a:rPr lang="en-CA" sz="1800" smtClean="0"/>
              <a:t>key findings into </a:t>
            </a:r>
            <a:r>
              <a:rPr lang="en-CA" sz="1800" dirty="0" smtClean="0"/>
              <a:t>ongoing work </a:t>
            </a:r>
            <a:r>
              <a:rPr lang="en-CA" sz="1800" dirty="0"/>
              <a:t>on </a:t>
            </a:r>
            <a:r>
              <a:rPr lang="en-CA" sz="1800" smtClean="0"/>
              <a:t>standardizing/ simplifying </a:t>
            </a:r>
            <a:r>
              <a:rPr lang="en-CA" sz="1800" dirty="0" smtClean="0"/>
              <a:t>budget and reporting processes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CA" sz="18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Questions?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800" b="1" dirty="0" smtClean="0"/>
              <a:t>Thank you for your time and expertise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80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 Information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en-CA" dirty="0" smtClean="0"/>
              <a:t>Rose </a:t>
            </a:r>
            <a:r>
              <a:rPr lang="en-CA" dirty="0"/>
              <a:t>Langhout, Executive Lead, TPAM – </a:t>
            </a:r>
            <a:r>
              <a:rPr lang="en-CA" dirty="0">
                <a:hlinkClick r:id="rId2"/>
              </a:rPr>
              <a:t>rose.langhout@ontario.ca</a:t>
            </a:r>
            <a:r>
              <a:rPr lang="en-CA" dirty="0"/>
              <a:t> or </a:t>
            </a:r>
            <a:r>
              <a:rPr lang="en-CA" dirty="0" smtClean="0"/>
              <a:t>416-212-6531</a:t>
            </a:r>
          </a:p>
          <a:p>
            <a:pPr marL="57150" indent="0">
              <a:buNone/>
            </a:pPr>
            <a:endParaRPr lang="en-CA" dirty="0"/>
          </a:p>
          <a:p>
            <a:pPr marL="57150" indent="0">
              <a:buNone/>
            </a:pPr>
            <a:r>
              <a:rPr lang="en-CA" dirty="0" smtClean="0"/>
              <a:t>Rebecca McKenzie, Manager, Special Projects, TPAM – </a:t>
            </a:r>
          </a:p>
          <a:p>
            <a:pPr marL="57150" indent="0">
              <a:buNone/>
            </a:pPr>
            <a:r>
              <a:rPr lang="en-CA" dirty="0" smtClean="0">
                <a:hlinkClick r:id="rId3"/>
              </a:rPr>
              <a:t>Rebecca.McKenzie@ontario.ca</a:t>
            </a:r>
            <a:r>
              <a:rPr lang="en-CA" dirty="0" smtClean="0"/>
              <a:t> or 416-314-5908</a:t>
            </a:r>
            <a:endParaRPr lang="en-CA" dirty="0"/>
          </a:p>
          <a:p>
            <a:pPr marL="5715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417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Agenda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800" i="1" dirty="0" smtClean="0"/>
          </a:p>
          <a:p>
            <a:r>
              <a:rPr lang="en-CA" sz="2000" dirty="0" smtClean="0"/>
              <a:t>Introductions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Background on TPAM </a:t>
            </a:r>
            <a:r>
              <a:rPr lang="en-CA" sz="2000" dirty="0"/>
              <a:t>P</a:t>
            </a:r>
            <a:r>
              <a:rPr lang="en-CA" sz="2000" dirty="0" smtClean="0"/>
              <a:t>roject and Open for Business Funding Reform 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dirty="0" smtClean="0"/>
              <a:t>Budget Flexibility – Context and Progress</a:t>
            </a:r>
          </a:p>
          <a:p>
            <a:endParaRPr lang="en-CA" sz="2000" dirty="0" smtClean="0"/>
          </a:p>
          <a:p>
            <a:r>
              <a:rPr lang="en-CA" sz="2000" dirty="0" smtClean="0"/>
              <a:t>Discussion on Potential Opportunities</a:t>
            </a:r>
          </a:p>
          <a:p>
            <a:pPr marL="0" indent="0">
              <a:buNone/>
            </a:pPr>
            <a:endParaRPr lang="en-CA" sz="2000" dirty="0"/>
          </a:p>
          <a:p>
            <a:r>
              <a:rPr lang="en-CA" sz="2000" dirty="0" smtClean="0"/>
              <a:t>Next Steps</a:t>
            </a:r>
          </a:p>
          <a:p>
            <a:pPr marL="0" indent="0">
              <a:buNone/>
            </a:pPr>
            <a:endParaRPr lang="en-CA" sz="2000" b="1" i="1" dirty="0"/>
          </a:p>
          <a:p>
            <a:pPr marL="0" indent="0">
              <a:buNone/>
            </a:pPr>
            <a:endParaRPr lang="en-CA" sz="2000" b="1" i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sz="2000" dirty="0"/>
          </a:p>
          <a:p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3102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762730"/>
          </a:xfrm>
        </p:spPr>
        <p:txBody>
          <a:bodyPr/>
          <a:lstStyle/>
          <a:p>
            <a:r>
              <a:rPr lang="en-CA" dirty="0" smtClean="0"/>
              <a:t>TPAM Project - </a:t>
            </a:r>
            <a:r>
              <a:rPr lang="en-CA" dirty="0"/>
              <a:t>Purpose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85751" y="942975"/>
            <a:ext cx="8620124" cy="5372100"/>
          </a:xfrm>
        </p:spPr>
        <p:txBody>
          <a:bodyPr/>
          <a:lstStyle/>
          <a:p>
            <a:pPr marL="0" indent="0">
              <a:buNone/>
            </a:pPr>
            <a:r>
              <a:rPr lang="en-CA" sz="1700" b="1" dirty="0"/>
              <a:t>Transfer Payment Administrative Modernization (TPAM) Project  was launched in spring 2013  </a:t>
            </a:r>
          </a:p>
          <a:p>
            <a:pPr marL="0" indent="0">
              <a:buNone/>
            </a:pPr>
            <a:endParaRPr lang="en-CA" sz="1700" b="1" dirty="0"/>
          </a:p>
          <a:p>
            <a:r>
              <a:rPr lang="en-CA" sz="1700" dirty="0"/>
              <a:t>TPAM is seeking an official mandate while continuing to undertake the foundational work necessary to move forward</a:t>
            </a:r>
          </a:p>
          <a:p>
            <a:r>
              <a:rPr lang="en-CA" sz="1700" dirty="0"/>
              <a:t>Transfer Payment administrative modernization must work for wide variety of programs and recipient organizations</a:t>
            </a:r>
          </a:p>
          <a:p>
            <a:pPr marL="0" indent="0">
              <a:buNone/>
            </a:pPr>
            <a:endParaRPr lang="en-CA" sz="1700" b="1" dirty="0" smtClean="0"/>
          </a:p>
          <a:p>
            <a:pPr marL="0" indent="0">
              <a:buNone/>
            </a:pPr>
            <a:r>
              <a:rPr lang="en-CA" sz="1700" b="1" dirty="0" smtClean="0"/>
              <a:t>Transfer </a:t>
            </a:r>
            <a:r>
              <a:rPr lang="en-CA" sz="1700" b="1" dirty="0"/>
              <a:t>Payments represent &gt; 80% of OPS </a:t>
            </a:r>
            <a:r>
              <a:rPr lang="en-CA" sz="1700" b="1" dirty="0" smtClean="0"/>
              <a:t>spending</a:t>
            </a:r>
          </a:p>
          <a:p>
            <a:pPr marL="0" indent="0">
              <a:buNone/>
            </a:pPr>
            <a:endParaRPr lang="en-CA" sz="1700" b="1" dirty="0"/>
          </a:p>
          <a:p>
            <a:r>
              <a:rPr lang="en-CA" sz="1700" dirty="0" smtClean="0"/>
              <a:t>Programs deliver human </a:t>
            </a:r>
            <a:r>
              <a:rPr lang="en-CA" sz="1700" dirty="0"/>
              <a:t>services, business support and other benefits to Ontarians</a:t>
            </a:r>
          </a:p>
          <a:p>
            <a:r>
              <a:rPr lang="en-CA" sz="1700" dirty="0"/>
              <a:t>Lots of complex problems as seen from an enterprise-wide perspective, but they are solvable</a:t>
            </a:r>
          </a:p>
          <a:p>
            <a:pPr lvl="0"/>
            <a:r>
              <a:rPr lang="en-CA" sz="1700" dirty="0"/>
              <a:t>Enormous opportunity for positive </a:t>
            </a:r>
            <a:r>
              <a:rPr lang="en-CA" sz="1700" dirty="0" smtClean="0"/>
              <a:t>change</a:t>
            </a:r>
          </a:p>
          <a:p>
            <a:pPr lvl="0"/>
            <a:endParaRPr lang="en-CA" sz="1400" dirty="0" smtClean="0"/>
          </a:p>
          <a:p>
            <a:pPr lvl="0"/>
            <a:endParaRPr lang="en-CA" sz="1400" dirty="0"/>
          </a:p>
          <a:p>
            <a:pPr lvl="1"/>
            <a:endParaRPr lang="en-CA" sz="1400" dirty="0"/>
          </a:p>
          <a:p>
            <a:pPr marL="0" indent="0">
              <a:buNone/>
            </a:pPr>
            <a:endParaRPr lang="en-CA" sz="17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16, 2015</a:t>
            </a:r>
            <a:endParaRPr lang="en-CA" dirty="0"/>
          </a:p>
          <a:p>
            <a:pPr>
              <a:defRPr/>
            </a:pPr>
            <a:endParaRPr lang="en-CA" dirty="0">
              <a:solidFill>
                <a:srgbClr val="0C0C0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8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TPAM Project - Principles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57300"/>
            <a:ext cx="8229600" cy="496252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CA" sz="2900" b="1" dirty="0" smtClean="0">
                <a:cs typeface="Calibri" panose="020F0502020204030204" pitchFamily="34" charset="0"/>
              </a:rPr>
              <a:t>Reduce </a:t>
            </a:r>
            <a:r>
              <a:rPr lang="en-CA" sz="2900" b="1" dirty="0">
                <a:cs typeface="Calibri" panose="020F0502020204030204" pitchFamily="34" charset="0"/>
              </a:rPr>
              <a:t>administrative burden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Consider impact of Ontario Public Service </a:t>
            </a:r>
            <a:r>
              <a:rPr lang="en-CA" sz="2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requirements </a:t>
            </a: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on </a:t>
            </a:r>
            <a:r>
              <a:rPr lang="en-CA" sz="29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recipients’ ability to deliver services </a:t>
            </a:r>
            <a:endParaRPr lang="en-CA" sz="29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Collect information once; use it many times</a:t>
            </a:r>
          </a:p>
          <a:p>
            <a:pPr marL="0" lvl="0" indent="0">
              <a:buNone/>
            </a:pPr>
            <a:endParaRPr lang="en-CA" sz="29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>
              <a:buNone/>
            </a:pPr>
            <a:r>
              <a:rPr lang="en-CA" sz="2900" b="1" dirty="0">
                <a:cs typeface="Calibri" panose="020F0502020204030204" pitchFamily="34" charset="0"/>
              </a:rPr>
              <a:t>Simplify/clarify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Standardize common data and link information accurately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Leverage technology investments already made and optimize technology footprint</a:t>
            </a:r>
          </a:p>
          <a:p>
            <a:pPr marL="0" lvl="0" indent="0">
              <a:buNone/>
            </a:pPr>
            <a:endParaRPr lang="en-CA" sz="29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en-CA" sz="2900" b="1" dirty="0">
                <a:cs typeface="Calibri" panose="020F0502020204030204" pitchFamily="34" charset="0"/>
              </a:rPr>
              <a:t>Value for money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Maximize and automate common rules-based business processes</a:t>
            </a:r>
          </a:p>
          <a:p>
            <a:pPr marL="0" indent="0">
              <a:buNone/>
            </a:pPr>
            <a:endParaRPr lang="en-CA" sz="2900" dirty="0">
              <a:solidFill>
                <a:schemeClr val="tx1">
                  <a:lumMod val="75000"/>
                  <a:lumOff val="25000"/>
                </a:schemeClr>
              </a:solidFill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CA" sz="2900" b="1" dirty="0">
                <a:cs typeface="Calibri" panose="020F0502020204030204" pitchFamily="34" charset="0"/>
              </a:rPr>
              <a:t>Open, accountable stewardship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Know what you know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CA" sz="2900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rPr>
              <a:t>Make information easily available to support oversight and evidence-based decision-making  </a:t>
            </a:r>
          </a:p>
          <a:p>
            <a:endParaRPr lang="en-CA" sz="2000" dirty="0"/>
          </a:p>
          <a:p>
            <a:pPr marL="0" indent="0">
              <a:buNone/>
            </a:pPr>
            <a:endParaRPr lang="en-CA" sz="2000" b="1" i="1" dirty="0"/>
          </a:p>
          <a:p>
            <a:pPr marL="0" indent="0">
              <a:buNone/>
            </a:pPr>
            <a:endParaRPr lang="en-CA" sz="2000" b="1" i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CA" sz="2000" dirty="0"/>
          </a:p>
          <a:p>
            <a:endParaRPr lang="en-CA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16, 2015</a:t>
            </a:r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10325"/>
            <a:ext cx="2895600" cy="361950"/>
          </a:xfrm>
        </p:spPr>
        <p:txBody>
          <a:bodyPr/>
          <a:lstStyle/>
          <a:p>
            <a:r>
              <a:rPr lang="en-CA" dirty="0"/>
              <a:t>Transfer Payment Administrative Modernization Project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88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29" y="1"/>
            <a:ext cx="8987172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925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1026032"/>
          </a:xfrm>
        </p:spPr>
        <p:txBody>
          <a:bodyPr/>
          <a:lstStyle/>
          <a:p>
            <a:r>
              <a:rPr lang="en-CA" dirty="0" smtClean="0"/>
              <a:t>Focus on </a:t>
            </a:r>
            <a:r>
              <a:rPr lang="en-CA" dirty="0"/>
              <a:t>Administrative </a:t>
            </a:r>
            <a:r>
              <a:rPr lang="en-CA" dirty="0" smtClean="0"/>
              <a:t>Processes</a:t>
            </a:r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34161"/>
          </a:xfrm>
        </p:spPr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April 16, 2015</a:t>
            </a:r>
            <a:endParaRPr lang="en-CA" dirty="0"/>
          </a:p>
          <a:p>
            <a:pPr>
              <a:defRPr/>
            </a:pPr>
            <a:endParaRPr lang="en-CA" dirty="0">
              <a:solidFill>
                <a:srgbClr val="0C0C0C">
                  <a:tint val="75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33550"/>
            <a:ext cx="4209231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</a:pPr>
            <a:r>
              <a:rPr lang="en-US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scope is “back office” </a:t>
            </a: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rules-based administrative and business processes that enable transfer payment  (TP) management.</a:t>
            </a:r>
          </a:p>
          <a:p>
            <a:pPr lvl="0">
              <a:spcBef>
                <a:spcPts val="600"/>
              </a:spcBef>
            </a:pPr>
            <a:r>
              <a:rPr lang="en-US" sz="16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  <a:r>
              <a:rPr lang="en-US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payment agreement administration 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flow/payments process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reporting/reconciliation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</a:p>
          <a:p>
            <a:pPr lvl="1">
              <a:spcBef>
                <a:spcPts val="600"/>
              </a:spcBef>
            </a:pPr>
            <a:endParaRPr lang="en-US" sz="16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ts val="600"/>
              </a:spcBef>
            </a:pPr>
            <a:r>
              <a:rPr lang="en-CA" sz="16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 </a:t>
            </a:r>
            <a:r>
              <a:rPr lang="en-CA" sz="16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scope is “front office” </a:t>
            </a:r>
            <a:r>
              <a:rPr lang="en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judgement-based decisions and relationship management </a:t>
            </a:r>
            <a:r>
              <a:rPr lang="en-CA" sz="1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 programs with </a:t>
            </a:r>
            <a:r>
              <a:rPr lang="en-CA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payment recipients.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08104" y="1268760"/>
            <a:ext cx="3168352" cy="318548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CA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  <a:r>
              <a:rPr lang="en-CA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MINISTRIES </a:t>
            </a:r>
            <a:endParaRPr lang="en-CA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50000"/>
              </a:spcBef>
            </a:pPr>
            <a:endParaRPr lang="en-CA" sz="8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Bef>
                <a:spcPct val="50000"/>
              </a:spcBef>
            </a:pPr>
            <a:r>
              <a:rPr lang="en-C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Still responsible for:</a:t>
            </a:r>
          </a:p>
          <a:p>
            <a:pPr marL="171450" lvl="0" indent="-1714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C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defining </a:t>
            </a:r>
            <a:r>
              <a:rPr lang="en-C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purpose and funding level</a:t>
            </a:r>
          </a:p>
          <a:p>
            <a:pPr lvl="0">
              <a:spcBef>
                <a:spcPct val="50000"/>
              </a:spcBef>
            </a:pP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C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selecting</a:t>
            </a:r>
            <a:r>
              <a:rPr lang="en-C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appropriate recipients</a:t>
            </a:r>
          </a:p>
          <a:p>
            <a:pPr lvl="0">
              <a:spcBef>
                <a:spcPct val="50000"/>
              </a:spcBef>
            </a:pP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n-CA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managing </a:t>
            </a:r>
            <a:r>
              <a:rPr lang="en-CA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relationship with recipients to hold them accountable for delivering on </a:t>
            </a:r>
            <a:r>
              <a:rPr lang="en-CA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commitments</a:t>
            </a:r>
          </a:p>
          <a:p>
            <a:pPr lvl="0">
              <a:spcBef>
                <a:spcPct val="50000"/>
              </a:spcBef>
            </a:pPr>
            <a:endParaRPr lang="en-CA" sz="1400" dirty="0">
              <a:solidFill>
                <a:prstClr val="black"/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9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762730"/>
          </a:xfrm>
        </p:spPr>
        <p:txBody>
          <a:bodyPr/>
          <a:lstStyle/>
          <a:p>
            <a:r>
              <a:rPr lang="en-CA" dirty="0"/>
              <a:t>F</a:t>
            </a:r>
            <a:r>
              <a:rPr lang="en-CA" dirty="0" smtClean="0"/>
              <a:t>unding Reform - Context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990600"/>
            <a:ext cx="8376989" cy="5135563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</a:pPr>
            <a:r>
              <a:rPr lang="en-CA" sz="1700" dirty="0"/>
              <a:t>In June 2012, the Ministry of Citizenship, Immigration and International Trade (MCIIT) and the Ontario </a:t>
            </a:r>
            <a:r>
              <a:rPr lang="en-CA" sz="1700" dirty="0" err="1"/>
              <a:t>Nonprofit</a:t>
            </a:r>
            <a:r>
              <a:rPr lang="en-CA" sz="1700" dirty="0"/>
              <a:t> Network (ONN) agreed to collaborate in seeking solutions to simplify and standardize the </a:t>
            </a:r>
            <a:r>
              <a:rPr lang="en-CA" sz="1700" dirty="0" smtClean="0"/>
              <a:t>TP </a:t>
            </a:r>
            <a:r>
              <a:rPr lang="en-CA" sz="1700" dirty="0"/>
              <a:t>process (Funding Reform</a:t>
            </a:r>
            <a:r>
              <a:rPr lang="en-CA" sz="1700" dirty="0" smtClean="0"/>
              <a:t>)</a:t>
            </a:r>
            <a:endParaRPr lang="en-CA" sz="1700" dirty="0"/>
          </a:p>
          <a:p>
            <a:pPr lvl="1">
              <a:spcBef>
                <a:spcPts val="400"/>
              </a:spcBef>
            </a:pPr>
            <a:r>
              <a:rPr lang="en-CA" sz="1700" dirty="0"/>
              <a:t>Through this Open For Business (OFB) process, both short- and longer-term reforms were </a:t>
            </a:r>
            <a:r>
              <a:rPr lang="en-CA" sz="1700" dirty="0" smtClean="0"/>
              <a:t>identified </a:t>
            </a:r>
          </a:p>
          <a:p>
            <a:pPr>
              <a:spcBef>
                <a:spcPts val="400"/>
              </a:spcBef>
            </a:pPr>
            <a:r>
              <a:rPr lang="en-CA" sz="1700" dirty="0"/>
              <a:t>In August 2014, the Open for Business (OFB) Non-profit Sector Funding Reform work reached a point of transition. TPAM was identified as the primary vehicle for moving ahead with </a:t>
            </a:r>
            <a:r>
              <a:rPr lang="en-CA" sz="1700" dirty="0" smtClean="0"/>
              <a:t>implementing the </a:t>
            </a:r>
            <a:r>
              <a:rPr lang="en-CA" sz="1700" dirty="0"/>
              <a:t>identified OFB </a:t>
            </a:r>
            <a:r>
              <a:rPr lang="en-CA" sz="1700" dirty="0" smtClean="0"/>
              <a:t>reforms.</a:t>
            </a:r>
          </a:p>
          <a:p>
            <a:pPr>
              <a:spcBef>
                <a:spcPts val="400"/>
              </a:spcBef>
            </a:pPr>
            <a:r>
              <a:rPr lang="en-CA" sz="1700" dirty="0"/>
              <a:t>The Ministry of the Attorney General (MAG) Commercial Practices Group worked with TPAM to develop and release a streamlined Transfer Payment Agreement template in December 2014 </a:t>
            </a:r>
          </a:p>
          <a:p>
            <a:pPr>
              <a:spcBef>
                <a:spcPts val="400"/>
              </a:spcBef>
            </a:pPr>
            <a:r>
              <a:rPr lang="en-CA" sz="1700" dirty="0"/>
              <a:t>This improvement aligns with a short-term Open For Business (OFB) Funding Reform </a:t>
            </a:r>
            <a:r>
              <a:rPr lang="en-CA" sz="1700" dirty="0" smtClean="0"/>
              <a:t>priority</a:t>
            </a:r>
            <a:r>
              <a:rPr lang="en-CA" sz="1700" dirty="0"/>
              <a:t>:</a:t>
            </a:r>
          </a:p>
          <a:p>
            <a:pPr lvl="1">
              <a:spcBef>
                <a:spcPts val="400"/>
              </a:spcBef>
            </a:pPr>
            <a:r>
              <a:rPr lang="en-CA" sz="1700" b="1" i="1" dirty="0"/>
              <a:t>Provide clear notification of changes to transfer payment terms and conditions</a:t>
            </a:r>
          </a:p>
          <a:p>
            <a:pPr>
              <a:spcBef>
                <a:spcPts val="400"/>
              </a:spcBef>
            </a:pPr>
            <a:r>
              <a:rPr lang="en-CA" sz="1700" dirty="0"/>
              <a:t>The new MAG TP </a:t>
            </a:r>
            <a:r>
              <a:rPr lang="en-CA" sz="1700" dirty="0" smtClean="0"/>
              <a:t>Agreement template </a:t>
            </a:r>
            <a:r>
              <a:rPr lang="en-CA" sz="1700" dirty="0"/>
              <a:t>is posted </a:t>
            </a:r>
            <a:r>
              <a:rPr lang="en-CA" sz="1700" dirty="0" smtClean="0"/>
              <a:t>internally in English </a:t>
            </a:r>
            <a:r>
              <a:rPr lang="en-CA" sz="1700" dirty="0"/>
              <a:t>and French </a:t>
            </a:r>
          </a:p>
          <a:p>
            <a:pPr>
              <a:spcBef>
                <a:spcPts val="400"/>
              </a:spcBef>
            </a:pPr>
            <a:r>
              <a:rPr lang="en-CA" sz="1700" dirty="0"/>
              <a:t>Ministries </a:t>
            </a:r>
            <a:r>
              <a:rPr lang="en-CA" sz="1700" dirty="0" smtClean="0"/>
              <a:t>are </a:t>
            </a:r>
            <a:r>
              <a:rPr lang="en-CA" sz="1700" dirty="0"/>
              <a:t>encouraged to use it in the 2015/16 funding cycle and provide feedback to TPAM </a:t>
            </a:r>
            <a:r>
              <a:rPr lang="en-CA" sz="1700" dirty="0" smtClean="0"/>
              <a:t>about potential improvements, limitations </a:t>
            </a:r>
            <a:r>
              <a:rPr lang="en-CA" sz="1700" dirty="0"/>
              <a:t>encountered, etc.</a:t>
            </a:r>
          </a:p>
          <a:p>
            <a:pPr>
              <a:spcBef>
                <a:spcPts val="600"/>
              </a:spcBef>
            </a:pPr>
            <a:endParaRPr lang="en-CA" sz="1700" dirty="0" smtClean="0"/>
          </a:p>
          <a:p>
            <a:pPr marL="0" indent="0">
              <a:buNone/>
            </a:pPr>
            <a:endParaRPr lang="en-CA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7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0"/>
            <a:ext cx="6542314" cy="943705"/>
          </a:xfrm>
        </p:spPr>
        <p:txBody>
          <a:bodyPr/>
          <a:lstStyle/>
          <a:p>
            <a:r>
              <a:rPr lang="en-CA" dirty="0"/>
              <a:t>Budget Flexibility - </a:t>
            </a:r>
            <a:r>
              <a:rPr lang="en-CA" dirty="0" smtClean="0"/>
              <a:t>Background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95400"/>
            <a:ext cx="8229600" cy="486990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CA" sz="1800" dirty="0" smtClean="0"/>
              <a:t>Another key OFB funding </a:t>
            </a:r>
            <a:r>
              <a:rPr lang="en-CA" sz="1800" dirty="0"/>
              <a:t>reform </a:t>
            </a:r>
            <a:r>
              <a:rPr lang="en-CA" sz="1800" dirty="0" smtClean="0"/>
              <a:t>short-term </a:t>
            </a:r>
            <a:r>
              <a:rPr lang="en-CA" sz="1800" dirty="0"/>
              <a:t>priority is </a:t>
            </a:r>
            <a:r>
              <a:rPr lang="en-CA" sz="1800" b="1" i="1" dirty="0"/>
              <a:t>allowing for operating budget </a:t>
            </a:r>
            <a:r>
              <a:rPr lang="en-CA" sz="1800" b="1" i="1" dirty="0" smtClean="0"/>
              <a:t>flexibility</a:t>
            </a:r>
            <a:endParaRPr lang="en-CA" sz="1800" dirty="0"/>
          </a:p>
          <a:p>
            <a:pPr marL="619125" lvl="2" indent="-342900">
              <a:spcBef>
                <a:spcPts val="600"/>
              </a:spcBef>
              <a:buClr>
                <a:srgbClr val="990033"/>
              </a:buClr>
              <a:buFont typeface="Wingdings" pitchFamily="2" charset="2"/>
              <a:buChar char="§"/>
            </a:pPr>
            <a:r>
              <a:rPr lang="en-CA" sz="1800" dirty="0"/>
              <a:t>Ministries must balance accountability for oversight, budget spending and compliance with regulations and policies while trying to achieve program objectives. </a:t>
            </a:r>
            <a:endParaRPr lang="en-CA" sz="1800" dirty="0" smtClean="0"/>
          </a:p>
          <a:p>
            <a:pPr marL="619125" lvl="2" indent="-342900">
              <a:spcBef>
                <a:spcPts val="600"/>
              </a:spcBef>
              <a:buClr>
                <a:srgbClr val="990033"/>
              </a:buClr>
              <a:buFont typeface="Wingdings" pitchFamily="2" charset="2"/>
              <a:buChar char="§"/>
            </a:pPr>
            <a:r>
              <a:rPr lang="en-CA" sz="1800" dirty="0" smtClean="0"/>
              <a:t>TP </a:t>
            </a:r>
            <a:r>
              <a:rPr lang="en-CA" sz="1800" dirty="0"/>
              <a:t>recipients have asked for appropriate budget flexibility as they </a:t>
            </a:r>
            <a:r>
              <a:rPr lang="en-CA" sz="1800" dirty="0" smtClean="0"/>
              <a:t>work to achieve Agreement commitments</a:t>
            </a:r>
          </a:p>
          <a:p>
            <a:pPr marL="619125" lvl="2" indent="-342900">
              <a:spcBef>
                <a:spcPts val="600"/>
              </a:spcBef>
              <a:buClr>
                <a:srgbClr val="990033"/>
              </a:buClr>
              <a:buFont typeface="Wingdings" pitchFamily="2" charset="2"/>
              <a:buChar char="§"/>
            </a:pPr>
            <a:endParaRPr lang="en-CA" sz="1400" dirty="0" smtClean="0"/>
          </a:p>
          <a:p>
            <a:pPr marL="276225" lvl="2" indent="0">
              <a:spcBef>
                <a:spcPts val="600"/>
              </a:spcBef>
              <a:buClr>
                <a:srgbClr val="990033"/>
              </a:buClr>
              <a:buNone/>
            </a:pPr>
            <a:endParaRPr lang="en-CA" sz="1400" dirty="0" smtClean="0"/>
          </a:p>
          <a:p>
            <a:r>
              <a:rPr lang="en-CA" sz="1800" dirty="0" smtClean="0"/>
              <a:t>MCIIT/ONN made a joint presentation </a:t>
            </a:r>
            <a:r>
              <a:rPr lang="en-CA" sz="1800" dirty="0"/>
              <a:t>to </a:t>
            </a:r>
            <a:r>
              <a:rPr lang="en-CA" sz="1800" dirty="0" smtClean="0"/>
              <a:t>Ontario Public Service (OPS) </a:t>
            </a:r>
            <a:r>
              <a:rPr lang="en-CA" sz="1800" dirty="0"/>
              <a:t>finance directors </a:t>
            </a:r>
            <a:r>
              <a:rPr lang="en-CA" sz="1800" dirty="0" smtClean="0"/>
              <a:t>on November 14, 2013 </a:t>
            </a:r>
          </a:p>
          <a:p>
            <a:pPr lvl="1"/>
            <a:r>
              <a:rPr lang="en-CA" sz="1800" dirty="0" smtClean="0"/>
              <a:t>The directors noted that, due to little corporate guidance on budget structure, each ministry has evolved practices based on their own programs/context </a:t>
            </a:r>
          </a:p>
          <a:p>
            <a:pPr lvl="1"/>
            <a:r>
              <a:rPr lang="en-CA" sz="1800" dirty="0" smtClean="0"/>
              <a:t>There may </a:t>
            </a:r>
            <a:r>
              <a:rPr lang="en-CA" sz="1800" dirty="0"/>
              <a:t>be opportunities for win-win </a:t>
            </a:r>
            <a:r>
              <a:rPr lang="en-CA" sz="1800" dirty="0" smtClean="0"/>
              <a:t>changes</a:t>
            </a:r>
          </a:p>
          <a:p>
            <a:pPr marL="361950" lvl="1" indent="0">
              <a:buNone/>
            </a:pPr>
            <a:r>
              <a:rPr lang="en-CA" sz="1800" dirty="0" smtClean="0"/>
              <a:t> </a:t>
            </a:r>
            <a:endParaRPr lang="en-CA" sz="1800" dirty="0"/>
          </a:p>
          <a:p>
            <a:endParaRPr lang="en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9031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721"/>
            <a:ext cx="6542314" cy="838930"/>
          </a:xfrm>
        </p:spPr>
        <p:txBody>
          <a:bodyPr/>
          <a:lstStyle/>
          <a:p>
            <a:r>
              <a:rPr lang="en-CA" dirty="0" smtClean="0"/>
              <a:t>Budget Flexibility – Progress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1000126"/>
            <a:ext cx="8429625" cy="5105400"/>
          </a:xfrm>
          <a:ln>
            <a:noFill/>
          </a:ln>
        </p:spPr>
        <p:txBody>
          <a:bodyPr/>
          <a:lstStyle/>
          <a:p>
            <a:pPr>
              <a:spcBef>
                <a:spcPts val="400"/>
              </a:spcBef>
            </a:pPr>
            <a:r>
              <a:rPr lang="en-CA" sz="1800" dirty="0" smtClean="0"/>
              <a:t>TPAM interviewed seven </a:t>
            </a:r>
            <a:r>
              <a:rPr lang="en-CA" sz="1800" dirty="0"/>
              <a:t>ministry program areas and </a:t>
            </a:r>
            <a:r>
              <a:rPr lang="en-CA" sz="1800" dirty="0" smtClean="0"/>
              <a:t>an </a:t>
            </a:r>
            <a:r>
              <a:rPr lang="en-CA" sz="1800" dirty="0"/>
              <a:t>ONN member </a:t>
            </a:r>
            <a:r>
              <a:rPr lang="en-CA" sz="1800" dirty="0" smtClean="0"/>
              <a:t>in </a:t>
            </a:r>
            <a:r>
              <a:rPr lang="en-CA" sz="1800" dirty="0"/>
              <a:t>fall </a:t>
            </a:r>
            <a:r>
              <a:rPr lang="en-CA" sz="1800" dirty="0" smtClean="0"/>
              <a:t>2014, </a:t>
            </a:r>
            <a:r>
              <a:rPr lang="en-CA" sz="1800" dirty="0"/>
              <a:t>supported by Internal </a:t>
            </a:r>
            <a:r>
              <a:rPr lang="en-CA" sz="1800" dirty="0" smtClean="0"/>
              <a:t>Audit. TPAM compared and assessed ministries’ procedures, tools and practices for overseeing TPR budget management,   and gathered </a:t>
            </a:r>
            <a:r>
              <a:rPr lang="en-CA" sz="1800" dirty="0"/>
              <a:t>feedback on how to </a:t>
            </a:r>
            <a:r>
              <a:rPr lang="en-CA" sz="1800" dirty="0" smtClean="0"/>
              <a:t>support </a:t>
            </a:r>
            <a:r>
              <a:rPr lang="en-CA" sz="1800" dirty="0"/>
              <a:t>greater </a:t>
            </a:r>
            <a:r>
              <a:rPr lang="en-CA" sz="1800" dirty="0" smtClean="0"/>
              <a:t>budget flexibility within individual TP agreements</a:t>
            </a:r>
          </a:p>
          <a:p>
            <a:pPr>
              <a:spcBef>
                <a:spcPts val="400"/>
              </a:spcBef>
            </a:pPr>
            <a:endParaRPr lang="en-CA" sz="800" dirty="0" smtClean="0"/>
          </a:p>
          <a:p>
            <a:pPr marL="342900" lvl="1" indent="-342900">
              <a:spcBef>
                <a:spcPts val="400"/>
              </a:spcBef>
              <a:buClr>
                <a:srgbClr val="990033"/>
              </a:buClr>
              <a:buFont typeface="Wingdings" pitchFamily="2" charset="2"/>
              <a:buChar char="§"/>
            </a:pPr>
            <a:r>
              <a:rPr lang="en-CA" sz="1800" dirty="0" smtClean="0"/>
              <a:t>Three </a:t>
            </a:r>
            <a:r>
              <a:rPr lang="en-CA" sz="1800" dirty="0"/>
              <a:t>opportunity areas were </a:t>
            </a:r>
            <a:r>
              <a:rPr lang="en-CA" sz="1800" dirty="0" smtClean="0"/>
              <a:t>identified </a:t>
            </a:r>
            <a:r>
              <a:rPr lang="en-CA" sz="1800" dirty="0"/>
              <a:t>and </a:t>
            </a:r>
            <a:r>
              <a:rPr lang="en-CA" sz="1800" dirty="0" smtClean="0"/>
              <a:t>presented </a:t>
            </a:r>
            <a:r>
              <a:rPr lang="en-CA" sz="1800" dirty="0"/>
              <a:t>to the Financial Controllership Committee (FCC) and to the Financial Business Management Council (FBMC</a:t>
            </a:r>
            <a:r>
              <a:rPr lang="en-CA" sz="1800" dirty="0" smtClean="0"/>
              <a:t>): </a:t>
            </a:r>
          </a:p>
          <a:p>
            <a:pPr marL="914400" lvl="3" indent="-285750">
              <a:spcBef>
                <a:spcPts val="400"/>
              </a:spcBef>
              <a:buClr>
                <a:srgbClr val="990033"/>
              </a:buClr>
              <a:buFont typeface="Wingdings" panose="05000000000000000000" pitchFamily="2" charset="2"/>
              <a:buChar char="q"/>
            </a:pPr>
            <a:r>
              <a:rPr lang="en-CA" sz="1800" dirty="0"/>
              <a:t>Budget flexibility should be aligned with risk assessment results</a:t>
            </a:r>
          </a:p>
          <a:p>
            <a:pPr marL="914400" lvl="3" indent="-285750">
              <a:spcBef>
                <a:spcPts val="400"/>
              </a:spcBef>
              <a:buClr>
                <a:srgbClr val="990033"/>
              </a:buClr>
              <a:buFont typeface="Wingdings" panose="05000000000000000000" pitchFamily="2" charset="2"/>
              <a:buChar char="q"/>
            </a:pPr>
            <a:r>
              <a:rPr lang="en-CA" sz="1800" dirty="0" smtClean="0"/>
              <a:t>Use </a:t>
            </a:r>
            <a:r>
              <a:rPr lang="en-CA" sz="1800" dirty="0"/>
              <a:t>thresholds to facilitate flexibility (5% - 15</a:t>
            </a:r>
            <a:r>
              <a:rPr lang="en-CA" sz="1800" dirty="0" smtClean="0"/>
              <a:t>%) within Agreements</a:t>
            </a:r>
            <a:endParaRPr lang="en-CA" sz="1800" dirty="0"/>
          </a:p>
          <a:p>
            <a:pPr marL="914400" lvl="3" indent="-285750">
              <a:spcBef>
                <a:spcPts val="400"/>
              </a:spcBef>
              <a:buClr>
                <a:srgbClr val="990033"/>
              </a:buClr>
              <a:buFont typeface="Wingdings" panose="05000000000000000000" pitchFamily="2" charset="2"/>
              <a:buChar char="q"/>
            </a:pPr>
            <a:r>
              <a:rPr lang="en-CA" sz="1800" dirty="0" smtClean="0"/>
              <a:t>Simplify </a:t>
            </a:r>
            <a:r>
              <a:rPr lang="en-CA" sz="1800" dirty="0"/>
              <a:t>budget templates, use fewer cost </a:t>
            </a:r>
            <a:r>
              <a:rPr lang="en-CA" sz="1800" dirty="0" smtClean="0"/>
              <a:t>categories</a:t>
            </a:r>
          </a:p>
          <a:p>
            <a:pPr marL="914400" lvl="3" indent="-285750">
              <a:spcBef>
                <a:spcPts val="400"/>
              </a:spcBef>
              <a:buClr>
                <a:srgbClr val="990033"/>
              </a:buClr>
              <a:buFont typeface="Wingdings" panose="05000000000000000000" pitchFamily="2" charset="2"/>
              <a:buChar char="q"/>
            </a:pPr>
            <a:endParaRPr lang="en-CA" sz="800" dirty="0" smtClean="0"/>
          </a:p>
          <a:p>
            <a:pPr>
              <a:spcBef>
                <a:spcPts val="400"/>
              </a:spcBef>
            </a:pPr>
            <a:r>
              <a:rPr lang="en-CA" sz="1800" dirty="0" smtClean="0"/>
              <a:t>FBMC and FCC supported further engagement with ONN regarding these opportunities, with the understanding that they don’t have the mandate to endorse implementation </a:t>
            </a:r>
          </a:p>
          <a:p>
            <a:pPr>
              <a:spcBef>
                <a:spcPts val="400"/>
              </a:spcBef>
            </a:pPr>
            <a:r>
              <a:rPr lang="en-CA" sz="1800" dirty="0"/>
              <a:t>TPAM updated JFRF at their January 29, 2015 </a:t>
            </a:r>
            <a:r>
              <a:rPr lang="en-CA" sz="1800" dirty="0" smtClean="0"/>
              <a:t>meeting; TPAM </a:t>
            </a:r>
            <a:r>
              <a:rPr lang="en-CA" sz="1800" dirty="0"/>
              <a:t>and ONN collaborated to organize today’s Focus Group on budget flexibility</a:t>
            </a:r>
          </a:p>
          <a:p>
            <a:endParaRPr lang="en-CA" sz="1600" dirty="0"/>
          </a:p>
          <a:p>
            <a:pPr>
              <a:spcBef>
                <a:spcPts val="600"/>
              </a:spcBef>
            </a:pPr>
            <a:endParaRPr lang="en-CA" sz="17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16, 2015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dirty="0" smtClean="0"/>
              <a:t>Transfer Payment Administrative Modernization Project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2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BS-Divisional-template-PPT2010_cranberry2">
  <a:themeElements>
    <a:clrScheme name="MGS theme">
      <a:dk1>
        <a:srgbClr val="0C0C0C"/>
      </a:dk1>
      <a:lt1>
        <a:sysClr val="window" lastClr="FFFFFF"/>
      </a:lt1>
      <a:dk2>
        <a:srgbClr val="008080"/>
      </a:dk2>
      <a:lt2>
        <a:srgbClr val="EEECE1"/>
      </a:lt2>
      <a:accent1>
        <a:srgbClr val="008080"/>
      </a:accent1>
      <a:accent2>
        <a:srgbClr val="996600"/>
      </a:accent2>
      <a:accent3>
        <a:srgbClr val="990033"/>
      </a:accent3>
      <a:accent4>
        <a:srgbClr val="666633"/>
      </a:accent4>
      <a:accent5>
        <a:srgbClr val="800080"/>
      </a:accent5>
      <a:accent6>
        <a:srgbClr val="993300"/>
      </a:accent6>
      <a:hlink>
        <a:srgbClr val="008080"/>
      </a:hlink>
      <a:folHlink>
        <a:srgbClr val="996600"/>
      </a:folHlink>
    </a:clrScheme>
    <a:fontScheme name="MG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TBS-Divisional-template-PPT2010_cranberry2</Template>
  <TotalTime>1442</TotalTime>
  <Words>1527</Words>
  <Application>Microsoft Office PowerPoint</Application>
  <PresentationFormat>On-screen Show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TBS-Divisional-template-PPT2010_cranberry2</vt:lpstr>
      <vt:lpstr>Corporate Policy, Agency Governance and Open Government Division (CPAGOG)</vt:lpstr>
      <vt:lpstr>Agenda</vt:lpstr>
      <vt:lpstr>TPAM Project - Purpose </vt:lpstr>
      <vt:lpstr>TPAM Project - Principles</vt:lpstr>
      <vt:lpstr>PowerPoint Presentation</vt:lpstr>
      <vt:lpstr>Focus on Administrative Processes</vt:lpstr>
      <vt:lpstr>Funding Reform - Context</vt:lpstr>
      <vt:lpstr>Budget Flexibility - Background</vt:lpstr>
      <vt:lpstr>Budget Flexibility – Progress</vt:lpstr>
      <vt:lpstr>Assessed Risk and Flexibility </vt:lpstr>
      <vt:lpstr>Flexibility to Move Funds</vt:lpstr>
      <vt:lpstr>Simplifying Budget templates</vt:lpstr>
      <vt:lpstr>Overall Budget Flexibility</vt:lpstr>
      <vt:lpstr>Next Steps</vt:lpstr>
      <vt:lpstr>Contact Information</vt:lpstr>
    </vt:vector>
  </TitlesOfParts>
  <Company>MGS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</dc:title>
  <dc:creator>Yong, Aileen (MGS)</dc:creator>
  <cp:lastModifiedBy>Amanda Brown</cp:lastModifiedBy>
  <cp:revision>141</cp:revision>
  <cp:lastPrinted>2015-04-09T20:49:34Z</cp:lastPrinted>
  <dcterms:created xsi:type="dcterms:W3CDTF">2014-12-03T14:03:43Z</dcterms:created>
  <dcterms:modified xsi:type="dcterms:W3CDTF">2015-04-24T14:12:19Z</dcterms:modified>
</cp:coreProperties>
</file>