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92" r:id="rId2"/>
    <p:sldId id="293" r:id="rId3"/>
    <p:sldId id="306" r:id="rId4"/>
    <p:sldId id="294" r:id="rId5"/>
    <p:sldId id="295" r:id="rId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7844"/>
    <a:srgbClr val="FF6600"/>
    <a:srgbClr val="D7FEC2"/>
    <a:srgbClr val="CAFDAD"/>
    <a:srgbClr val="C7E6A4"/>
    <a:srgbClr val="FFFF99"/>
    <a:srgbClr val="E5F3E7"/>
    <a:srgbClr val="F4FAF5"/>
    <a:srgbClr val="D7EDDC"/>
    <a:srgbClr val="DFF1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1" autoAdjust="0"/>
  </p:normalViewPr>
  <p:slideViewPr>
    <p:cSldViewPr>
      <p:cViewPr>
        <p:scale>
          <a:sx n="79" d="100"/>
          <a:sy n="79" d="100"/>
        </p:scale>
        <p:origin x="-112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2016"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7BC8707C-05B5-4ED4-9CD6-6F0F6EE07766}" type="datetimeFigureOut">
              <a:rPr lang="en-CA" smtClean="0"/>
              <a:t>07/01/2014</a:t>
            </a:fld>
            <a:endParaRPr lang="en-CA"/>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43F667A9-4476-4750-BBB7-3E7506C08F9E}" type="slidenum">
              <a:rPr lang="en-CA" smtClean="0"/>
              <a:t>‹#›</a:t>
            </a:fld>
            <a:endParaRPr lang="en-CA"/>
          </a:p>
        </p:txBody>
      </p:sp>
    </p:spTree>
    <p:extLst>
      <p:ext uri="{BB962C8B-B14F-4D97-AF65-F5344CB8AC3E}">
        <p14:creationId xmlns:p14="http://schemas.microsoft.com/office/powerpoint/2010/main" val="2641839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D5D7FF-D6F2-42E4-8816-C0FC77CBEC43}"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7F9EAE-FFE0-4480-94A1-2BDD3DED6F5E}" type="slidenum">
              <a:rPr lang="en-CA" smtClean="0"/>
              <a:t>‹#›</a:t>
            </a:fld>
            <a:endParaRPr lang="en-CA"/>
          </a:p>
        </p:txBody>
      </p:sp>
    </p:spTree>
    <p:extLst>
      <p:ext uri="{BB962C8B-B14F-4D97-AF65-F5344CB8AC3E}">
        <p14:creationId xmlns:p14="http://schemas.microsoft.com/office/powerpoint/2010/main" val="4150800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D5D7FF-D6F2-42E4-8816-C0FC77CBEC43}"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7F9EAE-FFE0-4480-94A1-2BDD3DED6F5E}" type="slidenum">
              <a:rPr lang="en-CA" smtClean="0"/>
              <a:t>‹#›</a:t>
            </a:fld>
            <a:endParaRPr lang="en-CA"/>
          </a:p>
        </p:txBody>
      </p:sp>
    </p:spTree>
    <p:extLst>
      <p:ext uri="{BB962C8B-B14F-4D97-AF65-F5344CB8AC3E}">
        <p14:creationId xmlns:p14="http://schemas.microsoft.com/office/powerpoint/2010/main" val="234172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D5D7FF-D6F2-42E4-8816-C0FC77CBEC43}"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7F9EAE-FFE0-4480-94A1-2BDD3DED6F5E}" type="slidenum">
              <a:rPr lang="en-CA" smtClean="0"/>
              <a:t>‹#›</a:t>
            </a:fld>
            <a:endParaRPr lang="en-CA"/>
          </a:p>
        </p:txBody>
      </p:sp>
    </p:spTree>
    <p:extLst>
      <p:ext uri="{BB962C8B-B14F-4D97-AF65-F5344CB8AC3E}">
        <p14:creationId xmlns:p14="http://schemas.microsoft.com/office/powerpoint/2010/main" val="418895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84138"/>
            <a:ext cx="8242300" cy="60420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2EFF67-79C7-4D9D-B547-27B15A73292C}" type="slidenum">
              <a:rPr lang="en-US"/>
              <a:pPr>
                <a:defRPr/>
              </a:pPr>
              <a:t>‹#›</a:t>
            </a:fld>
            <a:endParaRPr lang="en-US" dirty="0"/>
          </a:p>
        </p:txBody>
      </p:sp>
    </p:spTree>
    <p:extLst>
      <p:ext uri="{BB962C8B-B14F-4D97-AF65-F5344CB8AC3E}">
        <p14:creationId xmlns:p14="http://schemas.microsoft.com/office/powerpoint/2010/main" val="219252988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1760" y="260648"/>
            <a:ext cx="6552728" cy="720080"/>
          </a:xfrm>
          <a:prstGeom prst="rect">
            <a:avLst/>
          </a:prstGeom>
        </p:spPr>
        <p:txBody>
          <a:bodyPr/>
          <a:lstStyle>
            <a:lvl1pPr algn="r">
              <a:defRPr sz="3200">
                <a:solidFill>
                  <a:schemeClr val="bg1"/>
                </a:solidFill>
                <a:latin typeface="Helvetica" pitchFamily="34" charset="0"/>
              </a:defRPr>
            </a:lvl1pPr>
          </a:lstStyle>
          <a:p>
            <a:r>
              <a:rPr lang="en-US" dirty="0" smtClean="0"/>
              <a:t>Click to edit Master title style</a:t>
            </a:r>
            <a:endParaRPr lang="en-CA"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11091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5D7FF-D6F2-42E4-8816-C0FC77CBEC43}"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A7F9EAE-FFE0-4480-94A1-2BDD3DED6F5E}" type="slidenum">
              <a:rPr lang="en-CA" smtClean="0"/>
              <a:t>‹#›</a:t>
            </a:fld>
            <a:endParaRPr lang="en-CA"/>
          </a:p>
        </p:txBody>
      </p:sp>
    </p:spTree>
    <p:extLst>
      <p:ext uri="{BB962C8B-B14F-4D97-AF65-F5344CB8AC3E}">
        <p14:creationId xmlns:p14="http://schemas.microsoft.com/office/powerpoint/2010/main" val="149368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55776" y="44624"/>
            <a:ext cx="6120680" cy="1080120"/>
          </a:xfrm>
          <a:prstGeom prst="rect">
            <a:avLst/>
          </a:prstGeom>
        </p:spPr>
        <p:txBody>
          <a:bodyPr/>
          <a:lstStyle>
            <a:lvl1pPr>
              <a:defRPr sz="3200" baseline="0">
                <a:solidFill>
                  <a:schemeClr val="bg1"/>
                </a:solidFill>
              </a:defRPr>
            </a:lvl1pPr>
          </a:lstStyle>
          <a:p>
            <a:r>
              <a:rPr lang="en-US" dirty="0" smtClean="0"/>
              <a:t>Click to edit Master title style</a:t>
            </a:r>
            <a:endParaRPr lang="en-CA"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Date Placeholder 4"/>
          <p:cNvSpPr>
            <a:spLocks noGrp="1"/>
          </p:cNvSpPr>
          <p:nvPr>
            <p:ph type="dt" sz="half" idx="10"/>
          </p:nvPr>
        </p:nvSpPr>
        <p:spPr/>
        <p:txBody>
          <a:bodyPr/>
          <a:lstStyle/>
          <a:p>
            <a:fld id="{53D5D7FF-D6F2-42E4-8816-C0FC77CBEC43}" type="datetimeFigureOut">
              <a:rPr lang="en-CA" smtClean="0"/>
              <a:t>07/01/2014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7F9EAE-FFE0-4480-94A1-2BDD3DED6F5E}" type="slidenum">
              <a:rPr lang="en-CA" smtClean="0"/>
              <a:t>‹#›</a:t>
            </a:fld>
            <a:endParaRPr lang="en-CA"/>
          </a:p>
        </p:txBody>
      </p:sp>
    </p:spTree>
    <p:extLst>
      <p:ext uri="{BB962C8B-B14F-4D97-AF65-F5344CB8AC3E}">
        <p14:creationId xmlns:p14="http://schemas.microsoft.com/office/powerpoint/2010/main" val="2391682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D5D7FF-D6F2-42E4-8816-C0FC77CBEC43}" type="datetimeFigureOut">
              <a:rPr lang="en-CA" smtClean="0"/>
              <a:t>07/01/2014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A7F9EAE-FFE0-4480-94A1-2BDD3DED6F5E}" type="slidenum">
              <a:rPr lang="en-CA" smtClean="0"/>
              <a:t>‹#›</a:t>
            </a:fld>
            <a:endParaRPr lang="en-CA"/>
          </a:p>
        </p:txBody>
      </p:sp>
    </p:spTree>
    <p:extLst>
      <p:ext uri="{BB962C8B-B14F-4D97-AF65-F5344CB8AC3E}">
        <p14:creationId xmlns:p14="http://schemas.microsoft.com/office/powerpoint/2010/main" val="417260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D5D7FF-D6F2-42E4-8816-C0FC77CBEC43}" type="datetimeFigureOut">
              <a:rPr lang="en-CA" smtClean="0"/>
              <a:t>07/01/2014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A7F9EAE-FFE0-4480-94A1-2BDD3DED6F5E}" type="slidenum">
              <a:rPr lang="en-CA" smtClean="0"/>
              <a:t>‹#›</a:t>
            </a:fld>
            <a:endParaRPr lang="en-CA"/>
          </a:p>
        </p:txBody>
      </p:sp>
      <p:sp>
        <p:nvSpPr>
          <p:cNvPr id="6" name="Title 1"/>
          <p:cNvSpPr>
            <a:spLocks noGrp="1"/>
          </p:cNvSpPr>
          <p:nvPr>
            <p:ph type="title"/>
          </p:nvPr>
        </p:nvSpPr>
        <p:spPr>
          <a:xfrm>
            <a:off x="2555776" y="44624"/>
            <a:ext cx="6120680" cy="1080120"/>
          </a:xfrm>
          <a:prstGeom prst="rect">
            <a:avLst/>
          </a:prstGeom>
        </p:spPr>
        <p:txBody>
          <a:bodyPr/>
          <a:lstStyle>
            <a:lvl1pPr>
              <a:defRPr sz="3200" baseline="0">
                <a:solidFill>
                  <a:schemeClr val="bg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2966773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5D7FF-D6F2-42E4-8816-C0FC77CBEC43}" type="datetimeFigureOut">
              <a:rPr lang="en-CA" smtClean="0"/>
              <a:t>07/01/2014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A7F9EAE-FFE0-4480-94A1-2BDD3DED6F5E}" type="slidenum">
              <a:rPr lang="en-CA" smtClean="0"/>
              <a:t>‹#›</a:t>
            </a:fld>
            <a:endParaRPr lang="en-CA"/>
          </a:p>
        </p:txBody>
      </p:sp>
      <p:sp>
        <p:nvSpPr>
          <p:cNvPr id="5" name="Title 1"/>
          <p:cNvSpPr>
            <a:spLocks noGrp="1"/>
          </p:cNvSpPr>
          <p:nvPr>
            <p:ph type="title"/>
          </p:nvPr>
        </p:nvSpPr>
        <p:spPr>
          <a:xfrm>
            <a:off x="2555776" y="44624"/>
            <a:ext cx="6120680" cy="1080120"/>
          </a:xfrm>
          <a:prstGeom prst="rect">
            <a:avLst/>
          </a:prstGeom>
        </p:spPr>
        <p:txBody>
          <a:bodyPr/>
          <a:lstStyle>
            <a:lvl1pPr>
              <a:defRPr sz="3200" baseline="0">
                <a:solidFill>
                  <a:schemeClr val="bg1"/>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1323804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5D7FF-D6F2-42E4-8816-C0FC77CBEC43}" type="datetimeFigureOut">
              <a:rPr lang="en-CA" smtClean="0"/>
              <a:t>07/01/2014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7F9EAE-FFE0-4480-94A1-2BDD3DED6F5E}" type="slidenum">
              <a:rPr lang="en-CA" smtClean="0"/>
              <a:t>‹#›</a:t>
            </a:fld>
            <a:endParaRPr lang="en-CA"/>
          </a:p>
        </p:txBody>
      </p:sp>
    </p:spTree>
    <p:extLst>
      <p:ext uri="{BB962C8B-B14F-4D97-AF65-F5344CB8AC3E}">
        <p14:creationId xmlns:p14="http://schemas.microsoft.com/office/powerpoint/2010/main" val="1690507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5D7FF-D6F2-42E4-8816-C0FC77CBEC43}" type="datetimeFigureOut">
              <a:rPr lang="en-CA" smtClean="0"/>
              <a:t>07/01/2014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A7F9EAE-FFE0-4480-94A1-2BDD3DED6F5E}" type="slidenum">
              <a:rPr lang="en-CA" smtClean="0"/>
              <a:t>‹#›</a:t>
            </a:fld>
            <a:endParaRPr lang="en-CA"/>
          </a:p>
        </p:txBody>
      </p:sp>
    </p:spTree>
    <p:extLst>
      <p:ext uri="{BB962C8B-B14F-4D97-AF65-F5344CB8AC3E}">
        <p14:creationId xmlns:p14="http://schemas.microsoft.com/office/powerpoint/2010/main" val="2162343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5D7FF-D6F2-42E4-8816-C0FC77CBEC43}" type="datetimeFigureOut">
              <a:rPr lang="en-CA" smtClean="0"/>
              <a:t>07/01/2014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F9EAE-FFE0-4480-94A1-2BDD3DED6F5E}" type="slidenum">
              <a:rPr lang="en-CA" smtClean="0"/>
              <a:t>‹#›</a:t>
            </a:fld>
            <a:endParaRPr lang="en-CA"/>
          </a:p>
        </p:txBody>
      </p:sp>
      <p:pic>
        <p:nvPicPr>
          <p:cNvPr id="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rot="5400000">
            <a:off x="187926" y="1241326"/>
            <a:ext cx="3857625" cy="420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nip Single Corner Rectangle 7"/>
          <p:cNvSpPr>
            <a:spLocks noChangeAspect="1"/>
          </p:cNvSpPr>
          <p:nvPr/>
        </p:nvSpPr>
        <p:spPr>
          <a:xfrm>
            <a:off x="2362200" y="-12032"/>
            <a:ext cx="6781800" cy="1155032"/>
          </a:xfrm>
          <a:prstGeom prst="snip1Rect">
            <a:avLst>
              <a:gd name="adj" fmla="val 0"/>
            </a:avLst>
          </a:prstGeom>
          <a:solidFill>
            <a:srgbClr val="F998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21116" y="6113473"/>
            <a:ext cx="9165116" cy="74452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124200" y="6260068"/>
            <a:ext cx="5943600" cy="338554"/>
          </a:xfrm>
          <a:prstGeom prst="rect">
            <a:avLst/>
          </a:prstGeom>
          <a:solidFill>
            <a:schemeClr val="bg1">
              <a:lumMod val="50000"/>
            </a:schemeClr>
          </a:solidFill>
        </p:spPr>
        <p:txBody>
          <a:bodyPr wrap="square" rtlCol="0">
            <a:spAutoFit/>
          </a:bodyPr>
          <a:lstStyle/>
          <a:p>
            <a:pPr algn="r"/>
            <a:r>
              <a:rPr lang="en-US" sz="1600" spc="130" dirty="0">
                <a:solidFill>
                  <a:schemeClr val="bg1"/>
                </a:solidFill>
                <a:latin typeface="Gotham HTF Book" pitchFamily="50" charset="0"/>
              </a:rPr>
              <a:t>Attract </a:t>
            </a:r>
            <a:r>
              <a:rPr lang="en-US" sz="1600" spc="130" dirty="0" smtClean="0">
                <a:solidFill>
                  <a:schemeClr val="bg1"/>
                </a:solidFill>
                <a:latin typeface="Gotham HTF Book" pitchFamily="50" charset="0"/>
              </a:rPr>
              <a:t>|  Reward |  Prosper</a:t>
            </a:r>
            <a:endParaRPr lang="en-US" sz="1600" spc="130" dirty="0">
              <a:solidFill>
                <a:schemeClr val="bg1"/>
              </a:solidFill>
              <a:latin typeface="Gotham HTF Book" pitchFamily="50" charset="0"/>
            </a:endParaRPr>
          </a:p>
        </p:txBody>
      </p:sp>
      <p:pic>
        <p:nvPicPr>
          <p:cNvPr id="11" name="Picture 10"/>
          <p:cNvPicPr/>
          <p:nvPr/>
        </p:nvPicPr>
        <p:blipFill>
          <a:blip r:embed="rId15"/>
          <a:stretch>
            <a:fillRect/>
          </a:stretch>
        </p:blipFill>
        <p:spPr>
          <a:xfrm>
            <a:off x="157480" y="244983"/>
            <a:ext cx="2128520" cy="756920"/>
          </a:xfrm>
          <a:prstGeom prst="rect">
            <a:avLst/>
          </a:prstGeom>
        </p:spPr>
      </p:pic>
      <p:cxnSp>
        <p:nvCxnSpPr>
          <p:cNvPr id="12" name="Straight Connector 11"/>
          <p:cNvCxnSpPr/>
          <p:nvPr/>
        </p:nvCxnSpPr>
        <p:spPr>
          <a:xfrm flipH="1">
            <a:off x="0" y="1143000"/>
            <a:ext cx="2376000"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6178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195638" y="111125"/>
            <a:ext cx="5932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solidFill>
                  <a:schemeClr val="bg1"/>
                </a:solidFill>
                <a:latin typeface="Helvetica" pitchFamily="34" charset="0"/>
                <a:cs typeface="Helvetica" pitchFamily="34" charset="0"/>
              </a:rPr>
              <a:t>Claims Incurred by Plan Members </a:t>
            </a:r>
          </a:p>
        </p:txBody>
      </p:sp>
      <p:sp>
        <p:nvSpPr>
          <p:cNvPr id="16387" name="Text Box 3"/>
          <p:cNvSpPr txBox="1">
            <a:spLocks noChangeArrowheads="1"/>
          </p:cNvSpPr>
          <p:nvPr/>
        </p:nvSpPr>
        <p:spPr bwMode="auto">
          <a:xfrm>
            <a:off x="3236913" y="572170"/>
            <a:ext cx="5907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dirty="0">
                <a:solidFill>
                  <a:schemeClr val="bg1"/>
                </a:solidFill>
                <a:latin typeface="Helvetica" pitchFamily="34" charset="0"/>
                <a:cs typeface="Helvetica" pitchFamily="34" charset="0"/>
              </a:rPr>
              <a:t>Plan Design</a:t>
            </a:r>
          </a:p>
        </p:txBody>
      </p:sp>
      <p:sp>
        <p:nvSpPr>
          <p:cNvPr id="16388" name="Line 4"/>
          <p:cNvSpPr>
            <a:spLocks noChangeShapeType="1"/>
          </p:cNvSpPr>
          <p:nvPr/>
        </p:nvSpPr>
        <p:spPr bwMode="auto">
          <a:xfrm>
            <a:off x="3306763" y="548680"/>
            <a:ext cx="541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87397" name="Rectangle 5"/>
          <p:cNvSpPr>
            <a:spLocks noChangeArrowheads="1"/>
          </p:cNvSpPr>
          <p:nvPr/>
        </p:nvSpPr>
        <p:spPr bwMode="auto">
          <a:xfrm>
            <a:off x="1219125" y="2642468"/>
            <a:ext cx="7529339" cy="229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80000"/>
              </a:lnSpc>
              <a:spcBef>
                <a:spcPct val="35000"/>
              </a:spcBef>
              <a:buFont typeface="Times New Roman" pitchFamily="18" charset="0"/>
              <a:buAutoNum type="arabicPeriod"/>
            </a:pPr>
            <a:r>
              <a:rPr lang="en-US" dirty="0">
                <a:latin typeface="Arial" pitchFamily="34" charset="0"/>
                <a:cs typeface="Arial" pitchFamily="34" charset="0"/>
              </a:rPr>
              <a:t>Mandatory Generic Drug </a:t>
            </a:r>
            <a:r>
              <a:rPr lang="en-US" dirty="0" smtClean="0">
                <a:latin typeface="Arial" pitchFamily="34" charset="0"/>
                <a:cs typeface="Arial" pitchFamily="34" charset="0"/>
              </a:rPr>
              <a:t>Plan</a:t>
            </a:r>
          </a:p>
          <a:p>
            <a:pPr marL="342900" indent="-342900" eaLnBrk="0" hangingPunct="0">
              <a:lnSpc>
                <a:spcPct val="80000"/>
              </a:lnSpc>
              <a:spcBef>
                <a:spcPct val="35000"/>
              </a:spcBef>
              <a:buFont typeface="Times New Roman" pitchFamily="18" charset="0"/>
              <a:buAutoNum type="arabicPeriod"/>
            </a:pPr>
            <a:endParaRPr lang="en-US" sz="1000" dirty="0">
              <a:latin typeface="Arial" pitchFamily="34" charset="0"/>
              <a:cs typeface="Arial" pitchFamily="34" charset="0"/>
            </a:endParaRPr>
          </a:p>
          <a:p>
            <a:pPr marL="342900" indent="-342900" eaLnBrk="0" hangingPunct="0">
              <a:lnSpc>
                <a:spcPct val="80000"/>
              </a:lnSpc>
              <a:spcBef>
                <a:spcPct val="35000"/>
              </a:spcBef>
              <a:buFont typeface="Times New Roman" pitchFamily="18" charset="0"/>
              <a:buAutoNum type="arabicPeriod"/>
            </a:pPr>
            <a:r>
              <a:rPr lang="en-US" dirty="0">
                <a:latin typeface="Arial" pitchFamily="34" charset="0"/>
                <a:cs typeface="Arial" pitchFamily="34" charset="0"/>
              </a:rPr>
              <a:t>Mark-up on the ingredient cost of the drug – are they reasonable</a:t>
            </a:r>
            <a:r>
              <a:rPr lang="en-US" dirty="0" smtClean="0">
                <a:latin typeface="Arial" pitchFamily="34" charset="0"/>
                <a:cs typeface="Arial" pitchFamily="34" charset="0"/>
              </a:rPr>
              <a:t>?</a:t>
            </a:r>
          </a:p>
          <a:p>
            <a:pPr marL="342900" indent="-342900" eaLnBrk="0" hangingPunct="0">
              <a:lnSpc>
                <a:spcPct val="80000"/>
              </a:lnSpc>
              <a:spcBef>
                <a:spcPct val="35000"/>
              </a:spcBef>
              <a:buFont typeface="Times New Roman" pitchFamily="18" charset="0"/>
              <a:buAutoNum type="arabicPeriod"/>
            </a:pPr>
            <a:endParaRPr lang="en-US" sz="1000" dirty="0">
              <a:latin typeface="Arial" pitchFamily="34" charset="0"/>
              <a:cs typeface="Arial" pitchFamily="34" charset="0"/>
            </a:endParaRPr>
          </a:p>
          <a:p>
            <a:pPr marL="342900" indent="-342900" eaLnBrk="0" hangingPunct="0">
              <a:lnSpc>
                <a:spcPct val="80000"/>
              </a:lnSpc>
              <a:spcBef>
                <a:spcPct val="35000"/>
              </a:spcBef>
              <a:buFont typeface="Times New Roman" pitchFamily="18" charset="0"/>
              <a:buAutoNum type="arabicPeriod"/>
            </a:pPr>
            <a:r>
              <a:rPr lang="en-US" dirty="0">
                <a:latin typeface="Arial" pitchFamily="34" charset="0"/>
                <a:cs typeface="Arial" pitchFamily="34" charset="0"/>
              </a:rPr>
              <a:t>Coordination of Benefits – are claims hitting your plan that should have gone through a spouse’s plan</a:t>
            </a:r>
            <a:r>
              <a:rPr lang="en-US" dirty="0" smtClean="0">
                <a:latin typeface="Arial" pitchFamily="34" charset="0"/>
                <a:cs typeface="Arial" pitchFamily="34" charset="0"/>
              </a:rPr>
              <a:t>?</a:t>
            </a:r>
          </a:p>
          <a:p>
            <a:pPr marL="342900" indent="-342900" eaLnBrk="0" hangingPunct="0">
              <a:lnSpc>
                <a:spcPct val="80000"/>
              </a:lnSpc>
              <a:spcBef>
                <a:spcPct val="35000"/>
              </a:spcBef>
              <a:buFont typeface="Times New Roman" pitchFamily="18" charset="0"/>
              <a:buAutoNum type="arabicPeriod"/>
            </a:pPr>
            <a:endParaRPr lang="en-US" sz="1000" dirty="0">
              <a:latin typeface="Arial" pitchFamily="34" charset="0"/>
              <a:cs typeface="Arial" pitchFamily="34" charset="0"/>
            </a:endParaRPr>
          </a:p>
          <a:p>
            <a:pPr marL="342900" indent="-342900" eaLnBrk="0" hangingPunct="0">
              <a:lnSpc>
                <a:spcPct val="80000"/>
              </a:lnSpc>
              <a:spcBef>
                <a:spcPct val="35000"/>
              </a:spcBef>
              <a:buFont typeface="Times New Roman" pitchFamily="18" charset="0"/>
              <a:buAutoNum type="arabicPeriod"/>
            </a:pPr>
            <a:r>
              <a:rPr lang="en-US" dirty="0">
                <a:latin typeface="Arial" pitchFamily="34" charset="0"/>
                <a:cs typeface="Arial" pitchFamily="34" charset="0"/>
              </a:rPr>
              <a:t>Dispensing Fees – are drugs that can be dispensed 90 day supplies being dispensing weekly or monthly?  (very common with chronic care medications).</a:t>
            </a:r>
          </a:p>
        </p:txBody>
      </p:sp>
      <p:sp>
        <p:nvSpPr>
          <p:cNvPr id="16390" name="Rectangle 6"/>
          <p:cNvSpPr>
            <a:spLocks noChangeArrowheads="1"/>
          </p:cNvSpPr>
          <p:nvPr/>
        </p:nvSpPr>
        <p:spPr bwMode="auto">
          <a:xfrm>
            <a:off x="611188" y="1416050"/>
            <a:ext cx="8372475"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80000"/>
              </a:lnSpc>
              <a:spcBef>
                <a:spcPct val="35000"/>
              </a:spcBef>
            </a:pPr>
            <a:r>
              <a:rPr lang="en-US" dirty="0">
                <a:latin typeface="Arial" pitchFamily="34" charset="0"/>
                <a:cs typeface="Arial" pitchFamily="34" charset="0"/>
              </a:rPr>
              <a:t>Plan design is a key factor to controlling/managing claims incurred by plan members.  At HealthSource Plus our main goal is to provide ideas that generate maximum return on each dollar allocated towards your group insurance program.  Consider the following 4 simple items: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7397"/>
                                        </p:tgtEl>
                                        <p:attrNameLst>
                                          <p:attrName>style.visibility</p:attrName>
                                        </p:attrNameLst>
                                      </p:cBhvr>
                                      <p:to>
                                        <p:strVal val="visible"/>
                                      </p:to>
                                    </p:set>
                                    <p:animEffect transition="in" filter="wipe(up)">
                                      <p:cBhvr>
                                        <p:cTn id="7" dur="2000"/>
                                        <p:tgtEl>
                                          <p:spTgt spid="187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211513" y="111125"/>
            <a:ext cx="5932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solidFill>
                  <a:schemeClr val="bg1"/>
                </a:solidFill>
                <a:latin typeface="Helvetica" pitchFamily="34" charset="0"/>
                <a:cs typeface="Helvetica" pitchFamily="34" charset="0"/>
              </a:rPr>
              <a:t>Claims Incurred by Plan Members </a:t>
            </a:r>
          </a:p>
        </p:txBody>
      </p:sp>
      <p:sp>
        <p:nvSpPr>
          <p:cNvPr id="17411" name="Text Box 3"/>
          <p:cNvSpPr txBox="1">
            <a:spLocks noChangeArrowheads="1"/>
          </p:cNvSpPr>
          <p:nvPr/>
        </p:nvSpPr>
        <p:spPr bwMode="auto">
          <a:xfrm>
            <a:off x="3236913" y="492125"/>
            <a:ext cx="5907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dirty="0">
                <a:solidFill>
                  <a:schemeClr val="bg1"/>
                </a:solidFill>
                <a:latin typeface="Helvetica" pitchFamily="34" charset="0"/>
                <a:cs typeface="Helvetica" pitchFamily="34" charset="0"/>
              </a:rPr>
              <a:t>Brand Name </a:t>
            </a:r>
            <a:r>
              <a:rPr lang="en-US" sz="1600" b="1" dirty="0" err="1">
                <a:solidFill>
                  <a:schemeClr val="bg1"/>
                </a:solidFill>
                <a:latin typeface="Helvetica" pitchFamily="34" charset="0"/>
                <a:cs typeface="Helvetica" pitchFamily="34" charset="0"/>
              </a:rPr>
              <a:t>vs</a:t>
            </a:r>
            <a:r>
              <a:rPr lang="en-US" sz="1600" b="1" dirty="0">
                <a:solidFill>
                  <a:schemeClr val="bg1"/>
                </a:solidFill>
                <a:latin typeface="Helvetica" pitchFamily="34" charset="0"/>
                <a:cs typeface="Helvetica" pitchFamily="34" charset="0"/>
              </a:rPr>
              <a:t> Generic</a:t>
            </a:r>
          </a:p>
        </p:txBody>
      </p:sp>
      <p:sp>
        <p:nvSpPr>
          <p:cNvPr id="17412" name="Line 4"/>
          <p:cNvSpPr>
            <a:spLocks noChangeShapeType="1"/>
          </p:cNvSpPr>
          <p:nvPr/>
        </p:nvSpPr>
        <p:spPr bwMode="auto">
          <a:xfrm>
            <a:off x="3306763" y="517525"/>
            <a:ext cx="541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87397" name="Rectangle 5"/>
          <p:cNvSpPr>
            <a:spLocks noChangeArrowheads="1"/>
          </p:cNvSpPr>
          <p:nvPr/>
        </p:nvSpPr>
        <p:spPr bwMode="auto">
          <a:xfrm>
            <a:off x="2093913" y="2598738"/>
            <a:ext cx="6429375" cy="330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80000"/>
              </a:lnSpc>
              <a:spcBef>
                <a:spcPct val="35000"/>
              </a:spcBef>
              <a:buFontTx/>
              <a:buChar char="•"/>
            </a:pPr>
            <a:endParaRPr lang="en-US">
              <a:latin typeface="Trebuchet MS" pitchFamily="34" charset="0"/>
            </a:endParaRPr>
          </a:p>
        </p:txBody>
      </p:sp>
      <p:sp>
        <p:nvSpPr>
          <p:cNvPr id="17414" name="Rectangle 6"/>
          <p:cNvSpPr>
            <a:spLocks noChangeArrowheads="1"/>
          </p:cNvSpPr>
          <p:nvPr/>
        </p:nvSpPr>
        <p:spPr bwMode="auto">
          <a:xfrm>
            <a:off x="757238" y="1290638"/>
            <a:ext cx="78597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latin typeface="Arial" pitchFamily="34" charset="0"/>
                <a:cs typeface="Arial" pitchFamily="34" charset="0"/>
              </a:rPr>
              <a:t>The following chart gives you an idea of the cost differential between a brand name and generic drug - LOSEC…</a:t>
            </a:r>
            <a:endParaRPr lang="en-CA" dirty="0">
              <a:latin typeface="Arial" pitchFamily="34" charset="0"/>
              <a:cs typeface="Arial" pitchFamily="34" charset="0"/>
            </a:endParaRPr>
          </a:p>
        </p:txBody>
      </p:sp>
      <p:sp>
        <p:nvSpPr>
          <p:cNvPr id="17415" name="Rectangle 6"/>
          <p:cNvSpPr>
            <a:spLocks noChangeArrowheads="1"/>
          </p:cNvSpPr>
          <p:nvPr/>
        </p:nvSpPr>
        <p:spPr bwMode="auto">
          <a:xfrm>
            <a:off x="757238" y="4743450"/>
            <a:ext cx="79597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dirty="0">
                <a:latin typeface="Arial" pitchFamily="34" charset="0"/>
                <a:cs typeface="Arial" pitchFamily="34" charset="0"/>
              </a:rPr>
              <a:t>The standards for brand drugs and generic drugs are exactly the same – both must meet the same federal guidelines.  Generics contain the same active ingredients in the same dosage form as a brand name drug.</a:t>
            </a:r>
            <a:endParaRPr lang="en-CA"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65545144"/>
              </p:ext>
            </p:extLst>
          </p:nvPr>
        </p:nvGraphicFramePr>
        <p:xfrm>
          <a:off x="1115616" y="2351088"/>
          <a:ext cx="7367589" cy="1976440"/>
        </p:xfrm>
        <a:graphic>
          <a:graphicData uri="http://schemas.openxmlformats.org/drawingml/2006/table">
            <a:tbl>
              <a:tblPr>
                <a:tableStyleId>{5C22544A-7EE6-4342-B048-85BDC9FD1C3A}</a:tableStyleId>
              </a:tblPr>
              <a:tblGrid>
                <a:gridCol w="1763519"/>
                <a:gridCol w="1658579"/>
                <a:gridCol w="1267555"/>
                <a:gridCol w="1280184"/>
                <a:gridCol w="1397752"/>
              </a:tblGrid>
              <a:tr h="278372">
                <a:tc>
                  <a:txBody>
                    <a:bodyPr/>
                    <a:lstStyle/>
                    <a:p>
                      <a:pPr algn="l" fontAlgn="b"/>
                      <a:r>
                        <a:rPr lang="en-CA" sz="1200" b="1" u="none" strike="noStrike" dirty="0">
                          <a:effectLst/>
                          <a:latin typeface="Arial" pitchFamily="34" charset="0"/>
                          <a:cs typeface="Arial" pitchFamily="34" charset="0"/>
                        </a:rPr>
                        <a:t>Drug</a:t>
                      </a:r>
                      <a:endParaRPr lang="en-CA" sz="12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pPr algn="ctr" fontAlgn="b"/>
                      <a:r>
                        <a:rPr lang="en-CA" sz="1200" b="1" u="none" strike="noStrike" dirty="0">
                          <a:effectLst/>
                          <a:latin typeface="Arial" pitchFamily="34" charset="0"/>
                          <a:cs typeface="Arial" pitchFamily="34" charset="0"/>
                        </a:rPr>
                        <a:t>Total Prescription</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CA" sz="1200" b="1" u="none" strike="noStrike" dirty="0">
                          <a:effectLst/>
                          <a:latin typeface="Arial" pitchFamily="34" charset="0"/>
                          <a:cs typeface="Arial" pitchFamily="34" charset="0"/>
                        </a:rPr>
                        <a:t>Member Co-Pay</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CA" sz="1200" b="1" u="none" strike="noStrike" dirty="0">
                          <a:effectLst/>
                          <a:latin typeface="Arial" pitchFamily="34" charset="0"/>
                          <a:cs typeface="Arial" pitchFamily="34" charset="0"/>
                        </a:rPr>
                        <a:t>Member Co-pay</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en-CA" sz="1200" b="1" u="none" strike="noStrike" dirty="0">
                          <a:effectLst/>
                          <a:latin typeface="Arial" pitchFamily="34" charset="0"/>
                          <a:cs typeface="Arial" pitchFamily="34" charset="0"/>
                        </a:rPr>
                        <a:t>Plan Sponsor Cost</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tcPr>
                </a:tc>
              </a:tr>
              <a:tr h="278372">
                <a:tc>
                  <a:txBody>
                    <a:bodyPr/>
                    <a:lstStyle/>
                    <a:p>
                      <a:pPr algn="l" fontAlgn="b"/>
                      <a:r>
                        <a:rPr lang="en-CA" sz="1200" b="1" u="none" strike="noStrike" dirty="0">
                          <a:effectLst/>
                          <a:latin typeface="Arial" pitchFamily="34" charset="0"/>
                          <a:cs typeface="Arial" pitchFamily="34" charset="0"/>
                        </a:rPr>
                        <a:t> </a:t>
                      </a:r>
                      <a:endParaRPr lang="en-CA" sz="12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b="1" u="none" strike="noStrike" dirty="0">
                          <a:effectLst/>
                          <a:latin typeface="Arial" pitchFamily="34" charset="0"/>
                          <a:cs typeface="Arial" pitchFamily="34" charset="0"/>
                        </a:rPr>
                        <a:t>Cost ( 30 day supply)</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b="1" u="none" strike="noStrike" dirty="0">
                          <a:effectLst/>
                          <a:latin typeface="Arial" pitchFamily="34" charset="0"/>
                          <a:cs typeface="Arial" pitchFamily="34" charset="0"/>
                        </a:rPr>
                        <a:t>(%)</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b="1" u="none" strike="noStrike" dirty="0">
                          <a:effectLst/>
                          <a:latin typeface="Arial" pitchFamily="34" charset="0"/>
                          <a:cs typeface="Arial" pitchFamily="34" charset="0"/>
                        </a:rPr>
                        <a:t>($)</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b="1" u="none" strike="noStrike" dirty="0">
                          <a:effectLst/>
                          <a:latin typeface="Arial" pitchFamily="34" charset="0"/>
                          <a:cs typeface="Arial" pitchFamily="34" charset="0"/>
                        </a:rPr>
                        <a:t> </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8372">
                <a:tc>
                  <a:txBody>
                    <a:bodyPr/>
                    <a:lstStyle/>
                    <a:p>
                      <a:pPr algn="l" fontAlgn="b"/>
                      <a:r>
                        <a:rPr lang="en-CA" sz="1200" u="none" strike="noStrike" dirty="0">
                          <a:effectLst/>
                          <a:latin typeface="Arial" pitchFamily="34" charset="0"/>
                          <a:cs typeface="Arial" pitchFamily="34" charset="0"/>
                        </a:rPr>
                        <a:t>Losec - 20 mg</a:t>
                      </a:r>
                      <a:endParaRPr lang="en-CA" sz="12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effectLst/>
                          <a:latin typeface="Arial" pitchFamily="34" charset="0"/>
                          <a:cs typeface="Arial" pitchFamily="34" charset="0"/>
                        </a:rPr>
                        <a:t>$90</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effectLst/>
                          <a:latin typeface="Arial" pitchFamily="34" charset="0"/>
                          <a:cs typeface="Arial" pitchFamily="34" charset="0"/>
                        </a:rPr>
                        <a:t>20%</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effectLst/>
                          <a:latin typeface="Arial" pitchFamily="34" charset="0"/>
                          <a:cs typeface="Arial" pitchFamily="34" charset="0"/>
                        </a:rPr>
                        <a:t>$18</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effectLst/>
                          <a:latin typeface="Arial" pitchFamily="34" charset="0"/>
                          <a:cs typeface="Arial" pitchFamily="34" charset="0"/>
                        </a:rPr>
                        <a:t>$72.00</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78372">
                <a:tc>
                  <a:txBody>
                    <a:bodyPr/>
                    <a:lstStyle/>
                    <a:p>
                      <a:pPr algn="l" fontAlgn="b"/>
                      <a:r>
                        <a:rPr lang="en-CA" sz="1200" u="none" strike="noStrike" dirty="0">
                          <a:effectLst/>
                          <a:latin typeface="Arial" pitchFamily="34" charset="0"/>
                          <a:cs typeface="Arial" pitchFamily="34" charset="0"/>
                        </a:rPr>
                        <a:t>(brand name)</a:t>
                      </a:r>
                      <a:endParaRPr lang="en-CA" sz="12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78372">
                <a:tc>
                  <a:txBody>
                    <a:bodyPr/>
                    <a:lstStyle/>
                    <a:p>
                      <a:pPr algn="l" fontAlgn="b"/>
                      <a:r>
                        <a:rPr lang="en-CA" sz="1200" u="none" strike="noStrike" dirty="0">
                          <a:effectLst/>
                          <a:latin typeface="Arial" pitchFamily="34" charset="0"/>
                          <a:cs typeface="Arial" pitchFamily="34" charset="0"/>
                        </a:rPr>
                        <a:t>Apo-Omeprazole - 20 mg</a:t>
                      </a:r>
                      <a:endParaRPr lang="en-CA" sz="12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effectLst/>
                          <a:latin typeface="Arial" pitchFamily="34" charset="0"/>
                          <a:cs typeface="Arial" pitchFamily="34" charset="0"/>
                        </a:rPr>
                        <a:t>$35.00</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effectLst/>
                          <a:latin typeface="Arial" pitchFamily="34" charset="0"/>
                          <a:cs typeface="Arial" pitchFamily="34" charset="0"/>
                        </a:rPr>
                        <a:t>20%</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effectLst/>
                          <a:latin typeface="Arial" pitchFamily="34" charset="0"/>
                          <a:cs typeface="Arial" pitchFamily="34" charset="0"/>
                        </a:rPr>
                        <a:t>$7.00</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u="none" strike="noStrike" dirty="0">
                          <a:effectLst/>
                          <a:latin typeface="Arial" pitchFamily="34" charset="0"/>
                          <a:cs typeface="Arial" pitchFamily="34" charset="0"/>
                        </a:rPr>
                        <a:t>$28.00</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92290">
                <a:tc>
                  <a:txBody>
                    <a:bodyPr/>
                    <a:lstStyle/>
                    <a:p>
                      <a:pPr algn="l" fontAlgn="b"/>
                      <a:r>
                        <a:rPr lang="en-CA" sz="1200" u="none" strike="noStrike" dirty="0">
                          <a:effectLst/>
                          <a:latin typeface="Arial" pitchFamily="34" charset="0"/>
                          <a:cs typeface="Arial" pitchFamily="34" charset="0"/>
                        </a:rPr>
                        <a:t>(generic equivalent)</a:t>
                      </a:r>
                      <a:endParaRPr lang="en-CA" sz="12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92290">
                <a:tc>
                  <a:txBody>
                    <a:bodyPr/>
                    <a:lstStyle/>
                    <a:p>
                      <a:pPr algn="l"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b"/>
                      <a:r>
                        <a:rPr lang="en-CA" sz="1200" u="none" strike="noStrike" dirty="0">
                          <a:effectLst/>
                          <a:latin typeface="Arial" pitchFamily="34" charset="0"/>
                          <a:cs typeface="Arial" pitchFamily="34" charset="0"/>
                        </a:rPr>
                        <a:t> </a:t>
                      </a:r>
                      <a:endParaRPr lang="en-CA" sz="12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CA" sz="1200" b="1" u="none" strike="noStrike" dirty="0">
                          <a:effectLst/>
                          <a:latin typeface="Arial" pitchFamily="34" charset="0"/>
                          <a:cs typeface="Arial" pitchFamily="34" charset="0"/>
                        </a:rPr>
                        <a:t>Savings:</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b="1" u="none" strike="noStrike" dirty="0">
                          <a:effectLst/>
                          <a:latin typeface="Arial" pitchFamily="34" charset="0"/>
                          <a:cs typeface="Arial" pitchFamily="34" charset="0"/>
                        </a:rPr>
                        <a:t>$11.00</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CA" sz="1200" b="1" u="none" strike="noStrike" dirty="0">
                          <a:effectLst/>
                          <a:latin typeface="Arial" pitchFamily="34" charset="0"/>
                          <a:cs typeface="Arial" pitchFamily="34" charset="0"/>
                        </a:rPr>
                        <a:t>$44.00</a:t>
                      </a:r>
                      <a:endParaRPr lang="en-CA" sz="12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87397"/>
                                        </p:tgtEl>
                                        <p:attrNameLst>
                                          <p:attrName>style.visibility</p:attrName>
                                        </p:attrNameLst>
                                      </p:cBhvr>
                                      <p:to>
                                        <p:strVal val="visible"/>
                                      </p:to>
                                    </p:set>
                                    <p:animEffect transition="in" filter="wipe(up)">
                                      <p:cBhvr>
                                        <p:cTn id="7" dur="2000"/>
                                        <p:tgtEl>
                                          <p:spTgt spid="187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211513" y="111125"/>
            <a:ext cx="5932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solidFill>
                  <a:schemeClr val="bg1"/>
                </a:solidFill>
                <a:latin typeface="Helvetica" pitchFamily="34" charset="0"/>
                <a:cs typeface="Helvetica" pitchFamily="34" charset="0"/>
              </a:rPr>
              <a:t>Claims Incurred by Plan Members </a:t>
            </a:r>
          </a:p>
        </p:txBody>
      </p:sp>
      <p:sp>
        <p:nvSpPr>
          <p:cNvPr id="17411" name="Text Box 3"/>
          <p:cNvSpPr txBox="1">
            <a:spLocks noChangeArrowheads="1"/>
          </p:cNvSpPr>
          <p:nvPr/>
        </p:nvSpPr>
        <p:spPr bwMode="auto">
          <a:xfrm>
            <a:off x="3236913" y="492125"/>
            <a:ext cx="5907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dirty="0" smtClean="0">
                <a:solidFill>
                  <a:schemeClr val="bg1"/>
                </a:solidFill>
                <a:latin typeface="Helvetica" pitchFamily="34" charset="0"/>
                <a:cs typeface="Helvetica" pitchFamily="34" charset="0"/>
              </a:rPr>
              <a:t>Preferred Pharmacy Network</a:t>
            </a:r>
            <a:endParaRPr lang="en-US" sz="1600" b="1" dirty="0">
              <a:solidFill>
                <a:schemeClr val="bg1"/>
              </a:solidFill>
              <a:latin typeface="Helvetica" pitchFamily="34" charset="0"/>
              <a:cs typeface="Helvetica" pitchFamily="34" charset="0"/>
            </a:endParaRPr>
          </a:p>
        </p:txBody>
      </p:sp>
      <p:sp>
        <p:nvSpPr>
          <p:cNvPr id="17412" name="Line 4"/>
          <p:cNvSpPr>
            <a:spLocks noChangeShapeType="1"/>
          </p:cNvSpPr>
          <p:nvPr/>
        </p:nvSpPr>
        <p:spPr bwMode="auto">
          <a:xfrm>
            <a:off x="3306763" y="517525"/>
            <a:ext cx="541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87397" name="Rectangle 5"/>
          <p:cNvSpPr>
            <a:spLocks noChangeArrowheads="1"/>
          </p:cNvSpPr>
          <p:nvPr/>
        </p:nvSpPr>
        <p:spPr bwMode="auto">
          <a:xfrm>
            <a:off x="2093913" y="2598738"/>
            <a:ext cx="6429375" cy="330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80000"/>
              </a:lnSpc>
              <a:spcBef>
                <a:spcPct val="35000"/>
              </a:spcBef>
              <a:buFontTx/>
              <a:buChar char="•"/>
            </a:pPr>
            <a:endParaRPr lang="en-US">
              <a:latin typeface="Trebuchet MS" pitchFamily="34" charset="0"/>
            </a:endParaRPr>
          </a:p>
        </p:txBody>
      </p:sp>
      <p:pic>
        <p:nvPicPr>
          <p:cNvPr id="9" name="Picture 7" descr="Sobeys by Mail logo Comp_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284432"/>
            <a:ext cx="189706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8"/>
          <p:cNvSpPr txBox="1">
            <a:spLocks noChangeArrowheads="1"/>
          </p:cNvSpPr>
          <p:nvPr/>
        </p:nvSpPr>
        <p:spPr bwMode="auto">
          <a:xfrm>
            <a:off x="827584" y="1852076"/>
            <a:ext cx="7397254" cy="460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defRPr>
            </a:lvl1pPr>
            <a:lvl2pPr marL="800100" indent="-34290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eaLnBrk="1" hangingPunct="1">
              <a:buFont typeface="Arial" pitchFamily="34" charset="0"/>
              <a:buChar char="•"/>
              <a:defRPr/>
            </a:pPr>
            <a:r>
              <a:rPr lang="en-US" sz="1400" dirty="0" smtClean="0">
                <a:latin typeface="Arial" pitchFamily="34" charset="0"/>
                <a:cs typeface="Arial" pitchFamily="34" charset="0"/>
              </a:rPr>
              <a:t>A convenient option for plan members with delivery to their homes or business within   2-5 business days.</a:t>
            </a:r>
          </a:p>
          <a:p>
            <a:pPr marL="285750" indent="-285750" eaLnBrk="1" hangingPunct="1">
              <a:buFont typeface="Arial" pitchFamily="34" charset="0"/>
              <a:buChar char="•"/>
              <a:defRPr/>
            </a:pPr>
            <a:endParaRPr lang="en-US" sz="1400" dirty="0" smtClean="0">
              <a:latin typeface="Arial" pitchFamily="34" charset="0"/>
              <a:cs typeface="Arial" pitchFamily="34" charset="0"/>
            </a:endParaRPr>
          </a:p>
          <a:p>
            <a:pPr marL="285750" indent="-285750" eaLnBrk="1" hangingPunct="1">
              <a:buFont typeface="Arial" pitchFamily="34" charset="0"/>
              <a:buChar char="•"/>
              <a:defRPr/>
            </a:pPr>
            <a:r>
              <a:rPr lang="en-US" sz="1400" dirty="0" smtClean="0">
                <a:latin typeface="Arial" pitchFamily="34" charset="0"/>
                <a:cs typeface="Arial" pitchFamily="34" charset="0"/>
              </a:rPr>
              <a:t>Savings on drug costs (no markup to ingredient costs!) and a low dispensing fee of $4.99.</a:t>
            </a:r>
          </a:p>
          <a:p>
            <a:pPr marL="285750" indent="-285750" eaLnBrk="1" hangingPunct="1">
              <a:buFont typeface="Arial" pitchFamily="34" charset="0"/>
              <a:buChar char="•"/>
              <a:defRPr/>
            </a:pPr>
            <a:endParaRPr lang="en-US" sz="1400" b="1" dirty="0" smtClean="0">
              <a:latin typeface="Arial" pitchFamily="34" charset="0"/>
              <a:cs typeface="Arial" pitchFamily="34" charset="0"/>
            </a:endParaRPr>
          </a:p>
          <a:p>
            <a:pPr marL="285750" indent="-285750" eaLnBrk="1" hangingPunct="1">
              <a:buFont typeface="Arial" pitchFamily="34" charset="0"/>
              <a:buChar char="•"/>
              <a:defRPr/>
            </a:pPr>
            <a:r>
              <a:rPr lang="en-US" sz="1400" dirty="0" smtClean="0">
                <a:latin typeface="Arial" pitchFamily="34" charset="0"/>
                <a:cs typeface="Arial" pitchFamily="34" charset="0"/>
              </a:rPr>
              <a:t>Ideal for those on regular maintenance medications and busy “family managers”. </a:t>
            </a:r>
          </a:p>
          <a:p>
            <a:pPr>
              <a:defRPr/>
            </a:pPr>
            <a:r>
              <a:rPr lang="en-US" b="1" dirty="0" smtClean="0">
                <a:latin typeface="Arial" pitchFamily="34" charset="0"/>
                <a:cs typeface="Arial" pitchFamily="34" charset="0"/>
              </a:rPr>
              <a:t>  </a:t>
            </a:r>
            <a:endParaRPr lang="en-CA" dirty="0" smtClean="0">
              <a:latin typeface="Arial" pitchFamily="34" charset="0"/>
              <a:cs typeface="Arial" pitchFamily="34" charset="0"/>
            </a:endParaRPr>
          </a:p>
          <a:p>
            <a:pPr>
              <a:defRPr/>
            </a:pPr>
            <a:endParaRPr lang="en-US" dirty="0" smtClean="0">
              <a:latin typeface="Arial" pitchFamily="34" charset="0"/>
              <a:cs typeface="Arial" pitchFamily="34" charset="0"/>
            </a:endParaRPr>
          </a:p>
          <a:p>
            <a:pPr>
              <a:defRPr/>
            </a:pPr>
            <a:endParaRPr lang="en-US" dirty="0" smtClean="0">
              <a:latin typeface="Arial" pitchFamily="34" charset="0"/>
              <a:cs typeface="Arial" pitchFamily="34" charset="0"/>
            </a:endParaRPr>
          </a:p>
          <a:p>
            <a:pPr>
              <a:buFont typeface="Arial" pitchFamily="34" charset="0"/>
              <a:buChar char="•"/>
              <a:defRPr/>
            </a:pPr>
            <a:r>
              <a:rPr lang="en-US" sz="1400" dirty="0" smtClean="0">
                <a:latin typeface="Arial" pitchFamily="34" charset="0"/>
                <a:cs typeface="Arial" pitchFamily="34" charset="0"/>
              </a:rPr>
              <a:t>Preferred Pharmacy Network (PPN) - When an employee fills a prescription at one of the pharmacies in this PPN the cost of that medication significantly reduces as a result of :  </a:t>
            </a:r>
          </a:p>
          <a:p>
            <a:pPr>
              <a:buFont typeface="Arial" pitchFamily="34" charset="0"/>
              <a:buChar char="•"/>
              <a:defRPr/>
            </a:pPr>
            <a:endParaRPr lang="en-CA" sz="1100" dirty="0" smtClean="0">
              <a:latin typeface="Arial" pitchFamily="34" charset="0"/>
              <a:cs typeface="Arial" pitchFamily="34" charset="0"/>
            </a:endParaRPr>
          </a:p>
          <a:p>
            <a:pPr lvl="1">
              <a:buFont typeface="Wingdings" pitchFamily="2" charset="2"/>
              <a:buChar char="§"/>
              <a:defRPr/>
            </a:pPr>
            <a:r>
              <a:rPr lang="en-US" sz="1400" dirty="0" smtClean="0">
                <a:latin typeface="Arial" pitchFamily="34" charset="0"/>
                <a:cs typeface="Arial" pitchFamily="34" charset="0"/>
              </a:rPr>
              <a:t>A reduced dispensing fee of $8.62 to match the ODB in Ontario.</a:t>
            </a:r>
            <a:endParaRPr lang="en-CA" sz="1400" b="1" dirty="0" smtClean="0">
              <a:latin typeface="Arial" pitchFamily="34" charset="0"/>
              <a:cs typeface="Arial" pitchFamily="34" charset="0"/>
            </a:endParaRPr>
          </a:p>
          <a:p>
            <a:pPr marL="0" indent="0">
              <a:defRPr/>
            </a:pPr>
            <a:endParaRPr lang="en-CA" sz="1400" dirty="0" smtClean="0">
              <a:latin typeface="Arial" pitchFamily="34" charset="0"/>
              <a:cs typeface="Arial" pitchFamily="34" charset="0"/>
            </a:endParaRPr>
          </a:p>
          <a:p>
            <a:pPr lvl="1">
              <a:buFont typeface="Wingdings" pitchFamily="2" charset="2"/>
              <a:buChar char="§"/>
              <a:defRPr/>
            </a:pPr>
            <a:r>
              <a:rPr lang="en-US" sz="1400" dirty="0" smtClean="0">
                <a:latin typeface="Arial" pitchFamily="34" charset="0"/>
                <a:cs typeface="Arial" pitchFamily="34" charset="0"/>
              </a:rPr>
              <a:t>A reduced mark up on the ingredient cost of the drug of only 8% instead of the typical 15-20% mark-up</a:t>
            </a:r>
            <a:endParaRPr lang="en-CA" sz="1400" b="1" dirty="0" smtClean="0">
              <a:latin typeface="Arial" pitchFamily="34" charset="0"/>
              <a:cs typeface="Arial" pitchFamily="34" charset="0"/>
            </a:endParaRPr>
          </a:p>
          <a:p>
            <a:pPr marL="457200" lvl="1" indent="0">
              <a:defRPr/>
            </a:pPr>
            <a:endParaRPr lang="en-CA" sz="1400" dirty="0" smtClean="0"/>
          </a:p>
          <a:p>
            <a:pPr>
              <a:defRPr/>
            </a:pPr>
            <a:r>
              <a:rPr lang="en-US" dirty="0" smtClean="0"/>
              <a:t> </a:t>
            </a:r>
            <a:endParaRPr lang="en-US" sz="2000" dirty="0" smtClean="0">
              <a:solidFill>
                <a:srgbClr val="004C2F"/>
              </a:solidFill>
            </a:endParaRPr>
          </a:p>
        </p:txBody>
      </p:sp>
      <p:pic>
        <p:nvPicPr>
          <p:cNvPr id="1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781" y="3630538"/>
            <a:ext cx="1385888"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75067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187397"/>
                                        </p:tgtEl>
                                        <p:attrNameLst>
                                          <p:attrName>style.visibility</p:attrName>
                                        </p:attrNameLst>
                                      </p:cBhvr>
                                      <p:to>
                                        <p:strVal val="visible"/>
                                      </p:to>
                                    </p:set>
                                    <p:animEffect transition="in" filter="wipe(up)">
                                      <p:cBhvr>
                                        <p:cTn id="7" dur="2000"/>
                                        <p:tgtEl>
                                          <p:spTgt spid="187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195638" y="111125"/>
            <a:ext cx="5932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solidFill>
                  <a:schemeClr val="bg1"/>
                </a:solidFill>
                <a:latin typeface="Helvetica" pitchFamily="34" charset="0"/>
                <a:cs typeface="Helvetica" pitchFamily="34" charset="0"/>
              </a:rPr>
              <a:t>Claims Incurred by Plan Members </a:t>
            </a:r>
          </a:p>
        </p:txBody>
      </p:sp>
      <p:sp>
        <p:nvSpPr>
          <p:cNvPr id="19459" name="Text Box 3"/>
          <p:cNvSpPr txBox="1">
            <a:spLocks noChangeArrowheads="1"/>
          </p:cNvSpPr>
          <p:nvPr/>
        </p:nvSpPr>
        <p:spPr bwMode="auto">
          <a:xfrm>
            <a:off x="3236913" y="572170"/>
            <a:ext cx="5907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dirty="0">
                <a:solidFill>
                  <a:schemeClr val="bg1"/>
                </a:solidFill>
                <a:latin typeface="Helvetica" pitchFamily="34" charset="0"/>
                <a:cs typeface="Helvetica" pitchFamily="34" charset="0"/>
              </a:rPr>
              <a:t>Disability Claims Management</a:t>
            </a:r>
          </a:p>
        </p:txBody>
      </p:sp>
      <p:sp>
        <p:nvSpPr>
          <p:cNvPr id="19460" name="Line 4"/>
          <p:cNvSpPr>
            <a:spLocks noChangeShapeType="1"/>
          </p:cNvSpPr>
          <p:nvPr/>
        </p:nvSpPr>
        <p:spPr bwMode="auto">
          <a:xfrm>
            <a:off x="3306763" y="548680"/>
            <a:ext cx="541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89445" name="Rectangle 5"/>
          <p:cNvSpPr>
            <a:spLocks noChangeArrowheads="1"/>
          </p:cNvSpPr>
          <p:nvPr/>
        </p:nvSpPr>
        <p:spPr bwMode="auto">
          <a:xfrm>
            <a:off x="1115616" y="2598738"/>
            <a:ext cx="7407672"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80000"/>
              </a:lnSpc>
              <a:spcBef>
                <a:spcPct val="35000"/>
              </a:spcBef>
              <a:buFontTx/>
              <a:buChar char="•"/>
            </a:pPr>
            <a:r>
              <a:rPr lang="en-US" dirty="0">
                <a:latin typeface="Arial" pitchFamily="34" charset="0"/>
                <a:cs typeface="Arial" pitchFamily="34" charset="0"/>
              </a:rPr>
              <a:t>Is the current incumbent providing disability claims adjudication or disability claims MANAGEMENT?  Most insurers today only provide claims adjudication.</a:t>
            </a:r>
          </a:p>
          <a:p>
            <a:pPr marL="342900" indent="-342900" eaLnBrk="0" hangingPunct="0">
              <a:lnSpc>
                <a:spcPct val="80000"/>
              </a:lnSpc>
              <a:spcBef>
                <a:spcPct val="35000"/>
              </a:spcBef>
              <a:buFontTx/>
              <a:buChar char="•"/>
            </a:pPr>
            <a:endParaRPr lang="en-US" sz="1200" dirty="0">
              <a:latin typeface="Arial" pitchFamily="34" charset="0"/>
              <a:cs typeface="Arial" pitchFamily="34" charset="0"/>
            </a:endParaRPr>
          </a:p>
          <a:p>
            <a:pPr marL="342900" indent="-342900" eaLnBrk="0" hangingPunct="0">
              <a:lnSpc>
                <a:spcPct val="80000"/>
              </a:lnSpc>
              <a:spcBef>
                <a:spcPct val="35000"/>
              </a:spcBef>
              <a:buFontTx/>
              <a:buChar char="•"/>
            </a:pPr>
            <a:r>
              <a:rPr lang="en-US" dirty="0">
                <a:latin typeface="Arial" pitchFamily="34" charset="0"/>
                <a:cs typeface="Arial" pitchFamily="34" charset="0"/>
              </a:rPr>
              <a:t>Does the case manager handle the claims from beginning to end or does the disabled employee’s file get handed to a new case manager once it becomes an long-term disability claim?</a:t>
            </a:r>
          </a:p>
          <a:p>
            <a:pPr marL="342900" indent="-342900" eaLnBrk="0" hangingPunct="0">
              <a:lnSpc>
                <a:spcPct val="80000"/>
              </a:lnSpc>
              <a:spcBef>
                <a:spcPct val="35000"/>
              </a:spcBef>
              <a:buFontTx/>
              <a:buChar char="•"/>
            </a:pPr>
            <a:endParaRPr lang="en-US" sz="1200" dirty="0">
              <a:latin typeface="Arial" pitchFamily="34" charset="0"/>
              <a:cs typeface="Arial" pitchFamily="34" charset="0"/>
            </a:endParaRPr>
          </a:p>
          <a:p>
            <a:pPr marL="342900" indent="-342900" eaLnBrk="0" hangingPunct="0">
              <a:lnSpc>
                <a:spcPct val="80000"/>
              </a:lnSpc>
              <a:spcBef>
                <a:spcPct val="35000"/>
              </a:spcBef>
              <a:buFontTx/>
              <a:buChar char="•"/>
            </a:pPr>
            <a:r>
              <a:rPr lang="en-US" dirty="0">
                <a:latin typeface="Arial" pitchFamily="34" charset="0"/>
                <a:cs typeface="Arial" pitchFamily="34" charset="0"/>
              </a:rPr>
              <a:t>At what point does the case manager contact the disabled employee (if ever)?</a:t>
            </a:r>
          </a:p>
          <a:p>
            <a:pPr marL="342900" indent="-342900" eaLnBrk="0" hangingPunct="0">
              <a:lnSpc>
                <a:spcPct val="80000"/>
              </a:lnSpc>
              <a:spcBef>
                <a:spcPct val="35000"/>
              </a:spcBef>
              <a:buFontTx/>
              <a:buChar char="•"/>
            </a:pPr>
            <a:endParaRPr lang="en-US" sz="1200" dirty="0">
              <a:latin typeface="Arial" pitchFamily="34" charset="0"/>
              <a:cs typeface="Arial" pitchFamily="34" charset="0"/>
            </a:endParaRPr>
          </a:p>
          <a:p>
            <a:pPr marL="342900" indent="-342900" eaLnBrk="0" hangingPunct="0">
              <a:lnSpc>
                <a:spcPct val="80000"/>
              </a:lnSpc>
              <a:spcBef>
                <a:spcPct val="35000"/>
              </a:spcBef>
              <a:buFontTx/>
              <a:buChar char="•"/>
            </a:pPr>
            <a:r>
              <a:rPr lang="en-US" dirty="0">
                <a:latin typeface="Arial" pitchFamily="34" charset="0"/>
                <a:cs typeface="Arial" pitchFamily="34" charset="0"/>
              </a:rPr>
              <a:t>And much, much more!</a:t>
            </a:r>
          </a:p>
          <a:p>
            <a:pPr marL="342900" indent="-342900" eaLnBrk="0" hangingPunct="0">
              <a:lnSpc>
                <a:spcPct val="80000"/>
              </a:lnSpc>
              <a:spcBef>
                <a:spcPct val="35000"/>
              </a:spcBef>
              <a:buFontTx/>
              <a:buChar char="•"/>
            </a:pPr>
            <a:endParaRPr lang="en-US" sz="1200" dirty="0">
              <a:latin typeface="Trebuchet MS" pitchFamily="34" charset="0"/>
            </a:endParaRPr>
          </a:p>
          <a:p>
            <a:pPr marL="342900" indent="-342900" eaLnBrk="0" hangingPunct="0">
              <a:lnSpc>
                <a:spcPct val="80000"/>
              </a:lnSpc>
              <a:spcBef>
                <a:spcPct val="35000"/>
              </a:spcBef>
              <a:buFontTx/>
              <a:buChar char="•"/>
            </a:pPr>
            <a:endParaRPr lang="en-US" dirty="0">
              <a:solidFill>
                <a:srgbClr val="004C2F"/>
              </a:solidFill>
              <a:latin typeface="Trebuchet MS" pitchFamily="34" charset="0"/>
            </a:endParaRPr>
          </a:p>
        </p:txBody>
      </p:sp>
      <p:sp>
        <p:nvSpPr>
          <p:cNvPr id="19462" name="Rectangle 6"/>
          <p:cNvSpPr>
            <a:spLocks noChangeArrowheads="1"/>
          </p:cNvSpPr>
          <p:nvPr/>
        </p:nvSpPr>
        <p:spPr bwMode="auto">
          <a:xfrm>
            <a:off x="458788" y="1512888"/>
            <a:ext cx="80660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latin typeface="Arial" pitchFamily="34" charset="0"/>
                <a:cs typeface="Arial" pitchFamily="34" charset="0"/>
              </a:rPr>
              <a:t>Disability claims adjudication versus disability claims management.  The difference is significant.  We will review your current environment to investigate the following:</a:t>
            </a:r>
            <a:endParaRPr lang="en-CA" dirty="0">
              <a:latin typeface="Arial" pitchFamily="34" charset="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9445"/>
                                        </p:tgtEl>
                                        <p:attrNameLst>
                                          <p:attrName>style.visibility</p:attrName>
                                        </p:attrNameLst>
                                      </p:cBhvr>
                                      <p:to>
                                        <p:strVal val="visible"/>
                                      </p:to>
                                    </p:set>
                                    <p:animEffect transition="in" filter="wipe(up)">
                                      <p:cBhvr>
                                        <p:cTn id="7" dur="2000"/>
                                        <p:tgtEl>
                                          <p:spTgt spid="189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195638" y="111125"/>
            <a:ext cx="5932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dirty="0">
                <a:solidFill>
                  <a:schemeClr val="bg1"/>
                </a:solidFill>
                <a:latin typeface="Helvetica" pitchFamily="34" charset="0"/>
                <a:cs typeface="Helvetica" pitchFamily="34" charset="0"/>
              </a:rPr>
              <a:t>Claims Incurred by Plan Members</a:t>
            </a:r>
          </a:p>
        </p:txBody>
      </p:sp>
      <p:sp>
        <p:nvSpPr>
          <p:cNvPr id="20483" name="Text Box 3"/>
          <p:cNvSpPr txBox="1">
            <a:spLocks noChangeArrowheads="1"/>
          </p:cNvSpPr>
          <p:nvPr/>
        </p:nvSpPr>
        <p:spPr bwMode="auto">
          <a:xfrm>
            <a:off x="3236913" y="572170"/>
            <a:ext cx="5907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dirty="0" smtClean="0">
                <a:solidFill>
                  <a:schemeClr val="bg1"/>
                </a:solidFill>
                <a:latin typeface="Helvetica" pitchFamily="34" charset="0"/>
                <a:cs typeface="Helvetica" pitchFamily="34" charset="0"/>
              </a:rPr>
              <a:t>Health Claims Management</a:t>
            </a:r>
            <a:endParaRPr lang="en-US" sz="1600" b="1" dirty="0">
              <a:solidFill>
                <a:schemeClr val="bg1"/>
              </a:solidFill>
              <a:latin typeface="Helvetica" pitchFamily="34" charset="0"/>
              <a:cs typeface="Helvetica" pitchFamily="34" charset="0"/>
            </a:endParaRPr>
          </a:p>
        </p:txBody>
      </p:sp>
      <p:sp>
        <p:nvSpPr>
          <p:cNvPr id="20484" name="Line 4"/>
          <p:cNvSpPr>
            <a:spLocks noChangeShapeType="1"/>
          </p:cNvSpPr>
          <p:nvPr/>
        </p:nvSpPr>
        <p:spPr bwMode="auto">
          <a:xfrm>
            <a:off x="3306763" y="548680"/>
            <a:ext cx="541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191493" name="Rectangle 5"/>
          <p:cNvSpPr>
            <a:spLocks noChangeArrowheads="1"/>
          </p:cNvSpPr>
          <p:nvPr/>
        </p:nvSpPr>
        <p:spPr bwMode="auto">
          <a:xfrm>
            <a:off x="971600" y="2246313"/>
            <a:ext cx="7558038" cy="278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80000"/>
              </a:lnSpc>
              <a:spcBef>
                <a:spcPct val="35000"/>
              </a:spcBef>
              <a:buFontTx/>
              <a:buChar char="•"/>
            </a:pPr>
            <a:r>
              <a:rPr lang="en-US" dirty="0">
                <a:latin typeface="Arial" pitchFamily="34" charset="0"/>
                <a:cs typeface="Arial" pitchFamily="34" charset="0"/>
              </a:rPr>
              <a:t>OUR GOAL:</a:t>
            </a:r>
          </a:p>
          <a:p>
            <a:pPr marL="742950" lvl="1" indent="-285750" eaLnBrk="0" hangingPunct="0">
              <a:lnSpc>
                <a:spcPct val="80000"/>
              </a:lnSpc>
              <a:spcBef>
                <a:spcPct val="35000"/>
              </a:spcBef>
              <a:buClr>
                <a:srgbClr val="004C2F"/>
              </a:buClr>
              <a:buSzPct val="80000"/>
              <a:buFontTx/>
              <a:buChar char="•"/>
            </a:pPr>
            <a:r>
              <a:rPr lang="en-US" sz="1600" dirty="0">
                <a:latin typeface="Arial" pitchFamily="34" charset="0"/>
                <a:cs typeface="Arial" pitchFamily="34" charset="0"/>
              </a:rPr>
              <a:t>to give you a clear and accurate picture of the health and well being of your employees and their families.</a:t>
            </a:r>
          </a:p>
          <a:p>
            <a:pPr marL="742950" lvl="1" indent="-285750" eaLnBrk="0" hangingPunct="0">
              <a:lnSpc>
                <a:spcPct val="80000"/>
              </a:lnSpc>
              <a:spcBef>
                <a:spcPct val="35000"/>
              </a:spcBef>
              <a:buClr>
                <a:srgbClr val="004C2F"/>
              </a:buClr>
              <a:buSzPct val="80000"/>
              <a:buFontTx/>
              <a:buChar char="•"/>
            </a:pPr>
            <a:r>
              <a:rPr lang="en-US" sz="1600" dirty="0">
                <a:latin typeface="Arial" pitchFamily="34" charset="0"/>
                <a:cs typeface="Arial" pitchFamily="34" charset="0"/>
              </a:rPr>
              <a:t>To provide RECOMMENDATIONS on what tools to deploy  to employees to help them improve on their overall well being and ultimately reduce claims usage.</a:t>
            </a:r>
          </a:p>
          <a:p>
            <a:pPr marL="342900" indent="-342900" eaLnBrk="0" hangingPunct="0">
              <a:lnSpc>
                <a:spcPct val="80000"/>
              </a:lnSpc>
              <a:spcBef>
                <a:spcPct val="35000"/>
              </a:spcBef>
              <a:buFontTx/>
              <a:buChar char="•"/>
            </a:pPr>
            <a:endParaRPr lang="en-US" sz="1200" dirty="0">
              <a:latin typeface="Arial" pitchFamily="34" charset="0"/>
              <a:cs typeface="Arial" pitchFamily="34" charset="0"/>
            </a:endParaRPr>
          </a:p>
          <a:p>
            <a:pPr marL="342900" indent="-342900" eaLnBrk="0" hangingPunct="0">
              <a:lnSpc>
                <a:spcPct val="80000"/>
              </a:lnSpc>
              <a:spcBef>
                <a:spcPct val="35000"/>
              </a:spcBef>
              <a:buFontTx/>
              <a:buChar char="•"/>
            </a:pPr>
            <a:r>
              <a:rPr lang="en-US" dirty="0">
                <a:latin typeface="Arial" pitchFamily="34" charset="0"/>
                <a:cs typeface="Arial" pitchFamily="34" charset="0"/>
              </a:rPr>
              <a:t>Types of Reviews We Perform for our clients today:</a:t>
            </a:r>
          </a:p>
          <a:p>
            <a:pPr marL="742950" lvl="1" indent="-285750" eaLnBrk="0" hangingPunct="0">
              <a:lnSpc>
                <a:spcPct val="80000"/>
              </a:lnSpc>
              <a:spcBef>
                <a:spcPct val="35000"/>
              </a:spcBef>
              <a:buClr>
                <a:srgbClr val="004C2F"/>
              </a:buClr>
              <a:buSzPct val="80000"/>
              <a:buFontTx/>
              <a:buChar char="•"/>
            </a:pPr>
            <a:r>
              <a:rPr lang="en-US" sz="1600" dirty="0">
                <a:latin typeface="Arial" pitchFamily="34" charset="0"/>
                <a:cs typeface="Arial" pitchFamily="34" charset="0"/>
              </a:rPr>
              <a:t>Detailed claims by certificate (employee, spouse, dependents) and by line of benefit.</a:t>
            </a:r>
          </a:p>
          <a:p>
            <a:pPr marL="742950" lvl="1" indent="-285750" eaLnBrk="0" hangingPunct="0">
              <a:lnSpc>
                <a:spcPct val="80000"/>
              </a:lnSpc>
              <a:spcBef>
                <a:spcPct val="35000"/>
              </a:spcBef>
              <a:buClr>
                <a:srgbClr val="004C2F"/>
              </a:buClr>
              <a:buSzPct val="80000"/>
              <a:buFontTx/>
              <a:buChar char="•"/>
            </a:pPr>
            <a:r>
              <a:rPr lang="en-US" sz="1600" b="1" u="sng" dirty="0">
                <a:latin typeface="Arial" pitchFamily="34" charset="0"/>
                <a:cs typeface="Arial" pitchFamily="34" charset="0"/>
              </a:rPr>
              <a:t>Drug Utilization Review </a:t>
            </a:r>
            <a:r>
              <a:rPr lang="en-US" sz="1600" dirty="0">
                <a:latin typeface="Arial" pitchFamily="34" charset="0"/>
                <a:cs typeface="Arial" pitchFamily="34" charset="0"/>
              </a:rPr>
              <a:t>(what are the disease states of  your employees?)</a:t>
            </a:r>
          </a:p>
          <a:p>
            <a:pPr marL="742950" lvl="1" indent="-285750" eaLnBrk="0" hangingPunct="0">
              <a:lnSpc>
                <a:spcPct val="80000"/>
              </a:lnSpc>
              <a:spcBef>
                <a:spcPct val="35000"/>
              </a:spcBef>
              <a:buClr>
                <a:srgbClr val="004C2F"/>
              </a:buClr>
              <a:buSzPct val="80000"/>
              <a:buFontTx/>
              <a:buChar char="•"/>
            </a:pPr>
            <a:r>
              <a:rPr lang="en-US" sz="1600" dirty="0">
                <a:latin typeface="Arial" pitchFamily="34" charset="0"/>
                <a:cs typeface="Arial" pitchFamily="34" charset="0"/>
              </a:rPr>
              <a:t>Extended Healthcare Claims Review (Are your employees taking a more holistic approach to their health?)</a:t>
            </a:r>
          </a:p>
          <a:p>
            <a:pPr eaLnBrk="0" hangingPunct="0">
              <a:lnSpc>
                <a:spcPct val="80000"/>
              </a:lnSpc>
              <a:spcBef>
                <a:spcPct val="35000"/>
              </a:spcBef>
            </a:pPr>
            <a:endParaRPr lang="en-US" dirty="0">
              <a:latin typeface="Trebuchet MS" pitchFamily="34" charset="0"/>
            </a:endParaRPr>
          </a:p>
        </p:txBody>
      </p:sp>
      <p:sp>
        <p:nvSpPr>
          <p:cNvPr id="20486" name="Rectangle 6"/>
          <p:cNvSpPr>
            <a:spLocks noChangeArrowheads="1"/>
          </p:cNvSpPr>
          <p:nvPr/>
        </p:nvSpPr>
        <p:spPr bwMode="auto">
          <a:xfrm>
            <a:off x="458788" y="1216869"/>
            <a:ext cx="80660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latin typeface="Arial" pitchFamily="34" charset="0"/>
                <a:cs typeface="Arial" pitchFamily="34" charset="0"/>
              </a:rPr>
              <a:t>How can you control claims costs if you don’t know what areas of your plan claims are coming from, or what current health problems your plan members suffer from?</a:t>
            </a:r>
            <a:endParaRPr lang="en-CA" dirty="0">
              <a:latin typeface="Arial" pitchFamily="34" charset="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1493"/>
                                        </p:tgtEl>
                                        <p:attrNameLst>
                                          <p:attrName>style.visibility</p:attrName>
                                        </p:attrNameLst>
                                      </p:cBhvr>
                                      <p:to>
                                        <p:strVal val="visible"/>
                                      </p:to>
                                    </p:set>
                                    <p:animEffect transition="in" filter="wipe(up)">
                                      <p:cBhvr>
                                        <p:cTn id="7" dur="2000"/>
                                        <p:tgtEl>
                                          <p:spTgt spid="1914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3" grpId="0"/>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1007</TotalTime>
  <Words>547</Words>
  <Application>Microsoft Office PowerPoint</Application>
  <PresentationFormat>On-screen Show (4:3)</PresentationFormat>
  <Paragraphs>87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Custom Design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Anderson</dc:creator>
  <cp:lastModifiedBy>Amanda Brown</cp:lastModifiedBy>
  <cp:revision>78</cp:revision>
  <cp:lastPrinted>2013-08-05T15:04:25Z</cp:lastPrinted>
  <dcterms:created xsi:type="dcterms:W3CDTF">2013-04-24T18:24:28Z</dcterms:created>
  <dcterms:modified xsi:type="dcterms:W3CDTF">2014-01-07T14:56:11Z</dcterms:modified>
</cp:coreProperties>
</file>