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330" r:id="rId3"/>
    <p:sldId id="257" r:id="rId4"/>
    <p:sldId id="259" r:id="rId5"/>
    <p:sldId id="260" r:id="rId6"/>
    <p:sldId id="261" r:id="rId7"/>
    <p:sldId id="262" r:id="rId8"/>
    <p:sldId id="263" r:id="rId9"/>
    <p:sldId id="265" r:id="rId10"/>
    <p:sldId id="268" r:id="rId11"/>
    <p:sldId id="300" r:id="rId12"/>
    <p:sldId id="302" r:id="rId13"/>
    <p:sldId id="328" r:id="rId14"/>
    <p:sldId id="272" r:id="rId15"/>
    <p:sldId id="304" r:id="rId16"/>
    <p:sldId id="274" r:id="rId17"/>
    <p:sldId id="305" r:id="rId18"/>
    <p:sldId id="306" r:id="rId19"/>
    <p:sldId id="307" r:id="rId20"/>
    <p:sldId id="308" r:id="rId21"/>
    <p:sldId id="275" r:id="rId22"/>
    <p:sldId id="309" r:id="rId23"/>
    <p:sldId id="310" r:id="rId24"/>
    <p:sldId id="276" r:id="rId25"/>
    <p:sldId id="311" r:id="rId26"/>
    <p:sldId id="312" r:id="rId27"/>
    <p:sldId id="279" r:id="rId28"/>
    <p:sldId id="313" r:id="rId29"/>
    <p:sldId id="280" r:id="rId30"/>
    <p:sldId id="314" r:id="rId31"/>
    <p:sldId id="281" r:id="rId32"/>
    <p:sldId id="315" r:id="rId33"/>
    <p:sldId id="282" r:id="rId34"/>
    <p:sldId id="316" r:id="rId35"/>
    <p:sldId id="318" r:id="rId36"/>
    <p:sldId id="317" r:id="rId37"/>
    <p:sldId id="319" r:id="rId38"/>
    <p:sldId id="284" r:id="rId39"/>
    <p:sldId id="285" r:id="rId40"/>
    <p:sldId id="286" r:id="rId41"/>
    <p:sldId id="287" r:id="rId42"/>
    <p:sldId id="288" r:id="rId43"/>
    <p:sldId id="289" r:id="rId44"/>
    <p:sldId id="322" r:id="rId45"/>
    <p:sldId id="323" r:id="rId46"/>
    <p:sldId id="321" r:id="rId47"/>
    <p:sldId id="301" r:id="rId48"/>
    <p:sldId id="294" r:id="rId49"/>
    <p:sldId id="324" r:id="rId50"/>
    <p:sldId id="295" r:id="rId51"/>
    <p:sldId id="325" r:id="rId52"/>
    <p:sldId id="326" r:id="rId53"/>
    <p:sldId id="299" r:id="rId54"/>
    <p:sldId id="329" r:id="rId55"/>
    <p:sldId id="327" r:id="rId56"/>
  </p:sldIdLst>
  <p:sldSz cx="9144000" cy="6858000" type="screen4x3"/>
  <p:notesSz cx="6858000" cy="9144000"/>
  <p:defaultTextStyle>
    <a:defPPr>
      <a:defRPr lang="en-C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57496" autoAdjust="0"/>
  </p:normalViewPr>
  <p:slideViewPr>
    <p:cSldViewPr>
      <p:cViewPr>
        <p:scale>
          <a:sx n="70" d="100"/>
          <a:sy n="70" d="100"/>
        </p:scale>
        <p:origin x="-281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36"/>
    </p:cViewPr>
  </p:sorterViewPr>
  <p:notesViewPr>
    <p:cSldViewPr>
      <p:cViewPr varScale="1">
        <p:scale>
          <a:sx n="80" d="100"/>
          <a:sy n="80" d="100"/>
        </p:scale>
        <p:origin x="-151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9143B2-A7DD-4D18-A807-6133741F4F23}" type="datetimeFigureOut">
              <a:rPr lang="en-US" smtClean="0"/>
              <a:t>3/13/2014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CC392A-A632-4796-ACAD-5DFF35D83FB9}" type="slidenum">
              <a:rPr lang="en-US" smtClean="0"/>
              <a:t>‹#›</a:t>
            </a:fld>
            <a:endParaRPr lang="en-US"/>
          </a:p>
        </p:txBody>
      </p:sp>
    </p:spTree>
    <p:extLst>
      <p:ext uri="{BB962C8B-B14F-4D97-AF65-F5344CB8AC3E}">
        <p14:creationId xmlns:p14="http://schemas.microsoft.com/office/powerpoint/2010/main" val="2014104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EB8AE-7FB8-4752-8F14-7FE6E186B6B5}" type="datetimeFigureOut">
              <a:rPr lang="en-CA" smtClean="0"/>
              <a:t>13/03/2014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D5B74-6BAC-4062-B9F9-B86A0B4EE788}" type="slidenum">
              <a:rPr lang="en-CA" smtClean="0"/>
              <a:t>‹#›</a:t>
            </a:fld>
            <a:endParaRPr lang="en-CA"/>
          </a:p>
        </p:txBody>
      </p:sp>
    </p:spTree>
    <p:extLst>
      <p:ext uri="{BB962C8B-B14F-4D97-AF65-F5344CB8AC3E}">
        <p14:creationId xmlns:p14="http://schemas.microsoft.com/office/powerpoint/2010/main" val="313613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D5B74-6BAC-4062-B9F9-B86A0B4EE788}" type="slidenum">
              <a:rPr lang="en-CA" smtClean="0"/>
              <a:t>1</a:t>
            </a:fld>
            <a:endParaRPr lang="en-CA"/>
          </a:p>
        </p:txBody>
      </p:sp>
    </p:spTree>
    <p:extLst>
      <p:ext uri="{BB962C8B-B14F-4D97-AF65-F5344CB8AC3E}">
        <p14:creationId xmlns:p14="http://schemas.microsoft.com/office/powerpoint/2010/main" val="323860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Often a shortage of data isn’t the problem, it’s often an overflow of information that can’t clearly reflect the results your program has produced.</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You’re tracking your numbers, but they cease to have meaning when they aren’t tied to the outcomes your efforts are producing.</a:t>
            </a:r>
          </a:p>
          <a:p>
            <a:endParaRPr lang="en-CA" sz="1200" dirty="0" smtClean="0"/>
          </a:p>
          <a:p>
            <a:r>
              <a:rPr lang="en-CA" sz="1200" dirty="0" smtClean="0">
                <a:solidFill>
                  <a:schemeClr val="tx1"/>
                </a:solidFill>
                <a:latin typeface="+mn-lt"/>
                <a:ea typeface="+mn-ea"/>
                <a:cs typeface="+mn-cs"/>
              </a:rPr>
              <a:t>It is especially important that the data you collect stays relevant over a long period of time, as continuous improvements are always part of a non profits goal.</a:t>
            </a: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10</a:t>
            </a:fld>
            <a:endParaRPr lang="en-CA"/>
          </a:p>
        </p:txBody>
      </p:sp>
    </p:spTree>
    <p:extLst>
      <p:ext uri="{BB962C8B-B14F-4D97-AF65-F5344CB8AC3E}">
        <p14:creationId xmlns:p14="http://schemas.microsoft.com/office/powerpoint/2010/main" val="232162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mj-lt"/>
              <a:buAutoNum type="arabicPeriod"/>
            </a:pPr>
            <a:endParaRPr lang="en-CA" sz="1200" b="0" dirty="0" smtClean="0"/>
          </a:p>
        </p:txBody>
      </p:sp>
      <p:sp>
        <p:nvSpPr>
          <p:cNvPr id="4" name="Slide Number Placeholder 3"/>
          <p:cNvSpPr>
            <a:spLocks noGrp="1"/>
          </p:cNvSpPr>
          <p:nvPr>
            <p:ph type="sldNum" sz="quarter" idx="10"/>
          </p:nvPr>
        </p:nvSpPr>
        <p:spPr/>
        <p:txBody>
          <a:bodyPr/>
          <a:lstStyle/>
          <a:p>
            <a:fld id="{176D5B74-6BAC-4062-B9F9-B86A0B4EE788}" type="slidenum">
              <a:rPr lang="en-CA" smtClean="0"/>
              <a:t>11</a:t>
            </a:fld>
            <a:endParaRPr lang="en-CA"/>
          </a:p>
        </p:txBody>
      </p:sp>
    </p:spTree>
    <p:extLst>
      <p:ext uri="{BB962C8B-B14F-4D97-AF65-F5344CB8AC3E}">
        <p14:creationId xmlns:p14="http://schemas.microsoft.com/office/powerpoint/2010/main" val="88135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mj-lt"/>
              <a:buAutoNum type="arabicPeriod"/>
            </a:pPr>
            <a:endParaRPr lang="en-CA" sz="1200" b="0" dirty="0" smtClean="0"/>
          </a:p>
        </p:txBody>
      </p:sp>
      <p:sp>
        <p:nvSpPr>
          <p:cNvPr id="4" name="Slide Number Placeholder 3"/>
          <p:cNvSpPr>
            <a:spLocks noGrp="1"/>
          </p:cNvSpPr>
          <p:nvPr>
            <p:ph type="sldNum" sz="quarter" idx="10"/>
          </p:nvPr>
        </p:nvSpPr>
        <p:spPr/>
        <p:txBody>
          <a:bodyPr/>
          <a:lstStyle/>
          <a:p>
            <a:fld id="{176D5B74-6BAC-4062-B9F9-B86A0B4EE788}" type="slidenum">
              <a:rPr lang="en-CA" smtClean="0"/>
              <a:t>12</a:t>
            </a:fld>
            <a:endParaRPr lang="en-CA"/>
          </a:p>
        </p:txBody>
      </p:sp>
    </p:spTree>
    <p:extLst>
      <p:ext uri="{BB962C8B-B14F-4D97-AF65-F5344CB8AC3E}">
        <p14:creationId xmlns:p14="http://schemas.microsoft.com/office/powerpoint/2010/main" val="88135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Agencies must have a support plan for every person who uses their services and supports.</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Must be made with the person who has a developmental disability or someone acting on their behalf. </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Must be checked and updated each year. </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This tool assists agencies who wish to focus on individualized budgets rather than block funding.</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This provides the ability to know what services and resources the agency has committed to each individual and then the ability to track and compare what was provided.</a:t>
            </a:r>
          </a:p>
          <a:p>
            <a:pPr marL="457200" lvl="0" indent="-457200">
              <a:buFont typeface="+mj-lt"/>
              <a:buAutoNum type="arabicPeriod"/>
            </a:pPr>
            <a:endParaRPr lang="en-CA" sz="1200" b="0" dirty="0" smtClean="0"/>
          </a:p>
        </p:txBody>
      </p:sp>
      <p:sp>
        <p:nvSpPr>
          <p:cNvPr id="4" name="Slide Number Placeholder 3"/>
          <p:cNvSpPr>
            <a:spLocks noGrp="1"/>
          </p:cNvSpPr>
          <p:nvPr>
            <p:ph type="sldNum" sz="quarter" idx="10"/>
          </p:nvPr>
        </p:nvSpPr>
        <p:spPr/>
        <p:txBody>
          <a:bodyPr/>
          <a:lstStyle/>
          <a:p>
            <a:fld id="{176D5B74-6BAC-4062-B9F9-B86A0B4EE788}" type="slidenum">
              <a:rPr lang="en-CA" smtClean="0"/>
              <a:t>13</a:t>
            </a:fld>
            <a:endParaRPr lang="en-CA"/>
          </a:p>
        </p:txBody>
      </p:sp>
    </p:spTree>
    <p:extLst>
      <p:ext uri="{BB962C8B-B14F-4D97-AF65-F5344CB8AC3E}">
        <p14:creationId xmlns:p14="http://schemas.microsoft.com/office/powerpoint/2010/main" val="881351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Serious/enhanced serious occurrence reporting (SOR/ESOR) is one of many tools providing the ministries and the service provider with an effective means of monitoring the appropriateness and quality of service delivery.</a:t>
            </a:r>
          </a:p>
          <a:p>
            <a:r>
              <a:rPr lang="en-CA" sz="1200" dirty="0" smtClean="0">
                <a:solidFill>
                  <a:schemeClr val="tx1"/>
                </a:solidFill>
                <a:latin typeface="+mn-lt"/>
                <a:ea typeface="+mn-ea"/>
                <a:cs typeface="+mn-cs"/>
              </a:rPr>
              <a:t> </a:t>
            </a:r>
          </a:p>
          <a:p>
            <a:r>
              <a:rPr lang="en-CA" sz="1200" dirty="0" smtClean="0">
                <a:solidFill>
                  <a:schemeClr val="tx1"/>
                </a:solidFill>
                <a:latin typeface="+mn-lt"/>
                <a:ea typeface="+mn-ea"/>
                <a:cs typeface="+mn-cs"/>
              </a:rPr>
              <a:t>Monitoring includes an ongoing review of service provider practices, procedures, and training needs.  </a:t>
            </a: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14</a:t>
            </a:fld>
            <a:endParaRPr lang="en-CA"/>
          </a:p>
        </p:txBody>
      </p:sp>
    </p:spTree>
    <p:extLst>
      <p:ext uri="{BB962C8B-B14F-4D97-AF65-F5344CB8AC3E}">
        <p14:creationId xmlns:p14="http://schemas.microsoft.com/office/powerpoint/2010/main" val="383232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Information about serious occurrences is available to regional program supervisors, program advisers, licensing and compliance staff and corporate offices of the Ministry of Community and Social Services (MCSS) and the Ministry of Children and Youth Services (MCSS).</a:t>
            </a:r>
          </a:p>
        </p:txBody>
      </p:sp>
      <p:sp>
        <p:nvSpPr>
          <p:cNvPr id="4" name="Slide Number Placeholder 3"/>
          <p:cNvSpPr>
            <a:spLocks noGrp="1"/>
          </p:cNvSpPr>
          <p:nvPr>
            <p:ph type="sldNum" sz="quarter" idx="10"/>
          </p:nvPr>
        </p:nvSpPr>
        <p:spPr/>
        <p:txBody>
          <a:bodyPr/>
          <a:lstStyle/>
          <a:p>
            <a:fld id="{176D5B74-6BAC-4062-B9F9-B86A0B4EE788}" type="slidenum">
              <a:rPr lang="en-CA" smtClean="0"/>
              <a:t>15</a:t>
            </a:fld>
            <a:endParaRPr lang="en-CA"/>
          </a:p>
        </p:txBody>
      </p:sp>
    </p:spTree>
    <p:extLst>
      <p:ext uri="{BB962C8B-B14F-4D97-AF65-F5344CB8AC3E}">
        <p14:creationId xmlns:p14="http://schemas.microsoft.com/office/powerpoint/2010/main" val="383232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tx1"/>
                </a:solidFill>
                <a:latin typeface="+mn-lt"/>
                <a:ea typeface="+mn-ea"/>
                <a:cs typeface="+mn-cs"/>
              </a:rPr>
              <a:t>Agencies need to have policies and procedures that keep everyone safe. These rules explain that no type of abuse or neglect is allowed.</a:t>
            </a:r>
          </a:p>
        </p:txBody>
      </p:sp>
      <p:sp>
        <p:nvSpPr>
          <p:cNvPr id="4" name="Slide Number Placeholder 3"/>
          <p:cNvSpPr>
            <a:spLocks noGrp="1"/>
          </p:cNvSpPr>
          <p:nvPr>
            <p:ph type="sldNum" sz="quarter" idx="10"/>
          </p:nvPr>
        </p:nvSpPr>
        <p:spPr/>
        <p:txBody>
          <a:bodyPr/>
          <a:lstStyle/>
          <a:p>
            <a:fld id="{176D5B74-6BAC-4062-B9F9-B86A0B4EE788}" type="slidenum">
              <a:rPr lang="en-CA" smtClean="0"/>
              <a:t>16</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17</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18</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19</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2</a:t>
            </a:fld>
            <a:endParaRPr lang="en-CA"/>
          </a:p>
        </p:txBody>
      </p:sp>
    </p:spTree>
    <p:extLst>
      <p:ext uri="{BB962C8B-B14F-4D97-AF65-F5344CB8AC3E}">
        <p14:creationId xmlns:p14="http://schemas.microsoft.com/office/powerpoint/2010/main" val="3187857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20</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Agencies must have rules about confidentiality and privacy that protect the personal information of people they support.</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Must follow Ontario’s privacy laws and any agreement the agency has with the government.</a:t>
            </a:r>
          </a:p>
        </p:txBody>
      </p:sp>
      <p:sp>
        <p:nvSpPr>
          <p:cNvPr id="4" name="Slide Number Placeholder 3"/>
          <p:cNvSpPr>
            <a:spLocks noGrp="1"/>
          </p:cNvSpPr>
          <p:nvPr>
            <p:ph type="sldNum" sz="quarter" idx="10"/>
          </p:nvPr>
        </p:nvSpPr>
        <p:spPr/>
        <p:txBody>
          <a:bodyPr/>
          <a:lstStyle/>
          <a:p>
            <a:fld id="{176D5B74-6BAC-4062-B9F9-B86A0B4EE788}" type="slidenum">
              <a:rPr lang="en-CA" smtClean="0"/>
              <a:t>21</a:t>
            </a:fld>
            <a:endParaRPr lang="en-CA"/>
          </a:p>
        </p:txBody>
      </p:sp>
    </p:spTree>
    <p:extLst>
      <p:ext uri="{BB962C8B-B14F-4D97-AF65-F5344CB8AC3E}">
        <p14:creationId xmlns:p14="http://schemas.microsoft.com/office/powerpoint/2010/main" val="3444395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22</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23</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Agencies need to have rules about monitoring the health concerns of people they support that ar</a:t>
            </a:r>
            <a:r>
              <a:rPr lang="en-CA" sz="1200" dirty="0" smtClean="0"/>
              <a:t>e </a:t>
            </a:r>
            <a:r>
              <a:rPr lang="en-CA" sz="1200" dirty="0" smtClean="0">
                <a:solidFill>
                  <a:schemeClr val="tx1"/>
                </a:solidFill>
                <a:latin typeface="+mn-lt"/>
                <a:ea typeface="+mn-ea"/>
                <a:cs typeface="+mn-cs"/>
              </a:rPr>
              <a:t>included in their support plans.</a:t>
            </a:r>
          </a:p>
          <a:p>
            <a:endParaRPr lang="en-CA" sz="1200" dirty="0" smtClean="0"/>
          </a:p>
          <a:p>
            <a:r>
              <a:rPr lang="en-CA" sz="1200" dirty="0" smtClean="0"/>
              <a:t>Must keep records of medical services provided to the people they support and rules about how they handle, store and use medication.</a:t>
            </a:r>
          </a:p>
        </p:txBody>
      </p:sp>
      <p:sp>
        <p:nvSpPr>
          <p:cNvPr id="4" name="Slide Number Placeholder 3"/>
          <p:cNvSpPr>
            <a:spLocks noGrp="1"/>
          </p:cNvSpPr>
          <p:nvPr>
            <p:ph type="sldNum" sz="quarter" idx="10"/>
          </p:nvPr>
        </p:nvSpPr>
        <p:spPr/>
        <p:txBody>
          <a:bodyPr/>
          <a:lstStyle/>
          <a:p>
            <a:fld id="{176D5B74-6BAC-4062-B9F9-B86A0B4EE788}" type="slidenum">
              <a:rPr lang="en-CA" smtClean="0"/>
              <a:t>24</a:t>
            </a:fld>
            <a:endParaRPr lang="en-CA"/>
          </a:p>
        </p:txBody>
      </p:sp>
    </p:spTree>
    <p:extLst>
      <p:ext uri="{BB962C8B-B14F-4D97-AF65-F5344CB8AC3E}">
        <p14:creationId xmlns:p14="http://schemas.microsoft.com/office/powerpoint/2010/main" val="3542061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25</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26</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Staff and volunteers working directly with people who have a developmental disability must be trained on first aid and CPR.</a:t>
            </a:r>
          </a:p>
        </p:txBody>
      </p:sp>
      <p:sp>
        <p:nvSpPr>
          <p:cNvPr id="4" name="Slide Number Placeholder 3"/>
          <p:cNvSpPr>
            <a:spLocks noGrp="1"/>
          </p:cNvSpPr>
          <p:nvPr>
            <p:ph type="sldNum" sz="quarter" idx="10"/>
          </p:nvPr>
        </p:nvSpPr>
        <p:spPr/>
        <p:txBody>
          <a:bodyPr/>
          <a:lstStyle/>
          <a:p>
            <a:fld id="{176D5B74-6BAC-4062-B9F9-B86A0B4EE788}" type="slidenum">
              <a:rPr lang="en-CA" smtClean="0"/>
              <a:t>27</a:t>
            </a:fld>
            <a:endParaRPr lang="en-CA"/>
          </a:p>
        </p:txBody>
      </p:sp>
    </p:spTree>
    <p:extLst>
      <p:ext uri="{BB962C8B-B14F-4D97-AF65-F5344CB8AC3E}">
        <p14:creationId xmlns:p14="http://schemas.microsoft.com/office/powerpoint/2010/main" val="2338365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28</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Agencies have to keep equipment in good working order. In order to show compliance, there must be systems in place to track when checks are being made and equipment is being serviced.</a:t>
            </a:r>
          </a:p>
        </p:txBody>
      </p:sp>
      <p:sp>
        <p:nvSpPr>
          <p:cNvPr id="4" name="Slide Number Placeholder 3"/>
          <p:cNvSpPr>
            <a:spLocks noGrp="1"/>
          </p:cNvSpPr>
          <p:nvPr>
            <p:ph type="sldNum" sz="quarter" idx="10"/>
          </p:nvPr>
        </p:nvSpPr>
        <p:spPr/>
        <p:txBody>
          <a:bodyPr/>
          <a:lstStyle/>
          <a:p>
            <a:fld id="{176D5B74-6BAC-4062-B9F9-B86A0B4EE788}" type="slidenum">
              <a:rPr lang="en-CA" smtClean="0"/>
              <a:t>29</a:t>
            </a:fld>
            <a:endParaRPr lang="en-CA"/>
          </a:p>
        </p:txBody>
      </p:sp>
    </p:spTree>
    <p:extLst>
      <p:ext uri="{BB962C8B-B14F-4D97-AF65-F5344CB8AC3E}">
        <p14:creationId xmlns:p14="http://schemas.microsoft.com/office/powerpoint/2010/main" val="304218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rPr>
              <a:t>Financial </a:t>
            </a:r>
            <a:r>
              <a:rPr lang="en-CA" sz="1200" dirty="0" smtClean="0"/>
              <a:t>reporting is critical as a basis for financial analysis and budgeting. Externally, it's essential to remain in compliance with provincial reporting requirements. </a:t>
            </a:r>
          </a:p>
          <a:p>
            <a:endParaRPr lang="en-CA" sz="1200" dirty="0" smtClean="0"/>
          </a:p>
          <a:p>
            <a:r>
              <a:rPr lang="en-CA" sz="1200" dirty="0" smtClean="0"/>
              <a:t>With these considerations in mind, it behooves CFOs to make fast and accurate reporting a priority, and many look to financial reporting software to help achieve these goals. </a:t>
            </a:r>
          </a:p>
          <a:p>
            <a:endParaRPr lang="en-CA" sz="1200" dirty="0" smtClean="0"/>
          </a:p>
          <a:p>
            <a:r>
              <a:rPr lang="en-CA" sz="1200" dirty="0" smtClean="0"/>
              <a:t>The purpose of this presentation </a:t>
            </a:r>
            <a:r>
              <a:rPr lang="en-CA" sz="1200" dirty="0" smtClean="0">
                <a:solidFill>
                  <a:schemeClr val="tx1"/>
                </a:solidFill>
              </a:rPr>
              <a:t>is to learn the basics of financial reporting and find out why automating the process could be beneficial.</a:t>
            </a: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3</a:t>
            </a:fld>
            <a:endParaRPr lang="en-CA"/>
          </a:p>
        </p:txBody>
      </p:sp>
    </p:spTree>
    <p:extLst>
      <p:ext uri="{BB962C8B-B14F-4D97-AF65-F5344CB8AC3E}">
        <p14:creationId xmlns:p14="http://schemas.microsoft.com/office/powerpoint/2010/main" val="318785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30</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Sometimes a person with a developmental disability needs help to manage money. Agencies must have rules to explain how they can help a person to manage money, if the person needs or asks for help. There must also be systems to track how this money</a:t>
            </a:r>
            <a:r>
              <a:rPr lang="en-CA" sz="1200" baseline="0" dirty="0" smtClean="0">
                <a:solidFill>
                  <a:schemeClr val="tx1"/>
                </a:solidFill>
                <a:latin typeface="+mn-lt"/>
                <a:ea typeface="+mn-ea"/>
                <a:cs typeface="+mn-cs"/>
              </a:rPr>
              <a:t> is being spent and a clear and distinct audit trail listing who is responsible for administering monies on behalf of a person. </a:t>
            </a: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31</a:t>
            </a:fld>
            <a:endParaRPr lang="en-CA"/>
          </a:p>
        </p:txBody>
      </p:sp>
    </p:spTree>
    <p:extLst>
      <p:ext uri="{BB962C8B-B14F-4D97-AF65-F5344CB8AC3E}">
        <p14:creationId xmlns:p14="http://schemas.microsoft.com/office/powerpoint/2010/main" val="2161148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32</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Agencies have to keep a separate record for each person who gets help. That record also has to be checked each year by a third party. A third party is someone other than the person at the agency who helps with finances.</a:t>
            </a:r>
          </a:p>
        </p:txBody>
      </p:sp>
      <p:sp>
        <p:nvSpPr>
          <p:cNvPr id="4" name="Slide Number Placeholder 3"/>
          <p:cNvSpPr>
            <a:spLocks noGrp="1"/>
          </p:cNvSpPr>
          <p:nvPr>
            <p:ph type="sldNum" sz="quarter" idx="10"/>
          </p:nvPr>
        </p:nvSpPr>
        <p:spPr/>
        <p:txBody>
          <a:bodyPr/>
          <a:lstStyle/>
          <a:p>
            <a:fld id="{176D5B74-6BAC-4062-B9F9-B86A0B4EE788}" type="slidenum">
              <a:rPr lang="en-CA" smtClean="0"/>
              <a:t>33</a:t>
            </a:fld>
            <a:endParaRPr lang="en-CA"/>
          </a:p>
        </p:txBody>
      </p:sp>
    </p:spTree>
    <p:extLst>
      <p:ext uri="{BB962C8B-B14F-4D97-AF65-F5344CB8AC3E}">
        <p14:creationId xmlns:p14="http://schemas.microsoft.com/office/powerpoint/2010/main" val="739999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34</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35</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36</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37</a:t>
            </a:fld>
            <a:endParaRPr lang="en-CA"/>
          </a:p>
        </p:txBody>
      </p:sp>
    </p:spTree>
    <p:extLst>
      <p:ext uri="{BB962C8B-B14F-4D97-AF65-F5344CB8AC3E}">
        <p14:creationId xmlns:p14="http://schemas.microsoft.com/office/powerpoint/2010/main" val="3087410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Agencies must keep records on file for all people receiving services and supports for seven years after the person stops receiving services and supports from the agency. Agencies must also have rules about keeping and storing all records or files.</a:t>
            </a:r>
            <a:endParaRPr lang="en-CA" sz="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38</a:t>
            </a:fld>
            <a:endParaRPr lang="en-CA"/>
          </a:p>
        </p:txBody>
      </p:sp>
    </p:spTree>
    <p:extLst>
      <p:ext uri="{BB962C8B-B14F-4D97-AF65-F5344CB8AC3E}">
        <p14:creationId xmlns:p14="http://schemas.microsoft.com/office/powerpoint/2010/main" val="14726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Data elements are an integral part of the Transfer Payment Budget Package as they define the results to be achieved by each service provider. </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As part of the service contract/approval process, the ministry sets and approves the expected financial and service levels through negotiations with service providers.  Service providers report the actual results of each data element quarterly and/or at year-end.  Ministry staff monitor and evaluate the results to assess whether transfer payments are supporting the objective(s) of the program(s).</a:t>
            </a:r>
          </a:p>
          <a:p>
            <a:endParaRPr lang="en-US" sz="1200" dirty="0"/>
          </a:p>
        </p:txBody>
      </p:sp>
      <p:sp>
        <p:nvSpPr>
          <p:cNvPr id="4" name="Slide Number Placeholder 3"/>
          <p:cNvSpPr>
            <a:spLocks noGrp="1"/>
          </p:cNvSpPr>
          <p:nvPr>
            <p:ph type="sldNum" sz="quarter" idx="10"/>
          </p:nvPr>
        </p:nvSpPr>
        <p:spPr/>
        <p:txBody>
          <a:bodyPr/>
          <a:lstStyle/>
          <a:p>
            <a:fld id="{176D5B74-6BAC-4062-B9F9-B86A0B4EE788}" type="slidenum">
              <a:rPr lang="en-CA" smtClean="0"/>
              <a:t>39</a:t>
            </a:fld>
            <a:endParaRPr lang="en-CA"/>
          </a:p>
        </p:txBody>
      </p:sp>
    </p:spTree>
    <p:extLst>
      <p:ext uri="{BB962C8B-B14F-4D97-AF65-F5344CB8AC3E}">
        <p14:creationId xmlns:p14="http://schemas.microsoft.com/office/powerpoint/2010/main" val="307932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rPr>
              <a:t>Software that automates financial and data reporting can enable users to perform in-depth what-if analyses, speed up the process and simplify financial and data analytics. </a:t>
            </a:r>
          </a:p>
          <a:p>
            <a:endParaRPr lang="en-CA" sz="1200" dirty="0" smtClean="0">
              <a:solidFill>
                <a:schemeClr val="tx1"/>
              </a:solidFill>
            </a:endParaRPr>
          </a:p>
          <a:p>
            <a:r>
              <a:rPr lang="en-CA" sz="1200" dirty="0" smtClean="0">
                <a:solidFill>
                  <a:schemeClr val="tx1"/>
                </a:solidFill>
              </a:rPr>
              <a:t>It can also increase regulatory compliance</a:t>
            </a:r>
            <a:r>
              <a:rPr lang="en-CA" sz="1200" dirty="0" smtClean="0"/>
              <a:t> </a:t>
            </a:r>
            <a:r>
              <a:rPr lang="en-CA" sz="1200" dirty="0" smtClean="0">
                <a:solidFill>
                  <a:schemeClr val="tx1"/>
                </a:solidFill>
              </a:rPr>
              <a:t>and reduce the amount of labor involved in generating reports. </a:t>
            </a:r>
          </a:p>
          <a:p>
            <a:endParaRPr lang="en-CA" sz="1200" dirty="0" smtClean="0">
              <a:solidFill>
                <a:schemeClr val="tx1"/>
              </a:solidFill>
            </a:endParaRPr>
          </a:p>
          <a:p>
            <a:r>
              <a:rPr lang="en-CA" sz="1200" dirty="0" smtClean="0">
                <a:solidFill>
                  <a:schemeClr val="tx1"/>
                </a:solidFill>
              </a:rPr>
              <a:t>While financial reporting and analysis software of the past often required heavy IT support, some of the latest person centred systems are now being designed for nontechnical business users.</a:t>
            </a:r>
          </a:p>
          <a:p>
            <a:endParaRPr lang="en-CA" dirty="0" smtClean="0"/>
          </a:p>
          <a:p>
            <a:endParaRPr lang="en-CA" dirty="0" smtClean="0"/>
          </a:p>
          <a:p>
            <a:r>
              <a:rPr lang="en-CA" dirty="0" smtClean="0"/>
              <a:t>This is achieved through legacy based systems or cloud based solutions such as AIMS.</a:t>
            </a:r>
            <a:endParaRPr lang="en-CA" dirty="0"/>
          </a:p>
        </p:txBody>
      </p:sp>
      <p:sp>
        <p:nvSpPr>
          <p:cNvPr id="4" name="Slide Number Placeholder 3"/>
          <p:cNvSpPr>
            <a:spLocks noGrp="1"/>
          </p:cNvSpPr>
          <p:nvPr>
            <p:ph type="sldNum" sz="quarter" idx="10"/>
          </p:nvPr>
        </p:nvSpPr>
        <p:spPr/>
        <p:txBody>
          <a:bodyPr/>
          <a:lstStyle/>
          <a:p>
            <a:fld id="{176D5B74-6BAC-4062-B9F9-B86A0B4EE788}" type="slidenum">
              <a:rPr lang="en-CA" smtClean="0"/>
              <a:t>4</a:t>
            </a:fld>
            <a:endParaRPr lang="en-CA"/>
          </a:p>
        </p:txBody>
      </p:sp>
    </p:spTree>
    <p:extLst>
      <p:ext uri="{BB962C8B-B14F-4D97-AF65-F5344CB8AC3E}">
        <p14:creationId xmlns:p14="http://schemas.microsoft.com/office/powerpoint/2010/main" val="2335136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The Attendance module in AIMS is used to create a record of support days/hours for reporting purposes. When an Individual is accepted into a Program, a Schedule is created based on the days the Individual will typically receive support (If used by the program, if schedule manager is not used, then only enter the TLS to have a suggested support level recorded). When an Individual’s support needs change, their Schedule can be modified</a:t>
            </a:r>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40</a:t>
            </a:fld>
            <a:endParaRPr lang="en-CA"/>
          </a:p>
        </p:txBody>
      </p:sp>
    </p:spTree>
    <p:extLst>
      <p:ext uri="{BB962C8B-B14F-4D97-AF65-F5344CB8AC3E}">
        <p14:creationId xmlns:p14="http://schemas.microsoft.com/office/powerpoint/2010/main" val="3290417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dirty="0" smtClean="0">
                <a:solidFill>
                  <a:schemeClr val="tx1"/>
                </a:solidFill>
                <a:latin typeface="+mn-lt"/>
                <a:ea typeface="+mn-ea"/>
                <a:cs typeface="+mn-cs"/>
              </a:rPr>
              <a:t>Assists with the disconnect that can occur sometimes between support staff who input the data and finance team who are ultimately responsible for interpreting the data but are not always involved in its collection or verification that it is done accurately.</a:t>
            </a:r>
          </a:p>
          <a:p>
            <a:pPr lvl="0"/>
            <a:endParaRPr lang="en-CA" sz="1200" dirty="0" smtClean="0">
              <a:solidFill>
                <a:schemeClr val="tx1"/>
              </a:solidFill>
              <a:latin typeface="+mn-lt"/>
              <a:ea typeface="+mn-ea"/>
              <a:cs typeface="+mn-cs"/>
            </a:endParaRPr>
          </a:p>
          <a:p>
            <a:pPr lvl="0"/>
            <a:r>
              <a:rPr lang="en-CA" sz="1200" dirty="0" smtClean="0">
                <a:solidFill>
                  <a:schemeClr val="tx1"/>
                </a:solidFill>
                <a:latin typeface="+mn-lt"/>
                <a:ea typeface="+mn-ea"/>
                <a:cs typeface="+mn-cs"/>
              </a:rPr>
              <a:t>By having a tool that reports services committed versus actual services received, agencies have the ability to get a better understanding of how their resources are being impacted. For instance, if a person receives more services than were scheduled to be committed, this affects overall agency resources.</a:t>
            </a: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41</a:t>
            </a:fld>
            <a:endParaRPr lang="en-CA"/>
          </a:p>
        </p:txBody>
      </p:sp>
    </p:spTree>
    <p:extLst>
      <p:ext uri="{BB962C8B-B14F-4D97-AF65-F5344CB8AC3E}">
        <p14:creationId xmlns:p14="http://schemas.microsoft.com/office/powerpoint/2010/main" val="3609559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dirty="0" smtClean="0">
                <a:solidFill>
                  <a:schemeClr val="tx1"/>
                </a:solidFill>
                <a:latin typeface="+mn-lt"/>
                <a:ea typeface="+mn-ea"/>
                <a:cs typeface="+mn-cs"/>
              </a:rPr>
              <a:t>Helps in determining what is driving a surplus or deficit by getting a better understanding of the levels of service provided.</a:t>
            </a:r>
          </a:p>
        </p:txBody>
      </p:sp>
      <p:sp>
        <p:nvSpPr>
          <p:cNvPr id="4" name="Slide Number Placeholder 3"/>
          <p:cNvSpPr>
            <a:spLocks noGrp="1"/>
          </p:cNvSpPr>
          <p:nvPr>
            <p:ph type="sldNum" sz="quarter" idx="10"/>
          </p:nvPr>
        </p:nvSpPr>
        <p:spPr/>
        <p:txBody>
          <a:bodyPr/>
          <a:lstStyle/>
          <a:p>
            <a:fld id="{176D5B74-6BAC-4062-B9F9-B86A0B4EE788}" type="slidenum">
              <a:rPr lang="en-CA" smtClean="0"/>
              <a:t>42</a:t>
            </a:fld>
            <a:endParaRPr lang="en-CA"/>
          </a:p>
        </p:txBody>
      </p:sp>
    </p:spTree>
    <p:extLst>
      <p:ext uri="{BB962C8B-B14F-4D97-AF65-F5344CB8AC3E}">
        <p14:creationId xmlns:p14="http://schemas.microsoft.com/office/powerpoint/2010/main" val="2254663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tx1"/>
                </a:solidFill>
                <a:latin typeface="+mn-lt"/>
                <a:ea typeface="+mn-ea"/>
                <a:cs typeface="+mn-cs"/>
              </a:rPr>
              <a:t>TLS overview</a:t>
            </a:r>
          </a:p>
          <a:p>
            <a:r>
              <a:rPr lang="en-CA" sz="1200" dirty="0" smtClean="0">
                <a:solidFill>
                  <a:schemeClr val="tx1"/>
                </a:solidFill>
                <a:latin typeface="+mn-lt"/>
                <a:ea typeface="+mn-ea"/>
                <a:cs typeface="+mn-cs"/>
              </a:rPr>
              <a:t>Identifies by program(s) chosen, number of individuals in each TLS category.  Individuals that do not clearly fit into a category are included in TLS category Z.   Note duplication may result if multiple programs are chosen and individuals are supported in more than one program. </a:t>
            </a:r>
          </a:p>
          <a:p>
            <a:endParaRPr lang="en-CA" sz="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mn-lt"/>
                <a:ea typeface="+mn-ea"/>
                <a:cs typeface="+mn-cs"/>
              </a:rPr>
              <a:t>TLS Person by Program</a:t>
            </a:r>
          </a:p>
          <a:p>
            <a:r>
              <a:rPr lang="en-CA" sz="1200" dirty="0" smtClean="0">
                <a:solidFill>
                  <a:schemeClr val="tx1"/>
                </a:solidFill>
                <a:latin typeface="+mn-lt"/>
                <a:ea typeface="+mn-ea"/>
                <a:cs typeface="+mn-cs"/>
              </a:rPr>
              <a:t>Identifies each individual in the program(s) chosen;  the program the individual is in;  the support days for the individual for the period chosen, calculated from the attendance module; the TLS category that the individual  is in,  calculated based on the attendance module, for the period of time chosen and the TLS category that was expected based on the attendance program scheduler.  Note duplication may result if multiple programs are chosen and individuals are supported in more than one program. </a:t>
            </a:r>
          </a:p>
          <a:p>
            <a:endParaRPr lang="en-CA" sz="1200" dirty="0" smtClean="0">
              <a:solidFill>
                <a:schemeClr val="tx1"/>
              </a:solidFill>
              <a:latin typeface="+mn-lt"/>
              <a:ea typeface="+mn-ea"/>
              <a:cs typeface="+mn-cs"/>
            </a:endParaRPr>
          </a:p>
          <a:p>
            <a:r>
              <a:rPr lang="en-US" sz="1200" b="1" dirty="0" smtClean="0">
                <a:solidFill>
                  <a:schemeClr val="tx1"/>
                </a:solidFill>
                <a:latin typeface="+mn-lt"/>
                <a:ea typeface="+mn-ea"/>
                <a:cs typeface="+mn-cs"/>
              </a:rPr>
              <a:t>TLS Program by Person</a:t>
            </a:r>
          </a:p>
          <a:p>
            <a:r>
              <a:rPr lang="en-CA" sz="1200" dirty="0" smtClean="0">
                <a:solidFill>
                  <a:schemeClr val="tx1"/>
                </a:solidFill>
                <a:latin typeface="+mn-lt"/>
                <a:ea typeface="+mn-ea"/>
                <a:cs typeface="+mn-cs"/>
              </a:rPr>
              <a:t>identifies the same information as TLS Person by Program but sorted by program rather than by person. </a:t>
            </a:r>
          </a:p>
          <a:p>
            <a:endParaRPr lang="en-CA" sz="1200" dirty="0" smtClean="0">
              <a:solidFill>
                <a:schemeClr val="tx1"/>
              </a:solidFill>
              <a:latin typeface="+mn-lt"/>
              <a:ea typeface="+mn-ea"/>
              <a:cs typeface="+mn-cs"/>
            </a:endParaRPr>
          </a:p>
          <a:p>
            <a:r>
              <a:rPr lang="en-US" sz="1200" b="1" dirty="0" smtClean="0">
                <a:solidFill>
                  <a:schemeClr val="tx1"/>
                </a:solidFill>
                <a:latin typeface="+mn-lt"/>
                <a:ea typeface="+mn-ea"/>
                <a:cs typeface="+mn-cs"/>
              </a:rPr>
              <a:t>TLS Roll up:</a:t>
            </a:r>
            <a:r>
              <a:rPr lang="en-CA" sz="1200" b="1" dirty="0" smtClean="0">
                <a:solidFill>
                  <a:schemeClr val="tx1"/>
                </a:solidFill>
                <a:latin typeface="+mn-lt"/>
                <a:ea typeface="+mn-ea"/>
                <a:cs typeface="+mn-cs"/>
              </a:rPr>
              <a:t>  </a:t>
            </a:r>
          </a:p>
          <a:p>
            <a:r>
              <a:rPr lang="en-CA" sz="1200" dirty="0" smtClean="0">
                <a:solidFill>
                  <a:schemeClr val="tx1"/>
                </a:solidFill>
                <a:latin typeface="+mn-lt"/>
                <a:ea typeface="+mn-ea"/>
                <a:cs typeface="+mn-cs"/>
              </a:rPr>
              <a:t>Identifies number of individuals in each TLS category by combining the attendance of programs chosen in order to report individuals only once.</a:t>
            </a:r>
          </a:p>
        </p:txBody>
      </p:sp>
      <p:sp>
        <p:nvSpPr>
          <p:cNvPr id="4" name="Slide Number Placeholder 3"/>
          <p:cNvSpPr>
            <a:spLocks noGrp="1"/>
          </p:cNvSpPr>
          <p:nvPr>
            <p:ph type="sldNum" sz="quarter" idx="10"/>
          </p:nvPr>
        </p:nvSpPr>
        <p:spPr/>
        <p:txBody>
          <a:bodyPr/>
          <a:lstStyle/>
          <a:p>
            <a:fld id="{176D5B74-6BAC-4062-B9F9-B86A0B4EE788}" type="slidenum">
              <a:rPr lang="en-CA" smtClean="0"/>
              <a:t>43</a:t>
            </a:fld>
            <a:endParaRPr lang="en-CA"/>
          </a:p>
        </p:txBody>
      </p:sp>
    </p:spTree>
    <p:extLst>
      <p:ext uri="{BB962C8B-B14F-4D97-AF65-F5344CB8AC3E}">
        <p14:creationId xmlns:p14="http://schemas.microsoft.com/office/powerpoint/2010/main" val="1141046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#1 – (individuals served) – TLS Rollup</a:t>
            </a:r>
            <a:endParaRPr lang="en-CA" sz="1200" dirty="0" smtClean="0">
              <a:solidFill>
                <a:schemeClr val="tx1"/>
              </a:solidFill>
              <a:latin typeface="+mn-lt"/>
              <a:ea typeface="+mn-ea"/>
              <a:cs typeface="+mn-cs"/>
            </a:endParaRPr>
          </a:p>
          <a:p>
            <a:r>
              <a:rPr lang="en-CA" sz="1200" i="1" dirty="0" smtClean="0">
                <a:solidFill>
                  <a:schemeClr val="tx1"/>
                </a:solidFill>
                <a:latin typeface="+mn-lt"/>
                <a:ea typeface="+mn-ea"/>
                <a:cs typeface="+mn-cs"/>
              </a:rPr>
              <a:t>Year to date – cumulative</a:t>
            </a:r>
          </a:p>
        </p:txBody>
      </p:sp>
      <p:sp>
        <p:nvSpPr>
          <p:cNvPr id="4" name="Slide Number Placeholder 3"/>
          <p:cNvSpPr>
            <a:spLocks noGrp="1"/>
          </p:cNvSpPr>
          <p:nvPr>
            <p:ph type="sldNum" sz="quarter" idx="10"/>
          </p:nvPr>
        </p:nvSpPr>
        <p:spPr/>
        <p:txBody>
          <a:bodyPr/>
          <a:lstStyle/>
          <a:p>
            <a:fld id="{176D5B74-6BAC-4062-B9F9-B86A0B4EE788}" type="slidenum">
              <a:rPr lang="en-CA" smtClean="0"/>
              <a:t>44</a:t>
            </a:fld>
            <a:endParaRPr lang="en-CA"/>
          </a:p>
        </p:txBody>
      </p:sp>
    </p:spTree>
    <p:extLst>
      <p:ext uri="{BB962C8B-B14F-4D97-AF65-F5344CB8AC3E}">
        <p14:creationId xmlns:p14="http://schemas.microsoft.com/office/powerpoint/2010/main" val="3420861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#1 – (individuals served) – TLS Rollup</a:t>
            </a:r>
            <a:endParaRPr lang="en-CA" sz="1200" dirty="0" smtClean="0">
              <a:solidFill>
                <a:schemeClr val="tx1"/>
              </a:solidFill>
              <a:latin typeface="+mn-lt"/>
              <a:ea typeface="+mn-ea"/>
              <a:cs typeface="+mn-cs"/>
            </a:endParaRPr>
          </a:p>
          <a:p>
            <a:r>
              <a:rPr lang="en-CA" sz="1200" i="1" dirty="0" smtClean="0">
                <a:solidFill>
                  <a:schemeClr val="tx1"/>
                </a:solidFill>
                <a:latin typeface="+mn-lt"/>
                <a:ea typeface="+mn-ea"/>
                <a:cs typeface="+mn-cs"/>
              </a:rPr>
              <a:t>Year to date – cumulative</a:t>
            </a:r>
          </a:p>
        </p:txBody>
      </p:sp>
      <p:sp>
        <p:nvSpPr>
          <p:cNvPr id="4" name="Slide Number Placeholder 3"/>
          <p:cNvSpPr>
            <a:spLocks noGrp="1"/>
          </p:cNvSpPr>
          <p:nvPr>
            <p:ph type="sldNum" sz="quarter" idx="10"/>
          </p:nvPr>
        </p:nvSpPr>
        <p:spPr/>
        <p:txBody>
          <a:bodyPr/>
          <a:lstStyle/>
          <a:p>
            <a:fld id="{176D5B74-6BAC-4062-B9F9-B86A0B4EE788}" type="slidenum">
              <a:rPr lang="en-CA" smtClean="0"/>
              <a:t>45</a:t>
            </a:fld>
            <a:endParaRPr lang="en-CA"/>
          </a:p>
        </p:txBody>
      </p:sp>
    </p:spTree>
    <p:extLst>
      <p:ext uri="{BB962C8B-B14F-4D97-AF65-F5344CB8AC3E}">
        <p14:creationId xmlns:p14="http://schemas.microsoft.com/office/powerpoint/2010/main" val="3420861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#3 – (individuals served by level of support) – TLS Rollup</a:t>
            </a:r>
            <a:endParaRPr lang="en-CA" sz="1200" dirty="0" smtClean="0">
              <a:solidFill>
                <a:schemeClr val="tx1"/>
              </a:solidFill>
              <a:latin typeface="+mn-lt"/>
              <a:ea typeface="+mn-ea"/>
              <a:cs typeface="+mn-cs"/>
            </a:endParaRPr>
          </a:p>
          <a:p>
            <a:r>
              <a:rPr lang="en-CA" sz="1200" i="1" dirty="0" smtClean="0">
                <a:solidFill>
                  <a:schemeClr val="tx1"/>
                </a:solidFill>
                <a:latin typeface="+mn-lt"/>
                <a:ea typeface="+mn-ea"/>
                <a:cs typeface="+mn-cs"/>
              </a:rPr>
              <a:t>Snapshot – point in time</a:t>
            </a:r>
          </a:p>
        </p:txBody>
      </p:sp>
      <p:sp>
        <p:nvSpPr>
          <p:cNvPr id="4" name="Slide Number Placeholder 3"/>
          <p:cNvSpPr>
            <a:spLocks noGrp="1"/>
          </p:cNvSpPr>
          <p:nvPr>
            <p:ph type="sldNum" sz="quarter" idx="10"/>
          </p:nvPr>
        </p:nvSpPr>
        <p:spPr/>
        <p:txBody>
          <a:bodyPr/>
          <a:lstStyle/>
          <a:p>
            <a:fld id="{176D5B74-6BAC-4062-B9F9-B86A0B4EE788}" type="slidenum">
              <a:rPr lang="en-CA" smtClean="0"/>
              <a:t>46</a:t>
            </a:fld>
            <a:endParaRPr lang="en-CA"/>
          </a:p>
        </p:txBody>
      </p:sp>
    </p:spTree>
    <p:extLst>
      <p:ext uri="{BB962C8B-B14F-4D97-AF65-F5344CB8AC3E}">
        <p14:creationId xmlns:p14="http://schemas.microsoft.com/office/powerpoint/2010/main" val="34208617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#4 – (support days) – Attendance Overview - People</a:t>
            </a:r>
            <a:endParaRPr lang="en-CA" sz="1200" dirty="0" smtClean="0">
              <a:solidFill>
                <a:schemeClr val="tx1"/>
              </a:solidFill>
              <a:latin typeface="+mn-lt"/>
              <a:ea typeface="+mn-ea"/>
              <a:cs typeface="+mn-cs"/>
            </a:endParaRPr>
          </a:p>
          <a:p>
            <a:r>
              <a:rPr lang="en-CA" sz="1200" i="1" dirty="0" smtClean="0">
                <a:solidFill>
                  <a:schemeClr val="tx1"/>
                </a:solidFill>
                <a:latin typeface="+mn-lt"/>
                <a:ea typeface="+mn-ea"/>
                <a:cs typeface="+mn-cs"/>
              </a:rPr>
              <a:t>Year to date</a:t>
            </a:r>
            <a:endParaRPr lang="en-CA" sz="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47</a:t>
            </a:fld>
            <a:endParaRPr lang="en-CA"/>
          </a:p>
        </p:txBody>
      </p:sp>
    </p:spTree>
    <p:extLst>
      <p:ext uri="{BB962C8B-B14F-4D97-AF65-F5344CB8AC3E}">
        <p14:creationId xmlns:p14="http://schemas.microsoft.com/office/powerpoint/2010/main" val="3420861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#6 (Resident Days) - Attendance Overview - Dates</a:t>
            </a:r>
            <a:endParaRPr lang="en-CA" sz="1200" dirty="0" smtClean="0">
              <a:solidFill>
                <a:schemeClr val="tx1"/>
              </a:solidFill>
              <a:latin typeface="+mn-lt"/>
              <a:ea typeface="+mn-ea"/>
              <a:cs typeface="+mn-cs"/>
            </a:endParaRPr>
          </a:p>
          <a:p>
            <a:r>
              <a:rPr lang="en-CA" sz="1200" i="1" dirty="0" smtClean="0">
                <a:solidFill>
                  <a:schemeClr val="tx1"/>
                </a:solidFill>
                <a:latin typeface="+mn-lt"/>
                <a:ea typeface="+mn-ea"/>
                <a:cs typeface="+mn-cs"/>
              </a:rPr>
              <a:t>Year to date – cumulative</a:t>
            </a:r>
          </a:p>
          <a:p>
            <a:endParaRPr lang="en-CA" sz="1200" dirty="0" smtClean="0">
              <a:solidFill>
                <a:schemeClr val="tx1"/>
              </a:solidFill>
              <a:latin typeface="+mn-lt"/>
              <a:ea typeface="+mn-ea"/>
              <a:cs typeface="+mn-cs"/>
            </a:endParaRPr>
          </a:p>
          <a:p>
            <a:r>
              <a:rPr lang="en-CA" sz="1200" b="1" dirty="0" smtClean="0">
                <a:solidFill>
                  <a:schemeClr val="tx1"/>
                </a:solidFill>
                <a:latin typeface="+mn-lt"/>
                <a:ea typeface="+mn-ea"/>
                <a:cs typeface="+mn-cs"/>
              </a:rPr>
              <a:t>a) Permanent Resident DSRDPERM# </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This total</a:t>
            </a:r>
            <a:r>
              <a:rPr lang="en-CA" sz="1200" baseline="0" dirty="0" smtClean="0">
                <a:solidFill>
                  <a:schemeClr val="tx1"/>
                </a:solidFill>
                <a:latin typeface="+mn-lt"/>
                <a:ea typeface="+mn-ea"/>
                <a:cs typeface="+mn-cs"/>
              </a:rPr>
              <a:t> box will give the totals for each group living program resident days. There is also a variance report to show the number of days the person was away from their residence.</a:t>
            </a: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48</a:t>
            </a:fld>
            <a:endParaRPr lang="en-CA"/>
          </a:p>
        </p:txBody>
      </p:sp>
    </p:spTree>
    <p:extLst>
      <p:ext uri="{BB962C8B-B14F-4D97-AF65-F5344CB8AC3E}">
        <p14:creationId xmlns:p14="http://schemas.microsoft.com/office/powerpoint/2010/main" val="3858552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#6 (Resident Days) - Attendance Overview - Dates</a:t>
            </a:r>
            <a:endParaRPr lang="en-CA" sz="1200" dirty="0" smtClean="0">
              <a:solidFill>
                <a:schemeClr val="tx1"/>
              </a:solidFill>
              <a:latin typeface="+mn-lt"/>
              <a:ea typeface="+mn-ea"/>
              <a:cs typeface="+mn-cs"/>
            </a:endParaRPr>
          </a:p>
          <a:p>
            <a:r>
              <a:rPr lang="en-CA" sz="1200" i="1" dirty="0" smtClean="0">
                <a:solidFill>
                  <a:schemeClr val="tx1"/>
                </a:solidFill>
                <a:latin typeface="+mn-lt"/>
                <a:ea typeface="+mn-ea"/>
                <a:cs typeface="+mn-cs"/>
              </a:rPr>
              <a:t>Year to date – cumulative</a:t>
            </a:r>
          </a:p>
          <a:p>
            <a:endParaRPr lang="en-CA" sz="1200" dirty="0" smtClean="0">
              <a:solidFill>
                <a:schemeClr val="tx1"/>
              </a:solidFill>
              <a:latin typeface="+mn-lt"/>
              <a:ea typeface="+mn-ea"/>
              <a:cs typeface="+mn-cs"/>
            </a:endParaRPr>
          </a:p>
          <a:p>
            <a:r>
              <a:rPr lang="en-CA" sz="1200" b="1" dirty="0" smtClean="0">
                <a:solidFill>
                  <a:schemeClr val="tx1"/>
                </a:solidFill>
                <a:latin typeface="+mn-lt"/>
                <a:ea typeface="+mn-ea"/>
                <a:cs typeface="+mn-cs"/>
              </a:rPr>
              <a:t>b) Days on hold DSRDHOLD# - Reports - Leaves</a:t>
            </a:r>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The leaves file will show the dates and times of leaves for people in group living.  In this report it can be determined if the times were over a four day period and if to report on.</a:t>
            </a:r>
          </a:p>
        </p:txBody>
      </p:sp>
      <p:sp>
        <p:nvSpPr>
          <p:cNvPr id="4" name="Slide Number Placeholder 3"/>
          <p:cNvSpPr>
            <a:spLocks noGrp="1"/>
          </p:cNvSpPr>
          <p:nvPr>
            <p:ph type="sldNum" sz="quarter" idx="10"/>
          </p:nvPr>
        </p:nvSpPr>
        <p:spPr/>
        <p:txBody>
          <a:bodyPr/>
          <a:lstStyle/>
          <a:p>
            <a:fld id="{176D5B74-6BAC-4062-B9F9-B86A0B4EE788}" type="slidenum">
              <a:rPr lang="en-CA" smtClean="0"/>
              <a:t>49</a:t>
            </a:fld>
            <a:endParaRPr lang="en-CA"/>
          </a:p>
        </p:txBody>
      </p:sp>
    </p:spTree>
    <p:extLst>
      <p:ext uri="{BB962C8B-B14F-4D97-AF65-F5344CB8AC3E}">
        <p14:creationId xmlns:p14="http://schemas.microsoft.com/office/powerpoint/2010/main" val="385855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rPr>
              <a:t>Automated data reporting can be achieved either through an Enterprise Resource Planning (ERP) system or with the help of specialized tools.</a:t>
            </a:r>
          </a:p>
          <a:p>
            <a:endParaRPr lang="en-CA" sz="1200" dirty="0" smtClean="0">
              <a:solidFill>
                <a:schemeClr val="tx1"/>
              </a:solidFill>
            </a:endParaRPr>
          </a:p>
          <a:p>
            <a:r>
              <a:rPr lang="en-CA" sz="1200" dirty="0" smtClean="0"/>
              <a:t>Although</a:t>
            </a:r>
            <a:r>
              <a:rPr lang="en-CA" sz="1200" dirty="0" smtClean="0">
                <a:solidFill>
                  <a:schemeClr val="tx1"/>
                </a:solidFill>
              </a:rPr>
              <a:t> niche software requires implementation time and may not integrate well with other systems, more specialized products such as what </a:t>
            </a:r>
            <a:r>
              <a:rPr lang="en-CA" sz="1200" dirty="0" smtClean="0"/>
              <a:t>will demonstrated today </a:t>
            </a:r>
            <a:r>
              <a:rPr lang="en-CA" sz="1200" dirty="0" smtClean="0">
                <a:solidFill>
                  <a:schemeClr val="tx1"/>
                </a:solidFill>
              </a:rPr>
              <a:t>can often offer deeper and more customized functionality than reporting modules within an ERP.</a:t>
            </a: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5</a:t>
            </a:fld>
            <a:endParaRPr lang="en-CA"/>
          </a:p>
        </p:txBody>
      </p:sp>
    </p:spTree>
    <p:extLst>
      <p:ext uri="{BB962C8B-B14F-4D97-AF65-F5344CB8AC3E}">
        <p14:creationId xmlns:p14="http://schemas.microsoft.com/office/powerpoint/2010/main" val="2577828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#7 (Beds) – Program Overview</a:t>
            </a:r>
            <a:endParaRPr lang="en-CA" sz="1200" b="0" dirty="0" smtClean="0">
              <a:solidFill>
                <a:schemeClr val="tx1"/>
              </a:solidFill>
              <a:latin typeface="+mn-lt"/>
              <a:ea typeface="+mn-ea"/>
              <a:cs typeface="+mn-cs"/>
            </a:endParaRPr>
          </a:p>
          <a:p>
            <a:endParaRPr lang="en-CA" sz="1200" b="0" dirty="0" smtClean="0">
              <a:solidFill>
                <a:schemeClr val="tx1"/>
              </a:solidFill>
              <a:latin typeface="+mn-lt"/>
              <a:ea typeface="+mn-ea"/>
              <a:cs typeface="+mn-cs"/>
            </a:endParaRPr>
          </a:p>
          <a:p>
            <a:r>
              <a:rPr lang="en-CA" sz="1200" b="0" dirty="0" smtClean="0">
                <a:solidFill>
                  <a:schemeClr val="tx1"/>
                </a:solidFill>
                <a:latin typeface="+mn-lt"/>
                <a:ea typeface="+mn-ea"/>
                <a:cs typeface="+mn-cs"/>
              </a:rPr>
              <a:t>Allows you to view all programs across organizations</a:t>
            </a:r>
            <a:r>
              <a:rPr lang="en-CA" sz="1200" b="0" baseline="0" dirty="0" smtClean="0">
                <a:solidFill>
                  <a:schemeClr val="tx1"/>
                </a:solidFill>
                <a:latin typeface="+mn-lt"/>
                <a:ea typeface="+mn-ea"/>
                <a:cs typeface="+mn-cs"/>
              </a:rPr>
              <a:t> specifically detailing how many people you are able to support in each program, how many people are currently receiving services and how many spaces are available to service new intakes.</a:t>
            </a:r>
          </a:p>
          <a:p>
            <a:endParaRPr lang="en-CA" sz="1200" b="0" baseline="0" dirty="0" smtClean="0">
              <a:solidFill>
                <a:schemeClr val="tx1"/>
              </a:solidFill>
              <a:latin typeface="+mn-lt"/>
              <a:ea typeface="+mn-ea"/>
              <a:cs typeface="+mn-cs"/>
            </a:endParaRPr>
          </a:p>
          <a:p>
            <a:r>
              <a:rPr lang="en-CA" sz="1200" b="0" baseline="0" dirty="0" smtClean="0">
                <a:solidFill>
                  <a:schemeClr val="tx1"/>
                </a:solidFill>
                <a:latin typeface="+mn-lt"/>
                <a:ea typeface="+mn-ea"/>
                <a:cs typeface="+mn-cs"/>
              </a:rPr>
              <a:t>Can be used to track internal waiting lists as well such as residential services or summer programs, etc.</a:t>
            </a:r>
            <a:endParaRPr lang="en-CA" sz="1200" b="1"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50</a:t>
            </a:fld>
            <a:endParaRPr lang="en-CA"/>
          </a:p>
        </p:txBody>
      </p:sp>
    </p:spTree>
    <p:extLst>
      <p:ext uri="{BB962C8B-B14F-4D97-AF65-F5344CB8AC3E}">
        <p14:creationId xmlns:p14="http://schemas.microsoft.com/office/powerpoint/2010/main" val="2877818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#8 (Bed Days Available) – Attendance Overview</a:t>
            </a:r>
          </a:p>
          <a:p>
            <a:endParaRPr lang="en-CA" sz="1200" dirty="0" smtClean="0">
              <a:solidFill>
                <a:schemeClr val="tx1"/>
              </a:solidFill>
              <a:latin typeface="+mn-lt"/>
              <a:ea typeface="+mn-ea"/>
              <a:cs typeface="+mn-cs"/>
            </a:endParaRPr>
          </a:p>
          <a:p>
            <a:pPr lvl="0"/>
            <a:r>
              <a:rPr lang="en-CA" sz="1200" dirty="0" smtClean="0">
                <a:solidFill>
                  <a:schemeClr val="tx1"/>
                </a:solidFill>
                <a:latin typeface="+mn-lt"/>
                <a:ea typeface="+mn-ea"/>
                <a:cs typeface="+mn-cs"/>
              </a:rPr>
              <a:t>Export to csv this will show the total bed days with absentees as well.  Can calculate a total from this document for YTD bed days available for group living.</a:t>
            </a:r>
          </a:p>
          <a:p>
            <a:pPr lvl="0"/>
            <a:endParaRPr lang="en-CA" sz="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51</a:t>
            </a:fld>
            <a:endParaRPr lang="en-CA"/>
          </a:p>
        </p:txBody>
      </p:sp>
    </p:spTree>
    <p:extLst>
      <p:ext uri="{BB962C8B-B14F-4D97-AF65-F5344CB8AC3E}">
        <p14:creationId xmlns:p14="http://schemas.microsoft.com/office/powerpoint/2010/main" val="2877818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solidFill>
                  <a:schemeClr val="tx1"/>
                </a:solidFill>
                <a:latin typeface="+mn-lt"/>
                <a:ea typeface="+mn-ea"/>
                <a:cs typeface="+mn-cs"/>
              </a:rPr>
              <a:t>Data Elements #20 (ISP) – Documentation Due</a:t>
            </a:r>
            <a:endParaRPr lang="en-CA" sz="1200" dirty="0" smtClean="0">
              <a:solidFill>
                <a:schemeClr val="tx1"/>
              </a:solidFill>
              <a:latin typeface="+mn-lt"/>
              <a:ea typeface="+mn-ea"/>
              <a:cs typeface="+mn-cs"/>
            </a:endParaRPr>
          </a:p>
          <a:p>
            <a:endParaRPr lang="en-US" dirty="0" smtClean="0"/>
          </a:p>
          <a:p>
            <a:r>
              <a:rPr lang="en-US" dirty="0" smtClean="0"/>
              <a:t>The Documentation</a:t>
            </a:r>
            <a:r>
              <a:rPr lang="en-US" baseline="0" dirty="0" smtClean="0"/>
              <a:t> Due module will allow you to track every important date in a person’s life such as when is an item due, when it was completed and what its next due date is.</a:t>
            </a:r>
          </a:p>
          <a:p>
            <a:endParaRPr lang="en-US" baseline="0" dirty="0" smtClean="0"/>
          </a:p>
          <a:p>
            <a:r>
              <a:rPr lang="en-US" baseline="0" dirty="0" smtClean="0"/>
              <a:t>Quickly run reports to show all completed items for each program or for each person, list items that are pending completion or more importantly, which items that over due, not in compliance, and need your immediate attention.</a:t>
            </a:r>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52</a:t>
            </a:fld>
            <a:endParaRPr lang="en-CA"/>
          </a:p>
        </p:txBody>
      </p:sp>
    </p:spTree>
    <p:extLst>
      <p:ext uri="{BB962C8B-B14F-4D97-AF65-F5344CB8AC3E}">
        <p14:creationId xmlns:p14="http://schemas.microsoft.com/office/powerpoint/2010/main" val="2877818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Having substantial reporting tools assists in meeting current compliance requirements. AIMS is fully QAMS Compliant.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reporting components of AIMS provides you the tools be accountable to your shareholders be they people you support, family members, community partners, board members or ministry funders.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extensive reporting section coupled with ad-hoc reporting allows for complex aggregation of data.</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Meet accounting goals and gather relevant data to reach out to funders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53</a:t>
            </a:fld>
            <a:endParaRPr lang="en-CA"/>
          </a:p>
        </p:txBody>
      </p:sp>
    </p:spTree>
    <p:extLst>
      <p:ext uri="{BB962C8B-B14F-4D97-AF65-F5344CB8AC3E}">
        <p14:creationId xmlns:p14="http://schemas.microsoft.com/office/powerpoint/2010/main" val="1990132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54</a:t>
            </a:fld>
            <a:endParaRPr lang="en-CA"/>
          </a:p>
        </p:txBody>
      </p:sp>
    </p:spTree>
    <p:extLst>
      <p:ext uri="{BB962C8B-B14F-4D97-AF65-F5344CB8AC3E}">
        <p14:creationId xmlns:p14="http://schemas.microsoft.com/office/powerpoint/2010/main" val="19901323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D5B74-6BAC-4062-B9F9-B86A0B4EE788}" type="slidenum">
              <a:rPr lang="en-CA" smtClean="0"/>
              <a:t>55</a:t>
            </a:fld>
            <a:endParaRPr lang="en-CA"/>
          </a:p>
        </p:txBody>
      </p:sp>
    </p:spTree>
    <p:extLst>
      <p:ext uri="{BB962C8B-B14F-4D97-AF65-F5344CB8AC3E}">
        <p14:creationId xmlns:p14="http://schemas.microsoft.com/office/powerpoint/2010/main" val="323860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As with other financial management functions, a large percentage of organizations rely on Excel for data reporting -- up to 72%, according to a study conducted by Dynamic Research.</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While it's possible to create reports using Excel and export critical data to other systems, users often say using Microsoft Excel for financial reporting is arduous and can lead to poor financial visibility. Some organizations have even reported missing statutory filing deadlines due to outdated or cumbersome technology.</a:t>
            </a:r>
          </a:p>
          <a:p>
            <a:pPr marL="0" indent="0">
              <a:buNone/>
            </a:pPr>
            <a:endParaRPr lang="en-CA" sz="14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6</a:t>
            </a:fld>
            <a:endParaRPr lang="en-CA"/>
          </a:p>
        </p:txBody>
      </p:sp>
    </p:spTree>
    <p:extLst>
      <p:ext uri="{BB962C8B-B14F-4D97-AF65-F5344CB8AC3E}">
        <p14:creationId xmlns:p14="http://schemas.microsoft.com/office/powerpoint/2010/main" val="349385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Experts say implementing financial reporting software can help to streamline the reporting process and reduce errors. Many offerings feature integration with Excel, which is a selling point for businesses that don't want to abandon spreadsheets entirely.</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On the other hand, some financial reporting systems are too complex for an organization's needs with users often returning to more traditional methods of data collection and aggregation because the new software solution chosen was too difficult for the average business user.</a:t>
            </a:r>
          </a:p>
          <a:p>
            <a:endParaRPr lang="en-US" dirty="0"/>
          </a:p>
        </p:txBody>
      </p:sp>
      <p:sp>
        <p:nvSpPr>
          <p:cNvPr id="4" name="Slide Number Placeholder 3"/>
          <p:cNvSpPr>
            <a:spLocks noGrp="1"/>
          </p:cNvSpPr>
          <p:nvPr>
            <p:ph type="sldNum" sz="quarter" idx="10"/>
          </p:nvPr>
        </p:nvSpPr>
        <p:spPr/>
        <p:txBody>
          <a:bodyPr/>
          <a:lstStyle/>
          <a:p>
            <a:fld id="{176D5B74-6BAC-4062-B9F9-B86A0B4EE788}" type="slidenum">
              <a:rPr lang="en-CA" smtClean="0"/>
              <a:t>7</a:t>
            </a:fld>
            <a:endParaRPr lang="en-CA"/>
          </a:p>
        </p:txBody>
      </p:sp>
    </p:spTree>
    <p:extLst>
      <p:ext uri="{BB962C8B-B14F-4D97-AF65-F5344CB8AC3E}">
        <p14:creationId xmlns:p14="http://schemas.microsoft.com/office/powerpoint/2010/main" val="4032844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solidFill>
                  <a:schemeClr val="tx1"/>
                </a:solidFill>
                <a:latin typeface="+mn-lt"/>
                <a:ea typeface="+mn-ea"/>
                <a:cs typeface="+mn-cs"/>
              </a:rPr>
              <a:t>Organizations that choose to perform financial reporting within an ERP or financial management system often do so to avoid the implementation and integration hurdles that could arise from adopting specialized software</a:t>
            </a:r>
          </a:p>
          <a:p>
            <a:endParaRPr lang="en-CA" sz="1200" dirty="0" smtClean="0">
              <a:solidFill>
                <a:schemeClr val="tx1"/>
              </a:solidFill>
              <a:latin typeface="+mn-lt"/>
              <a:ea typeface="+mn-ea"/>
              <a:cs typeface="+mn-cs"/>
            </a:endParaRPr>
          </a:p>
          <a:p>
            <a:r>
              <a:rPr lang="en-CA" sz="1200" dirty="0" smtClean="0">
                <a:solidFill>
                  <a:schemeClr val="tx1"/>
                </a:solidFill>
                <a:latin typeface="+mn-lt"/>
                <a:ea typeface="+mn-ea"/>
                <a:cs typeface="+mn-cs"/>
              </a:rPr>
              <a:t>One important decision facing CFOs is whether to stick with on-premises ERP or implement new software specifically designed to aggregate organizational data. Through highly customized interfaces, this software can be customized to cater to a company's unique accounting needs.</a:t>
            </a:r>
          </a:p>
          <a:p>
            <a:endParaRPr lang="en-CA" sz="1200" dirty="0" smtClean="0">
              <a:solidFill>
                <a:schemeClr val="tx1"/>
              </a:solidFill>
              <a:latin typeface="+mn-lt"/>
              <a:ea typeface="+mn-ea"/>
              <a:cs typeface="+mn-cs"/>
            </a:endParaRPr>
          </a:p>
          <a:p>
            <a:r>
              <a:rPr lang="en-CA" sz="1200" dirty="0" smtClean="0"/>
              <a:t>Before making a choice, it is wise for CFOs to perform a needs analysis and take into account a system's ability to adapt to changing regulatory requirements.</a:t>
            </a:r>
          </a:p>
        </p:txBody>
      </p:sp>
      <p:sp>
        <p:nvSpPr>
          <p:cNvPr id="4" name="Slide Number Placeholder 3"/>
          <p:cNvSpPr>
            <a:spLocks noGrp="1"/>
          </p:cNvSpPr>
          <p:nvPr>
            <p:ph type="sldNum" sz="quarter" idx="10"/>
          </p:nvPr>
        </p:nvSpPr>
        <p:spPr/>
        <p:txBody>
          <a:bodyPr/>
          <a:lstStyle/>
          <a:p>
            <a:fld id="{176D5B74-6BAC-4062-B9F9-B86A0B4EE788}" type="slidenum">
              <a:rPr lang="en-CA" smtClean="0"/>
              <a:t>8</a:t>
            </a:fld>
            <a:endParaRPr lang="en-CA"/>
          </a:p>
        </p:txBody>
      </p:sp>
    </p:spTree>
    <p:extLst>
      <p:ext uri="{BB962C8B-B14F-4D97-AF65-F5344CB8AC3E}">
        <p14:creationId xmlns:p14="http://schemas.microsoft.com/office/powerpoint/2010/main" val="202421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mj-lt"/>
              <a:buAutoNum type="arabicPeriod"/>
            </a:pPr>
            <a:r>
              <a:rPr lang="en-CA" sz="1200" b="1" dirty="0" smtClean="0">
                <a:solidFill>
                  <a:schemeClr val="tx1"/>
                </a:solidFill>
                <a:latin typeface="+mn-lt"/>
                <a:ea typeface="+mn-ea"/>
                <a:cs typeface="+mn-cs"/>
              </a:rPr>
              <a:t>Quality Assurance Measures regarding Ontario Regulation 299/10 made under the Service and Supports to Promote the Social Inclusion of Persons with a Developmental Disability Act, 2008</a:t>
            </a:r>
          </a:p>
          <a:p>
            <a:pPr marL="457200" lvl="0" indent="-457200">
              <a:buFont typeface="+mj-lt"/>
              <a:buAutoNum type="arabicPeriod"/>
            </a:pPr>
            <a:endParaRPr lang="en-CA" sz="1200" b="1"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CA" sz="1200" dirty="0" smtClean="0">
                <a:solidFill>
                  <a:schemeClr val="tx1"/>
                </a:solidFill>
                <a:latin typeface="+mn-lt"/>
                <a:ea typeface="+mn-ea"/>
                <a:cs typeface="+mn-cs"/>
              </a:rPr>
              <a:t>The new regulation talks about the rules that agencies and Developmental Services Ontario (called Application Entities in the Act) must follow. Quality assurance measures are rules that help agencies and Developmental Services Ontario provide high quality services and supports and meet set standards. </a:t>
            </a:r>
          </a:p>
          <a:p>
            <a:pPr marL="457200" lvl="0" indent="-457200">
              <a:buFont typeface="+mj-lt"/>
              <a:buAutoNum type="arabicPeriod"/>
            </a:pPr>
            <a:endParaRPr lang="en-CA" sz="1200" b="1" dirty="0" smtClean="0">
              <a:solidFill>
                <a:schemeClr val="tx1"/>
              </a:solidFill>
              <a:latin typeface="+mn-lt"/>
              <a:ea typeface="+mn-ea"/>
              <a:cs typeface="+mn-cs"/>
            </a:endParaRPr>
          </a:p>
          <a:p>
            <a:pPr marL="457200" indent="-457200">
              <a:buFont typeface="+mj-lt"/>
              <a:buAutoNum type="arabicPeriod"/>
            </a:pPr>
            <a:r>
              <a:rPr lang="en-CA" sz="1200" b="1" dirty="0" smtClean="0">
                <a:solidFill>
                  <a:schemeClr val="tx1"/>
                </a:solidFill>
                <a:latin typeface="+mn-lt"/>
                <a:ea typeface="+mn-ea"/>
                <a:cs typeface="+mn-cs"/>
              </a:rPr>
              <a:t>New TP (TP) Agencies Reporting Standards.</a:t>
            </a:r>
          </a:p>
          <a:p>
            <a:pPr marL="457200" indent="-457200">
              <a:buFont typeface="+mj-lt"/>
              <a:buAutoNum type="arabicPeriod"/>
            </a:pPr>
            <a:endParaRPr lang="en-CA" sz="1200" b="1" dirty="0" smtClean="0">
              <a:solidFill>
                <a:schemeClr val="tx1"/>
              </a:solidFill>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 typeface="+mj-lt"/>
              <a:buNone/>
              <a:tabLst/>
              <a:defRPr/>
            </a:pPr>
            <a:r>
              <a:rPr lang="en-CA" sz="1200" dirty="0" smtClean="0">
                <a:solidFill>
                  <a:schemeClr val="tx1"/>
                </a:solidFill>
                <a:latin typeface="+mn-lt"/>
                <a:ea typeface="+mn-ea"/>
                <a:cs typeface="+mn-cs"/>
              </a:rPr>
              <a:t>The new regulation talks about the rules that agencies and Developmental Services Ontario (called Application Entities in the Act) must follow. Quality assurance measures are rules that help agencies and Developmental Services Ontario provide high quality services and supports and meet set standards. </a:t>
            </a:r>
          </a:p>
          <a:p>
            <a:pPr marL="457200" indent="-457200">
              <a:buFont typeface="+mj-lt"/>
              <a:buAutoNum type="arabicPeriod"/>
            </a:pPr>
            <a:endParaRPr lang="en-CA" sz="1200" b="1" dirty="0" smtClean="0"/>
          </a:p>
          <a:p>
            <a:pPr marL="457200" indent="-457200">
              <a:buFont typeface="+mj-lt"/>
              <a:buAutoNum type="arabicPeriod"/>
            </a:pPr>
            <a:r>
              <a:rPr lang="en-CA" sz="1200" b="1" dirty="0" smtClean="0">
                <a:solidFill>
                  <a:schemeClr val="tx1"/>
                </a:solidFill>
                <a:latin typeface="+mn-lt"/>
                <a:ea typeface="+mn-ea"/>
                <a:cs typeface="+mn-cs"/>
              </a:rPr>
              <a:t>Accreditation (CARF, CQL, FOCUS)</a:t>
            </a:r>
          </a:p>
          <a:p>
            <a:pPr marL="457200" indent="-457200">
              <a:buFont typeface="+mj-lt"/>
              <a:buAutoNum type="arabicPeriod"/>
            </a:pPr>
            <a:endParaRPr lang="en-CA" sz="1200" b="1" dirty="0" smtClean="0">
              <a:solidFill>
                <a:schemeClr val="tx1"/>
              </a:solidFill>
              <a:latin typeface="+mn-lt"/>
              <a:ea typeface="+mn-ea"/>
              <a:cs typeface="+mn-cs"/>
            </a:endParaRPr>
          </a:p>
          <a:p>
            <a:pPr marL="457200" lvl="1" indent="0">
              <a:buFont typeface="Arial" panose="020B0604020202020204" pitchFamily="34" charset="0"/>
              <a:buNone/>
            </a:pPr>
            <a:r>
              <a:rPr lang="en-US" sz="1200" b="0" dirty="0" smtClean="0">
                <a:solidFill>
                  <a:schemeClr val="tx1"/>
                </a:solidFill>
                <a:latin typeface="+mn-lt"/>
                <a:ea typeface="+mn-ea"/>
                <a:cs typeface="+mn-cs"/>
              </a:rPr>
              <a:t>Fiscal savings: Financial institutions, including rating agencies, investment bankers, and insurance carriers, look for accreditation as a sign of financial stability.</a:t>
            </a:r>
          </a:p>
          <a:p>
            <a:pPr marL="457200" lvl="1" indent="0">
              <a:buFont typeface="Arial" panose="020B0604020202020204" pitchFamily="34" charset="0"/>
              <a:buNone/>
            </a:pPr>
            <a:endParaRPr lang="en-US" sz="1200" b="0" dirty="0" smtClean="0">
              <a:solidFill>
                <a:schemeClr val="tx1"/>
              </a:solidFill>
              <a:latin typeface="+mn-lt"/>
              <a:ea typeface="+mn-ea"/>
              <a:cs typeface="+mn-cs"/>
            </a:endParaRPr>
          </a:p>
          <a:p>
            <a:pPr marL="457200" lvl="1" indent="0">
              <a:buFont typeface="Arial" panose="020B0604020202020204" pitchFamily="34" charset="0"/>
              <a:buNone/>
            </a:pPr>
            <a:r>
              <a:rPr lang="en-US" sz="1200" b="0" dirty="0" smtClean="0">
                <a:solidFill>
                  <a:schemeClr val="tx1"/>
                </a:solidFill>
                <a:latin typeface="+mn-lt"/>
                <a:ea typeface="+mn-ea"/>
                <a:cs typeface="+mn-cs"/>
              </a:rPr>
              <a:t>A marketing advantage: Accreditation gives organizations a competitive edge in the eyes of prospective residents, families, caregivers, and others. </a:t>
            </a:r>
          </a:p>
          <a:p>
            <a:pPr marL="457200" lvl="1" indent="0">
              <a:buFont typeface="Arial" panose="020B0604020202020204" pitchFamily="34" charset="0"/>
              <a:buNone/>
            </a:pPr>
            <a:endParaRPr lang="en-US" sz="1200" b="0" dirty="0" smtClean="0">
              <a:solidFill>
                <a:schemeClr val="tx1"/>
              </a:solidFill>
              <a:latin typeface="+mn-lt"/>
              <a:ea typeface="+mn-ea"/>
              <a:cs typeface="+mn-cs"/>
            </a:endParaRPr>
          </a:p>
          <a:p>
            <a:pPr marL="457200" lvl="1" indent="0">
              <a:buFont typeface="Arial" panose="020B0604020202020204" pitchFamily="34" charset="0"/>
              <a:buNone/>
            </a:pPr>
            <a:r>
              <a:rPr lang="en-US" sz="1200" b="0" dirty="0" smtClean="0">
                <a:solidFill>
                  <a:schemeClr val="tx1"/>
                </a:solidFill>
                <a:latin typeface="+mn-lt"/>
                <a:ea typeface="+mn-ea"/>
                <a:cs typeface="+mn-cs"/>
              </a:rPr>
              <a:t>Risk management: Accreditation can help to reduce an organization's exposure to risk in areas such as human resources, healthcare, governance, and finance.</a:t>
            </a:r>
          </a:p>
          <a:p>
            <a:pPr marL="457200" lvl="1" indent="0">
              <a:buFont typeface="Arial" panose="020B0604020202020204" pitchFamily="34" charset="0"/>
              <a:buNone/>
            </a:pPr>
            <a:endParaRPr lang="en-US" sz="1200" b="0" dirty="0" smtClean="0">
              <a:solidFill>
                <a:schemeClr val="tx1"/>
              </a:solidFill>
              <a:latin typeface="+mn-lt"/>
              <a:ea typeface="+mn-ea"/>
              <a:cs typeface="+mn-cs"/>
            </a:endParaRPr>
          </a:p>
          <a:p>
            <a:pPr marL="457200" lvl="1" indent="0">
              <a:buFont typeface="Arial" panose="020B0604020202020204" pitchFamily="34" charset="0"/>
              <a:buNone/>
            </a:pPr>
            <a:r>
              <a:rPr lang="en-US" sz="1200" b="0" dirty="0" smtClean="0">
                <a:solidFill>
                  <a:schemeClr val="tx1"/>
                </a:solidFill>
                <a:latin typeface="+mn-lt"/>
                <a:ea typeface="+mn-ea"/>
                <a:cs typeface="+mn-cs"/>
              </a:rPr>
              <a:t>Access to an international network: Accreditation gives an organization the opportunity to collaborate, form partnerships, and share ideas with an international network of other providers that have earned accreditation.</a:t>
            </a:r>
          </a:p>
          <a:p>
            <a:pPr marL="457200" lvl="1" indent="0">
              <a:buFont typeface="Arial" panose="020B0604020202020204" pitchFamily="34" charset="0"/>
              <a:buNone/>
            </a:pPr>
            <a:endParaRPr lang="en-CA" sz="1200" b="0" dirty="0" smtClean="0"/>
          </a:p>
          <a:p>
            <a:pPr marL="457200" indent="-457200">
              <a:buFont typeface="+mj-lt"/>
              <a:buAutoNum type="arabicPeriod"/>
            </a:pPr>
            <a:r>
              <a:rPr lang="en-CA" sz="1200" b="1" dirty="0" smtClean="0"/>
              <a:t>Organizational Accountability</a:t>
            </a:r>
            <a:endParaRPr lang="en-CA" sz="1200" b="1" dirty="0" smtClean="0">
              <a:solidFill>
                <a:schemeClr val="tx1"/>
              </a:solidFill>
              <a:latin typeface="+mn-lt"/>
              <a:ea typeface="+mn-ea"/>
              <a:cs typeface="+mn-cs"/>
            </a:endParaRPr>
          </a:p>
          <a:p>
            <a:endParaRPr lang="en-US" sz="1200" dirty="0" smtClean="0"/>
          </a:p>
          <a:p>
            <a:pPr lvl="1"/>
            <a:r>
              <a:rPr lang="en-CA" sz="1200" dirty="0" smtClean="0"/>
              <a:t>Wish to be accountable for intrinsic reasons to the people they support, parents, stakeholders, Ministry and Board.</a:t>
            </a:r>
          </a:p>
          <a:p>
            <a:pPr lvl="1"/>
            <a:endParaRPr lang="en-CA" sz="1200" dirty="0" smtClean="0">
              <a:solidFill>
                <a:schemeClr val="tx1"/>
              </a:solidFill>
              <a:latin typeface="+mn-lt"/>
              <a:ea typeface="+mn-ea"/>
              <a:cs typeface="+mn-cs"/>
            </a:endParaRPr>
          </a:p>
          <a:p>
            <a:pPr lvl="1"/>
            <a:r>
              <a:rPr lang="en-CA" sz="1200" dirty="0" smtClean="0"/>
              <a:t>Require a system that allows them to compare and contrast the actual quality and quantity of services and supports provided to the perceived quality and quantity of services and supports received.</a:t>
            </a:r>
            <a:endParaRPr lang="en-CA" sz="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6D5B74-6BAC-4062-B9F9-B86A0B4EE788}" type="slidenum">
              <a:rPr lang="en-CA" smtClean="0"/>
              <a:t>9</a:t>
            </a:fld>
            <a:endParaRPr lang="en-CA"/>
          </a:p>
        </p:txBody>
      </p:sp>
    </p:spTree>
    <p:extLst>
      <p:ext uri="{BB962C8B-B14F-4D97-AF65-F5344CB8AC3E}">
        <p14:creationId xmlns:p14="http://schemas.microsoft.com/office/powerpoint/2010/main" val="23651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590800"/>
            <a:ext cx="7391400" cy="1143000"/>
          </a:xfrm>
        </p:spPr>
        <p:txBody>
          <a:bodyPr/>
          <a:lstStyle>
            <a:lvl1pPr algn="ctr">
              <a:defRPr sz="4000"/>
            </a:lvl1pPr>
          </a:lstStyle>
          <a:p>
            <a:pPr lvl="0"/>
            <a:r>
              <a:rPr lang="en-US" altLang="en-US" noProof="0" smtClean="0"/>
              <a:t>Click to edit Master title style</a:t>
            </a:r>
            <a:endParaRPr lang="en-CA" altLang="en-US" noProof="0" smtClean="0"/>
          </a:p>
        </p:txBody>
      </p:sp>
      <p:sp>
        <p:nvSpPr>
          <p:cNvPr id="2051" name="Rectangle 3"/>
          <p:cNvSpPr>
            <a:spLocks noGrp="1" noChangeArrowheads="1"/>
          </p:cNvSpPr>
          <p:nvPr>
            <p:ph type="subTitle" idx="1"/>
          </p:nvPr>
        </p:nvSpPr>
        <p:spPr>
          <a:xfrm>
            <a:off x="1447800" y="3733800"/>
            <a:ext cx="6019800" cy="1409700"/>
          </a:xfrm>
        </p:spPr>
        <p:txBody>
          <a:bodyPr/>
          <a:lstStyle>
            <a:lvl1pPr marL="0" indent="0" algn="ctr">
              <a:buFontTx/>
              <a:buNone/>
              <a:defRPr sz="2400"/>
            </a:lvl1pPr>
          </a:lstStyle>
          <a:p>
            <a:pPr lvl="0"/>
            <a:r>
              <a:rPr lang="en-US" altLang="en-US" noProof="0" smtClean="0"/>
              <a:t>Click to edit Master subtitle style</a:t>
            </a:r>
            <a:endParaRPr lang="en-CA" altLang="en-US" noProof="0" smtClean="0"/>
          </a:p>
        </p:txBody>
      </p:sp>
      <p:sp>
        <p:nvSpPr>
          <p:cNvPr id="2055" name="Rectangle 7"/>
          <p:cNvSpPr>
            <a:spLocks noGrp="1" noChangeArrowheads="1"/>
          </p:cNvSpPr>
          <p:nvPr>
            <p:ph type="dt" sz="half" idx="2"/>
          </p:nvPr>
        </p:nvSpPr>
        <p:spPr>
          <a:xfrm>
            <a:off x="0" y="6553200"/>
            <a:ext cx="1905000" cy="304800"/>
          </a:xfrm>
        </p:spPr>
        <p:txBody>
          <a:bodyPr/>
          <a:lstStyle>
            <a:lvl1pPr>
              <a:defRPr/>
            </a:lvl1pPr>
          </a:lstStyle>
          <a:p>
            <a:endParaRPr lang="en-CA" altLang="en-US"/>
          </a:p>
        </p:txBody>
      </p:sp>
      <p:sp>
        <p:nvSpPr>
          <p:cNvPr id="2056" name="Rectangle 8"/>
          <p:cNvSpPr>
            <a:spLocks noGrp="1" noChangeArrowheads="1"/>
          </p:cNvSpPr>
          <p:nvPr>
            <p:ph type="ftr" sz="quarter" idx="3"/>
          </p:nvPr>
        </p:nvSpPr>
        <p:spPr>
          <a:xfrm>
            <a:off x="2133600" y="6553200"/>
            <a:ext cx="4800600" cy="304800"/>
          </a:xfrm>
        </p:spPr>
        <p:txBody>
          <a:bodyPr/>
          <a:lstStyle>
            <a:lvl1pPr>
              <a:defRPr/>
            </a:lvl1pPr>
          </a:lstStyle>
          <a:p>
            <a:endParaRPr lang="en-CA" altLang="en-US"/>
          </a:p>
        </p:txBody>
      </p:sp>
      <p:sp>
        <p:nvSpPr>
          <p:cNvPr id="2057" name="Rectangle 9"/>
          <p:cNvSpPr>
            <a:spLocks noGrp="1" noChangeArrowheads="1"/>
          </p:cNvSpPr>
          <p:nvPr>
            <p:ph type="sldNum" sz="quarter" idx="4"/>
          </p:nvPr>
        </p:nvSpPr>
        <p:spPr/>
        <p:txBody>
          <a:bodyPr/>
          <a:lstStyle>
            <a:lvl1pPr>
              <a:defRPr/>
            </a:lvl1pPr>
          </a:lstStyle>
          <a:p>
            <a:fld id="{B54EFC55-23D4-4320-BA2D-0D0B90F07653}" type="slidenum">
              <a:rPr lang="en-CA" altLang="en-US"/>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D2F1537D-DFAB-42AC-84EC-3092DB291BEB}" type="slidenum">
              <a:rPr lang="en-CA" altLang="en-US"/>
              <a:pPr/>
              <a:t>‹#›</a:t>
            </a:fld>
            <a:endParaRPr lang="en-CA" altLang="en-US"/>
          </a:p>
        </p:txBody>
      </p:sp>
    </p:spTree>
    <p:extLst>
      <p:ext uri="{BB962C8B-B14F-4D97-AF65-F5344CB8AC3E}">
        <p14:creationId xmlns:p14="http://schemas.microsoft.com/office/powerpoint/2010/main" val="28333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31750"/>
            <a:ext cx="1809750" cy="65214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752600" y="31750"/>
            <a:ext cx="5276850" cy="652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11DDB303-7873-4531-940A-526BDC96BF1F}" type="slidenum">
              <a:rPr lang="en-CA" altLang="en-US"/>
              <a:pPr/>
              <a:t>‹#›</a:t>
            </a:fld>
            <a:endParaRPr lang="en-CA" altLang="en-US"/>
          </a:p>
        </p:txBody>
      </p:sp>
    </p:spTree>
    <p:extLst>
      <p:ext uri="{BB962C8B-B14F-4D97-AF65-F5344CB8AC3E}">
        <p14:creationId xmlns:p14="http://schemas.microsoft.com/office/powerpoint/2010/main" val="7850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16B3F4BE-A8D8-4B1F-8B87-C6FEAB569A60}" type="slidenum">
              <a:rPr lang="en-CA" altLang="en-US"/>
              <a:pPr/>
              <a:t>‹#›</a:t>
            </a:fld>
            <a:endParaRPr lang="en-CA" altLang="en-US"/>
          </a:p>
        </p:txBody>
      </p:sp>
    </p:spTree>
    <p:extLst>
      <p:ext uri="{BB962C8B-B14F-4D97-AF65-F5344CB8AC3E}">
        <p14:creationId xmlns:p14="http://schemas.microsoft.com/office/powerpoint/2010/main" val="281336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06063772-7928-4A15-AC93-85A872AA6E00}" type="slidenum">
              <a:rPr lang="en-CA" altLang="en-US"/>
              <a:pPr/>
              <a:t>‹#›</a:t>
            </a:fld>
            <a:endParaRPr lang="en-CA" altLang="en-US"/>
          </a:p>
        </p:txBody>
      </p:sp>
    </p:spTree>
    <p:extLst>
      <p:ext uri="{BB962C8B-B14F-4D97-AF65-F5344CB8AC3E}">
        <p14:creationId xmlns:p14="http://schemas.microsoft.com/office/powerpoint/2010/main" val="272807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7526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447800"/>
            <a:ext cx="3543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B7D6824A-9103-4471-BD81-44CF97A1BBC4}" type="slidenum">
              <a:rPr lang="en-CA" altLang="en-US"/>
              <a:pPr/>
              <a:t>‹#›</a:t>
            </a:fld>
            <a:endParaRPr lang="en-CA" altLang="en-US"/>
          </a:p>
        </p:txBody>
      </p:sp>
    </p:spTree>
    <p:extLst>
      <p:ext uri="{BB962C8B-B14F-4D97-AF65-F5344CB8AC3E}">
        <p14:creationId xmlns:p14="http://schemas.microsoft.com/office/powerpoint/2010/main" val="228022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7A3BFED9-AB43-41C8-88D8-384981C71235}" type="slidenum">
              <a:rPr lang="en-CA" altLang="en-US"/>
              <a:pPr/>
              <a:t>‹#›</a:t>
            </a:fld>
            <a:endParaRPr lang="en-CA" altLang="en-US"/>
          </a:p>
        </p:txBody>
      </p:sp>
    </p:spTree>
    <p:extLst>
      <p:ext uri="{BB962C8B-B14F-4D97-AF65-F5344CB8AC3E}">
        <p14:creationId xmlns:p14="http://schemas.microsoft.com/office/powerpoint/2010/main" val="87258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D64114A0-C35F-4CAA-8563-0236F7835FA1}" type="slidenum">
              <a:rPr lang="en-CA" altLang="en-US"/>
              <a:pPr/>
              <a:t>‹#›</a:t>
            </a:fld>
            <a:endParaRPr lang="en-CA" altLang="en-US"/>
          </a:p>
        </p:txBody>
      </p:sp>
    </p:spTree>
    <p:extLst>
      <p:ext uri="{BB962C8B-B14F-4D97-AF65-F5344CB8AC3E}">
        <p14:creationId xmlns:p14="http://schemas.microsoft.com/office/powerpoint/2010/main" val="265039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69A817A0-886E-402E-B9B0-79FFD6C81B7A}" type="slidenum">
              <a:rPr lang="en-CA" altLang="en-US"/>
              <a:pPr/>
              <a:t>‹#›</a:t>
            </a:fld>
            <a:endParaRPr lang="en-CA" altLang="en-US"/>
          </a:p>
        </p:txBody>
      </p:sp>
    </p:spTree>
    <p:extLst>
      <p:ext uri="{BB962C8B-B14F-4D97-AF65-F5344CB8AC3E}">
        <p14:creationId xmlns:p14="http://schemas.microsoft.com/office/powerpoint/2010/main" val="141546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3E24BB12-EEEC-4833-9F43-18BF308E5039}" type="slidenum">
              <a:rPr lang="en-CA" altLang="en-US"/>
              <a:pPr/>
              <a:t>‹#›</a:t>
            </a:fld>
            <a:endParaRPr lang="en-CA" altLang="en-US"/>
          </a:p>
        </p:txBody>
      </p:sp>
    </p:spTree>
    <p:extLst>
      <p:ext uri="{BB962C8B-B14F-4D97-AF65-F5344CB8AC3E}">
        <p14:creationId xmlns:p14="http://schemas.microsoft.com/office/powerpoint/2010/main" val="2527982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D016E4AD-D0C9-4917-AE59-69A71B600C32}" type="slidenum">
              <a:rPr lang="en-CA" altLang="en-US"/>
              <a:pPr/>
              <a:t>‹#›</a:t>
            </a:fld>
            <a:endParaRPr lang="en-CA" altLang="en-US"/>
          </a:p>
        </p:txBody>
      </p:sp>
    </p:spTree>
    <p:extLst>
      <p:ext uri="{BB962C8B-B14F-4D97-AF65-F5344CB8AC3E}">
        <p14:creationId xmlns:p14="http://schemas.microsoft.com/office/powerpoint/2010/main" val="376397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31750"/>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Rectangle 3"/>
          <p:cNvSpPr>
            <a:spLocks noGrp="1" noChangeArrowheads="1"/>
          </p:cNvSpPr>
          <p:nvPr>
            <p:ph type="body" idx="1"/>
          </p:nvPr>
        </p:nvSpPr>
        <p:spPr bwMode="auto">
          <a:xfrm>
            <a:off x="1752600" y="1447800"/>
            <a:ext cx="7239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1028" name="Rectangle 4"/>
          <p:cNvSpPr>
            <a:spLocks noGrp="1" noChangeArrowheads="1"/>
          </p:cNvSpPr>
          <p:nvPr>
            <p:ph type="dt" sz="half" idx="2"/>
          </p:nvPr>
        </p:nvSpPr>
        <p:spPr bwMode="auto">
          <a:xfrm>
            <a:off x="17526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CA" altLang="en-US"/>
          </a:p>
        </p:txBody>
      </p:sp>
      <p:sp>
        <p:nvSpPr>
          <p:cNvPr id="1029" name="Rectangle 5"/>
          <p:cNvSpPr>
            <a:spLocks noGrp="1" noChangeArrowheads="1"/>
          </p:cNvSpPr>
          <p:nvPr>
            <p:ph type="ftr" sz="quarter" idx="3"/>
          </p:nvPr>
        </p:nvSpPr>
        <p:spPr bwMode="auto">
          <a:xfrm>
            <a:off x="3962400" y="65532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ltLang="en-U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F15E4EB-5F7A-4E43-8B61-CD735A0FB35B}"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file:///C:\Users\bbuchwald\Downloads\dm_expt_201436.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file:///C:\Users\bbuchwald\Downloads\complaint_expt_201436.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mybsc.ca/_images/slides/rights.pdf" TargetMode="External"/><Relationship Id="rId13" Type="http://schemas.openxmlformats.org/officeDocument/2006/relationships/hyperlink" Target="https://www.mybsc.ca/_images/slides/decision%20making.pdf" TargetMode="External"/><Relationship Id="rId3" Type="http://schemas.openxmlformats.org/officeDocument/2006/relationships/hyperlink" Target="https://www.mybsc.ca/_images/slides/isp.pdf" TargetMode="External"/><Relationship Id="rId7" Type="http://schemas.openxmlformats.org/officeDocument/2006/relationships/hyperlink" Target="https://www.mybsc.ca/_images/slides/incident%20report.pdf" TargetMode="External"/><Relationship Id="rId12" Type="http://schemas.openxmlformats.org/officeDocument/2006/relationships/hyperlink" Target="https://www.mybsc.ca/_images/slides/medication.pdf" TargetMode="External"/><Relationship Id="rId2" Type="http://schemas.openxmlformats.org/officeDocument/2006/relationships/notesSlide" Target="../notesSlides/notesSlide54.xml"/><Relationship Id="rId16" Type="http://schemas.openxmlformats.org/officeDocument/2006/relationships/hyperlink" Target="https://www.mybsc.ca/_images/slides/destroy%20date.pdf" TargetMode="External"/><Relationship Id="rId1" Type="http://schemas.openxmlformats.org/officeDocument/2006/relationships/slideLayout" Target="../slideLayouts/slideLayout2.xml"/><Relationship Id="rId6" Type="http://schemas.openxmlformats.org/officeDocument/2006/relationships/hyperlink" Target="https://www.mybsc.ca/_images/slides/complaint.pdf" TargetMode="External"/><Relationship Id="rId11" Type="http://schemas.openxmlformats.org/officeDocument/2006/relationships/hyperlink" Target="https://www.mybsc.ca/_images/slides/documentation.pdf" TargetMode="External"/><Relationship Id="rId5" Type="http://schemas.openxmlformats.org/officeDocument/2006/relationships/hyperlink" Target="https://www.mybsc.ca/_images/slides/serious%20occurrence%20analysis.pdf" TargetMode="External"/><Relationship Id="rId15" Type="http://schemas.openxmlformats.org/officeDocument/2006/relationships/hyperlink" Target="https://www.mybsc.ca/_images/slides/personal%20inventory.pdf" TargetMode="External"/><Relationship Id="rId10" Type="http://schemas.openxmlformats.org/officeDocument/2006/relationships/hyperlink" Target="https://www.mybsc.ca/_images/slides/clinical%20visit.pdf" TargetMode="External"/><Relationship Id="rId4" Type="http://schemas.openxmlformats.org/officeDocument/2006/relationships/hyperlink" Target="https://www.mybsc.ca/_images/slides/serious%20occurrence.pdf" TargetMode="External"/><Relationship Id="rId9" Type="http://schemas.openxmlformats.org/officeDocument/2006/relationships/hyperlink" Target="https://www.mybsc.ca/_images/slides/file%20access.pdf" TargetMode="External"/><Relationship Id="rId14" Type="http://schemas.openxmlformats.org/officeDocument/2006/relationships/hyperlink" Target="https://www.mybsc.ca/_images/slides/personal%20financial.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Developmental Services Finance Group</a:t>
            </a:r>
            <a:endParaRPr lang="en-CA" b="1" dirty="0"/>
          </a:p>
        </p:txBody>
      </p:sp>
      <p:sp>
        <p:nvSpPr>
          <p:cNvPr id="3" name="Subtitle 2"/>
          <p:cNvSpPr>
            <a:spLocks noGrp="1"/>
          </p:cNvSpPr>
          <p:nvPr>
            <p:ph type="subTitle" idx="1"/>
          </p:nvPr>
        </p:nvSpPr>
        <p:spPr>
          <a:xfrm>
            <a:off x="2843808" y="3733800"/>
            <a:ext cx="4623792" cy="1409700"/>
          </a:xfrm>
        </p:spPr>
        <p:txBody>
          <a:bodyPr/>
          <a:lstStyle/>
          <a:p>
            <a:endParaRPr lang="en-CA" dirty="0" smtClean="0"/>
          </a:p>
          <a:p>
            <a:r>
              <a:rPr lang="en-CA" sz="3200" b="1" dirty="0" smtClean="0"/>
              <a:t>Software Solutions for the Social Services Sector</a:t>
            </a:r>
          </a:p>
          <a:p>
            <a:r>
              <a:rPr lang="en-CA" sz="3200" b="1" dirty="0" smtClean="0"/>
              <a:t>705-494-7594</a:t>
            </a:r>
            <a:endParaRPr lang="en-CA" sz="3200" b="1" dirty="0"/>
          </a:p>
        </p:txBody>
      </p:sp>
      <p:pic>
        <p:nvPicPr>
          <p:cNvPr id="1026" name="Picture 2" descr="C:\Users\bbuchwald\Dropbox\AIMS-BSC\3 - BSC Resources - Marketing Graphics\aims display2_mock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933056"/>
            <a:ext cx="2448141" cy="2839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buchwald\Dropbox\AIMS-BSC\7 - Graphics-Logos\BSC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5703751"/>
            <a:ext cx="2435981" cy="106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9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Translating Efforts to Outcomes </a:t>
            </a:r>
            <a:r>
              <a:rPr lang="en-CA" sz="4000" b="1" dirty="0" smtClean="0"/>
              <a:t>&amp; Improvements</a:t>
            </a:r>
            <a:endParaRPr lang="en-CA" sz="4000" b="1" dirty="0"/>
          </a:p>
        </p:txBody>
      </p:sp>
      <p:sp>
        <p:nvSpPr>
          <p:cNvPr id="3" name="Content Placeholder 2"/>
          <p:cNvSpPr>
            <a:spLocks noGrp="1"/>
          </p:cNvSpPr>
          <p:nvPr>
            <p:ph idx="1"/>
          </p:nvPr>
        </p:nvSpPr>
        <p:spPr/>
        <p:txBody>
          <a:bodyPr/>
          <a:lstStyle/>
          <a:p>
            <a:r>
              <a:rPr lang="en-CA" sz="3200" dirty="0" smtClean="0">
                <a:solidFill>
                  <a:schemeClr val="tx1"/>
                </a:solidFill>
              </a:rPr>
              <a:t>Data overflow issues</a:t>
            </a:r>
          </a:p>
          <a:p>
            <a:endParaRPr lang="en-CA" sz="3200" dirty="0">
              <a:solidFill>
                <a:schemeClr val="tx1"/>
              </a:solidFill>
            </a:endParaRPr>
          </a:p>
          <a:p>
            <a:r>
              <a:rPr lang="en-CA" sz="3200" dirty="0" smtClean="0">
                <a:solidFill>
                  <a:schemeClr val="tx1"/>
                </a:solidFill>
              </a:rPr>
              <a:t>Numbers without meaning.</a:t>
            </a:r>
          </a:p>
          <a:p>
            <a:endParaRPr lang="en-CA" sz="3200" dirty="0"/>
          </a:p>
          <a:p>
            <a:r>
              <a:rPr lang="en-CA" sz="3200" dirty="0" smtClean="0">
                <a:solidFill>
                  <a:schemeClr val="tx1"/>
                </a:solidFill>
              </a:rPr>
              <a:t>Data remains relevant</a:t>
            </a:r>
            <a:endParaRPr lang="en-CA" sz="3200" dirty="0" smtClean="0"/>
          </a:p>
        </p:txBody>
      </p:sp>
    </p:spTree>
    <p:extLst>
      <p:ext uri="{BB962C8B-B14F-4D97-AF65-F5344CB8AC3E}">
        <p14:creationId xmlns:p14="http://schemas.microsoft.com/office/powerpoint/2010/main" val="38037572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How can AIMS help?</a:t>
            </a:r>
            <a:endParaRPr lang="en-CA" sz="4000" b="1" dirty="0"/>
          </a:p>
        </p:txBody>
      </p:sp>
      <p:sp>
        <p:nvSpPr>
          <p:cNvPr id="3" name="Content Placeholder 2"/>
          <p:cNvSpPr>
            <a:spLocks noGrp="1"/>
          </p:cNvSpPr>
          <p:nvPr>
            <p:ph idx="1"/>
          </p:nvPr>
        </p:nvSpPr>
        <p:spPr/>
        <p:txBody>
          <a:bodyPr/>
          <a:lstStyle/>
          <a:p>
            <a:r>
              <a:rPr lang="en-CA" sz="3200" dirty="0" smtClean="0"/>
              <a:t>Was designed for agencies seeking accreditation or simply looking for internal accountability</a:t>
            </a:r>
          </a:p>
          <a:p>
            <a:endParaRPr lang="en-CA" sz="3200" dirty="0" smtClean="0"/>
          </a:p>
          <a:p>
            <a:r>
              <a:rPr lang="en-CA" sz="3200" dirty="0" smtClean="0"/>
              <a:t>Fully QAMS compliant</a:t>
            </a:r>
          </a:p>
          <a:p>
            <a:endParaRPr lang="en-CA" sz="3200" dirty="0"/>
          </a:p>
          <a:p>
            <a:r>
              <a:rPr lang="en-CA" sz="3200" dirty="0" smtClean="0"/>
              <a:t>Person centred and outcome based system</a:t>
            </a:r>
          </a:p>
        </p:txBody>
      </p:sp>
    </p:spTree>
    <p:extLst>
      <p:ext uri="{BB962C8B-B14F-4D97-AF65-F5344CB8AC3E}">
        <p14:creationId xmlns:p14="http://schemas.microsoft.com/office/powerpoint/2010/main" val="3157267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How can AIMS help?</a:t>
            </a:r>
            <a:endParaRPr lang="en-CA" sz="4000" b="1" dirty="0"/>
          </a:p>
        </p:txBody>
      </p:sp>
      <p:sp>
        <p:nvSpPr>
          <p:cNvPr id="3" name="Content Placeholder 2"/>
          <p:cNvSpPr>
            <a:spLocks noGrp="1"/>
          </p:cNvSpPr>
          <p:nvPr>
            <p:ph idx="1"/>
          </p:nvPr>
        </p:nvSpPr>
        <p:spPr/>
        <p:txBody>
          <a:bodyPr/>
          <a:lstStyle/>
          <a:p>
            <a:r>
              <a:rPr lang="en-CA" sz="3200" dirty="0" smtClean="0"/>
              <a:t>Has strong partnerships with agencies to continually improve products and services</a:t>
            </a:r>
          </a:p>
          <a:p>
            <a:endParaRPr lang="en-CA" sz="3200" dirty="0" smtClean="0"/>
          </a:p>
          <a:p>
            <a:r>
              <a:rPr lang="en-CA" sz="3200" dirty="0" smtClean="0"/>
              <a:t>Integrated tools to assist with new TP agencies reporting requirements</a:t>
            </a:r>
          </a:p>
          <a:p>
            <a:endParaRPr lang="en-CA" sz="3200" dirty="0"/>
          </a:p>
          <a:p>
            <a:r>
              <a:rPr lang="en-CA" sz="3200" dirty="0" smtClean="0"/>
              <a:t>Features and Benefits</a:t>
            </a:r>
          </a:p>
        </p:txBody>
      </p:sp>
    </p:spTree>
    <p:extLst>
      <p:ext uri="{BB962C8B-B14F-4D97-AF65-F5344CB8AC3E}">
        <p14:creationId xmlns:p14="http://schemas.microsoft.com/office/powerpoint/2010/main" val="301568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Individual Support Plan</a:t>
            </a:r>
            <a:endParaRPr lang="en-CA" sz="4000" b="1" dirty="0"/>
          </a:p>
        </p:txBody>
      </p:sp>
      <p:sp>
        <p:nvSpPr>
          <p:cNvPr id="3" name="Content Placeholder 2"/>
          <p:cNvSpPr>
            <a:spLocks noGrp="1"/>
          </p:cNvSpPr>
          <p:nvPr>
            <p:ph idx="1"/>
          </p:nvPr>
        </p:nvSpPr>
        <p:spPr/>
        <p:txBody>
          <a:bodyPr/>
          <a:lstStyle/>
          <a:p>
            <a:endParaRPr lang="en-CA" sz="32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12776"/>
            <a:ext cx="6694692" cy="361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567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Serious Occurrences</a:t>
            </a:r>
          </a:p>
        </p:txBody>
      </p:sp>
      <p:sp>
        <p:nvSpPr>
          <p:cNvPr id="3" name="Content Placeholder 2"/>
          <p:cNvSpPr>
            <a:spLocks noGrp="1"/>
          </p:cNvSpPr>
          <p:nvPr>
            <p:ph idx="1"/>
          </p:nvPr>
        </p:nvSpPr>
        <p:spPr/>
        <p:txBody>
          <a:bodyPr/>
          <a:lstStyle/>
          <a:p>
            <a:endParaRPr lang="en-CA" sz="3200" dirty="0" smtClean="0">
              <a:solidFill>
                <a:schemeClr val="tx1"/>
              </a:solidFill>
              <a:latin typeface="+mn-lt"/>
              <a:ea typeface="+mn-ea"/>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423638"/>
            <a:ext cx="5444902" cy="453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752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Serious Occurrences</a:t>
            </a:r>
            <a:br>
              <a:rPr lang="en-CA" sz="4000" b="1" dirty="0" smtClean="0"/>
            </a:br>
            <a:r>
              <a:rPr lang="en-CA" sz="2400" b="1" dirty="0" smtClean="0"/>
              <a:t>Annual Summary and Analysis Report </a:t>
            </a:r>
            <a:endParaRPr lang="en-CA"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412776"/>
            <a:ext cx="632183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888785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Preventing and reporting abuse</a:t>
            </a:r>
          </a:p>
        </p:txBody>
      </p:sp>
      <p:sp>
        <p:nvSpPr>
          <p:cNvPr id="3" name="Content Placeholder 2"/>
          <p:cNvSpPr>
            <a:spLocks noGrp="1"/>
          </p:cNvSpPr>
          <p:nvPr>
            <p:ph idx="1"/>
          </p:nvPr>
        </p:nvSpPr>
        <p:spPr/>
        <p:txBody>
          <a:bodyPr/>
          <a:lstStyle/>
          <a:p>
            <a:r>
              <a:rPr lang="en-CA" sz="3200" dirty="0" smtClean="0">
                <a:solidFill>
                  <a:schemeClr val="tx1"/>
                </a:solidFill>
                <a:latin typeface="+mn-lt"/>
                <a:ea typeface="+mn-ea"/>
                <a:cs typeface="+mn-cs"/>
              </a:rPr>
              <a:t>Policies and </a:t>
            </a:r>
            <a:r>
              <a:rPr lang="en-CA" sz="3200" dirty="0">
                <a:solidFill>
                  <a:schemeClr val="tx1"/>
                </a:solidFill>
                <a:latin typeface="+mn-lt"/>
                <a:ea typeface="+mn-ea"/>
                <a:cs typeface="+mn-cs"/>
              </a:rPr>
              <a:t>procedures that keep everyone safe. </a:t>
            </a:r>
            <a:endParaRPr lang="en-CA" sz="3200" dirty="0" smtClean="0">
              <a:solidFill>
                <a:schemeClr val="tx1"/>
              </a:solidFill>
              <a:latin typeface="+mn-lt"/>
              <a:ea typeface="+mn-ea"/>
              <a:cs typeface="+mn-cs"/>
            </a:endParaRPr>
          </a:p>
          <a:p>
            <a:endParaRPr lang="en-CA" sz="2400" u="sng" dirty="0" smtClean="0">
              <a:solidFill>
                <a:schemeClr val="tx1"/>
              </a:solidFill>
              <a:latin typeface="+mn-lt"/>
              <a:ea typeface="+mn-ea"/>
              <a:cs typeface="+mn-cs"/>
            </a:endParaRPr>
          </a:p>
          <a:p>
            <a:pPr lvl="0"/>
            <a:r>
              <a:rPr lang="en-CA" sz="3200" b="1" dirty="0">
                <a:solidFill>
                  <a:schemeClr val="tx1"/>
                </a:solidFill>
              </a:rPr>
              <a:t>Complaints/Allegations </a:t>
            </a:r>
            <a:endParaRPr lang="en-CA" sz="3200" b="1" dirty="0"/>
          </a:p>
          <a:p>
            <a:r>
              <a:rPr lang="en-CA" sz="3200" b="1" dirty="0" smtClean="0"/>
              <a:t>Incident Reporting</a:t>
            </a:r>
          </a:p>
          <a:p>
            <a:r>
              <a:rPr lang="en-CA" sz="3200" b="1" dirty="0" smtClean="0"/>
              <a:t>Rights Assessment</a:t>
            </a:r>
          </a:p>
          <a:p>
            <a:r>
              <a:rPr lang="en-CA" sz="3200" b="1" dirty="0" smtClean="0"/>
              <a:t>Advanced Record Search</a:t>
            </a:r>
            <a:endParaRPr lang="en-CA" sz="3200" b="1" dirty="0"/>
          </a:p>
        </p:txBody>
      </p:sp>
    </p:spTree>
    <p:extLst>
      <p:ext uri="{BB962C8B-B14F-4D97-AF65-F5344CB8AC3E}">
        <p14:creationId xmlns:p14="http://schemas.microsoft.com/office/powerpoint/2010/main" val="1510918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Complaints/Allegations</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700808"/>
            <a:ext cx="6956613" cy="327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570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Incident Reporting</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79" y="1340768"/>
            <a:ext cx="714459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286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Rights Assessment</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585" y="1401493"/>
            <a:ext cx="5557968" cy="439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52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solidFill>
                  <a:schemeClr val="tx2"/>
                </a:solidFill>
              </a:rPr>
              <a:t>How to Benefit the most from this slide show</a:t>
            </a:r>
            <a:endParaRPr lang="en-CA" sz="4000" dirty="0"/>
          </a:p>
        </p:txBody>
      </p:sp>
      <p:sp>
        <p:nvSpPr>
          <p:cNvPr id="3" name="Content Placeholder 2"/>
          <p:cNvSpPr>
            <a:spLocks noGrp="1"/>
          </p:cNvSpPr>
          <p:nvPr>
            <p:ph idx="1"/>
          </p:nvPr>
        </p:nvSpPr>
        <p:spPr/>
        <p:txBody>
          <a:bodyPr/>
          <a:lstStyle/>
          <a:p>
            <a:r>
              <a:rPr lang="en-CA" sz="2400" dirty="0" smtClean="0"/>
              <a:t>For an overall understanding of the general content, viewing the slideshow only will be adequate.</a:t>
            </a:r>
          </a:p>
          <a:p>
            <a:r>
              <a:rPr lang="en-CA" sz="2400" dirty="0" smtClean="0"/>
              <a:t>To gain more understanding of each slide, please refer to the slide show notes attached to each slide in this presentation. These are not visible in slide show mode.</a:t>
            </a:r>
          </a:p>
          <a:p>
            <a:r>
              <a:rPr lang="en-CA" sz="2400" dirty="0" smtClean="0"/>
              <a:t>The “Important Links” page in the back of this presentation will allow you to open up pdf’s for modules that are referenced in this slideshow. Clicking on them will open them up outside of PowerPoint to view.</a:t>
            </a:r>
          </a:p>
          <a:p>
            <a:endParaRPr lang="en-CA" dirty="0"/>
          </a:p>
        </p:txBody>
      </p:sp>
    </p:spTree>
    <p:extLst>
      <p:ext uri="{BB962C8B-B14F-4D97-AF65-F5344CB8AC3E}">
        <p14:creationId xmlns:p14="http://schemas.microsoft.com/office/powerpoint/2010/main" val="1590319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Advanced </a:t>
            </a:r>
            <a:br>
              <a:rPr lang="en-CA" sz="4000" b="1" dirty="0" smtClean="0"/>
            </a:br>
            <a:r>
              <a:rPr lang="en-CA" sz="4000" b="1" dirty="0" smtClean="0"/>
              <a:t>Record Search</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340768"/>
            <a:ext cx="5832648" cy="450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133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Confidentiality and privacy</a:t>
            </a:r>
          </a:p>
        </p:txBody>
      </p:sp>
      <p:sp>
        <p:nvSpPr>
          <p:cNvPr id="3" name="Content Placeholder 2"/>
          <p:cNvSpPr>
            <a:spLocks noGrp="1"/>
          </p:cNvSpPr>
          <p:nvPr>
            <p:ph idx="1"/>
          </p:nvPr>
        </p:nvSpPr>
        <p:spPr/>
        <p:txBody>
          <a:bodyPr/>
          <a:lstStyle/>
          <a:p>
            <a:r>
              <a:rPr lang="en-CA" sz="3200" dirty="0" smtClean="0">
                <a:solidFill>
                  <a:schemeClr val="tx1"/>
                </a:solidFill>
              </a:rPr>
              <a:t>Rules about confidentiality.</a:t>
            </a:r>
          </a:p>
          <a:p>
            <a:endParaRPr lang="en-CA" sz="3200" dirty="0" smtClean="0">
              <a:solidFill>
                <a:schemeClr val="tx1"/>
              </a:solidFill>
            </a:endParaRPr>
          </a:p>
          <a:p>
            <a:r>
              <a:rPr lang="en-CA" sz="3200" dirty="0" smtClean="0">
                <a:solidFill>
                  <a:schemeClr val="tx1"/>
                </a:solidFill>
              </a:rPr>
              <a:t>Must follow </a:t>
            </a:r>
            <a:r>
              <a:rPr lang="en-CA" sz="3200" dirty="0">
                <a:solidFill>
                  <a:schemeClr val="tx1"/>
                </a:solidFill>
              </a:rPr>
              <a:t>Ontario’s privacy </a:t>
            </a:r>
            <a:r>
              <a:rPr lang="en-CA" sz="3200" dirty="0" smtClean="0">
                <a:solidFill>
                  <a:schemeClr val="tx1"/>
                </a:solidFill>
              </a:rPr>
              <a:t>laws.</a:t>
            </a:r>
          </a:p>
          <a:p>
            <a:endParaRPr lang="en-CA" sz="3200" dirty="0">
              <a:solidFill>
                <a:schemeClr val="tx1"/>
              </a:solidFill>
            </a:endParaRPr>
          </a:p>
          <a:p>
            <a:pPr lvl="0"/>
            <a:r>
              <a:rPr lang="en-CA" sz="3200" b="1" dirty="0">
                <a:solidFill>
                  <a:schemeClr val="tx1"/>
                </a:solidFill>
              </a:rPr>
              <a:t>Consents </a:t>
            </a:r>
            <a:r>
              <a:rPr lang="en-CA" sz="3200" b="1" dirty="0" smtClean="0">
                <a:solidFill>
                  <a:schemeClr val="tx1"/>
                </a:solidFill>
              </a:rPr>
              <a:t>Module</a:t>
            </a:r>
          </a:p>
          <a:p>
            <a:pPr lvl="0"/>
            <a:r>
              <a:rPr lang="en-CA" sz="3200" b="1" dirty="0" smtClean="0"/>
              <a:t>My </a:t>
            </a:r>
            <a:r>
              <a:rPr lang="en-CA" sz="3200" b="1" dirty="0"/>
              <a:t>File </a:t>
            </a:r>
            <a:r>
              <a:rPr lang="en-CA" sz="3200" b="1" dirty="0" smtClean="0"/>
              <a:t>Access</a:t>
            </a:r>
          </a:p>
          <a:p>
            <a:r>
              <a:rPr lang="en-CA" sz="3200" b="1" dirty="0" smtClean="0"/>
              <a:t>Rights </a:t>
            </a:r>
            <a:r>
              <a:rPr lang="en-CA" sz="3200" b="1" dirty="0"/>
              <a:t>Assessment</a:t>
            </a:r>
          </a:p>
          <a:p>
            <a:r>
              <a:rPr lang="en-CA" sz="3200" b="1" dirty="0" smtClean="0"/>
              <a:t>Advanced </a:t>
            </a:r>
            <a:r>
              <a:rPr lang="en-CA" sz="3200" b="1" dirty="0"/>
              <a:t>Record </a:t>
            </a:r>
            <a:r>
              <a:rPr lang="en-CA" sz="3200" b="1" dirty="0" smtClean="0"/>
              <a:t>Search</a:t>
            </a:r>
            <a:endParaRPr lang="en-CA" sz="3200" b="1" dirty="0"/>
          </a:p>
        </p:txBody>
      </p:sp>
    </p:spTree>
    <p:extLst>
      <p:ext uri="{BB962C8B-B14F-4D97-AF65-F5344CB8AC3E}">
        <p14:creationId xmlns:p14="http://schemas.microsoft.com/office/powerpoint/2010/main" val="1707480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Consents</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349" y="1340769"/>
            <a:ext cx="5760639" cy="450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843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File Access</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648" y="1444004"/>
            <a:ext cx="6552728" cy="4442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354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Health promotion, medical services and medication</a:t>
            </a:r>
          </a:p>
        </p:txBody>
      </p:sp>
      <p:sp>
        <p:nvSpPr>
          <p:cNvPr id="3" name="Content Placeholder 2"/>
          <p:cNvSpPr>
            <a:spLocks noGrp="1"/>
          </p:cNvSpPr>
          <p:nvPr>
            <p:ph idx="1"/>
          </p:nvPr>
        </p:nvSpPr>
        <p:spPr/>
        <p:txBody>
          <a:bodyPr/>
          <a:lstStyle/>
          <a:p>
            <a:r>
              <a:rPr lang="en-CA" sz="3200" dirty="0" smtClean="0">
                <a:solidFill>
                  <a:schemeClr val="tx1"/>
                </a:solidFill>
              </a:rPr>
              <a:t>Monitoring the </a:t>
            </a:r>
            <a:r>
              <a:rPr lang="en-CA" sz="3200" dirty="0">
                <a:solidFill>
                  <a:schemeClr val="tx1"/>
                </a:solidFill>
              </a:rPr>
              <a:t>health concerns of </a:t>
            </a:r>
            <a:r>
              <a:rPr lang="en-CA" sz="3200" dirty="0" smtClean="0">
                <a:solidFill>
                  <a:schemeClr val="tx1"/>
                </a:solidFill>
              </a:rPr>
              <a:t>people</a:t>
            </a:r>
          </a:p>
          <a:p>
            <a:endParaRPr lang="en-CA" sz="3200" dirty="0"/>
          </a:p>
          <a:p>
            <a:r>
              <a:rPr lang="en-CA" sz="3200" dirty="0" smtClean="0"/>
              <a:t>Must keep </a:t>
            </a:r>
            <a:r>
              <a:rPr lang="en-CA" sz="3200" dirty="0"/>
              <a:t>records of medical services provided </a:t>
            </a:r>
            <a:endParaRPr lang="en-CA" sz="3200" dirty="0" smtClean="0"/>
          </a:p>
          <a:p>
            <a:endParaRPr lang="en-CA" sz="3200" b="1" dirty="0">
              <a:solidFill>
                <a:schemeClr val="tx1"/>
              </a:solidFill>
            </a:endParaRPr>
          </a:p>
          <a:p>
            <a:r>
              <a:rPr lang="en-CA" sz="3200" b="1" dirty="0" smtClean="0">
                <a:solidFill>
                  <a:schemeClr val="tx1"/>
                </a:solidFill>
              </a:rPr>
              <a:t>Clinical </a:t>
            </a:r>
            <a:r>
              <a:rPr lang="en-CA" sz="3200" b="1" dirty="0">
                <a:solidFill>
                  <a:schemeClr val="tx1"/>
                </a:solidFill>
              </a:rPr>
              <a:t>Visit </a:t>
            </a:r>
            <a:r>
              <a:rPr lang="en-CA" sz="3200" b="1" dirty="0" smtClean="0">
                <a:solidFill>
                  <a:schemeClr val="tx1"/>
                </a:solidFill>
              </a:rPr>
              <a:t>Documentation</a:t>
            </a:r>
            <a:endParaRPr lang="en-CA" sz="3200" dirty="0"/>
          </a:p>
          <a:p>
            <a:r>
              <a:rPr lang="en-CA" sz="3200" b="1" dirty="0" smtClean="0">
                <a:solidFill>
                  <a:schemeClr val="tx1"/>
                </a:solidFill>
              </a:rPr>
              <a:t>Medication Management</a:t>
            </a:r>
            <a:endParaRPr lang="en-CA" sz="3200" dirty="0">
              <a:solidFill>
                <a:schemeClr val="tx1"/>
              </a:solidFill>
            </a:endParaRPr>
          </a:p>
        </p:txBody>
      </p:sp>
    </p:spTree>
    <p:extLst>
      <p:ext uri="{BB962C8B-B14F-4D97-AF65-F5344CB8AC3E}">
        <p14:creationId xmlns:p14="http://schemas.microsoft.com/office/powerpoint/2010/main" val="3453593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Clinical Visit</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792" y="1397609"/>
            <a:ext cx="5324176" cy="43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382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Medication Management</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82193"/>
            <a:ext cx="5150718" cy="455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465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Health promotion, medical services and medication</a:t>
            </a:r>
          </a:p>
        </p:txBody>
      </p:sp>
      <p:sp>
        <p:nvSpPr>
          <p:cNvPr id="3" name="Content Placeholder 2"/>
          <p:cNvSpPr>
            <a:spLocks noGrp="1"/>
          </p:cNvSpPr>
          <p:nvPr>
            <p:ph idx="1"/>
          </p:nvPr>
        </p:nvSpPr>
        <p:spPr/>
        <p:txBody>
          <a:bodyPr/>
          <a:lstStyle/>
          <a:p>
            <a:r>
              <a:rPr lang="en-CA" sz="3200" dirty="0">
                <a:solidFill>
                  <a:schemeClr val="tx1"/>
                </a:solidFill>
              </a:rPr>
              <a:t>Staff and volunteers </a:t>
            </a:r>
            <a:r>
              <a:rPr lang="en-CA" sz="3200" dirty="0" smtClean="0">
                <a:solidFill>
                  <a:schemeClr val="tx1"/>
                </a:solidFill>
              </a:rPr>
              <a:t>must </a:t>
            </a:r>
            <a:r>
              <a:rPr lang="en-CA" sz="3200" dirty="0">
                <a:solidFill>
                  <a:schemeClr val="tx1"/>
                </a:solidFill>
              </a:rPr>
              <a:t>be trained on first aid and CPR. </a:t>
            </a:r>
            <a:endParaRPr lang="en-CA" sz="3200" dirty="0" smtClean="0">
              <a:solidFill>
                <a:schemeClr val="tx1"/>
              </a:solidFill>
            </a:endParaRPr>
          </a:p>
          <a:p>
            <a:endParaRPr lang="en-CA" sz="3200" dirty="0">
              <a:solidFill>
                <a:schemeClr val="tx1"/>
              </a:solidFill>
            </a:endParaRPr>
          </a:p>
          <a:p>
            <a:pPr lvl="0"/>
            <a:r>
              <a:rPr lang="en-CA" sz="3200" b="1" dirty="0">
                <a:solidFill>
                  <a:schemeClr val="tx1"/>
                </a:solidFill>
              </a:rPr>
              <a:t>HR / Staff </a:t>
            </a:r>
            <a:r>
              <a:rPr lang="en-CA" sz="3200" b="1" dirty="0" smtClean="0">
                <a:solidFill>
                  <a:schemeClr val="tx1"/>
                </a:solidFill>
              </a:rPr>
              <a:t>Training</a:t>
            </a:r>
            <a:endParaRPr lang="en-CA" sz="3200" b="1" dirty="0" smtClean="0"/>
          </a:p>
        </p:txBody>
      </p:sp>
    </p:spTree>
    <p:extLst>
      <p:ext uri="{BB962C8B-B14F-4D97-AF65-F5344CB8AC3E}">
        <p14:creationId xmlns:p14="http://schemas.microsoft.com/office/powerpoint/2010/main" val="361801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Staff Training</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5332" y="1412777"/>
            <a:ext cx="5545183"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4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Safety in agency owned or operated places</a:t>
            </a:r>
          </a:p>
        </p:txBody>
      </p:sp>
      <p:sp>
        <p:nvSpPr>
          <p:cNvPr id="3" name="Content Placeholder 2"/>
          <p:cNvSpPr>
            <a:spLocks noGrp="1"/>
          </p:cNvSpPr>
          <p:nvPr>
            <p:ph idx="1"/>
          </p:nvPr>
        </p:nvSpPr>
        <p:spPr/>
        <p:txBody>
          <a:bodyPr/>
          <a:lstStyle/>
          <a:p>
            <a:r>
              <a:rPr lang="en-CA" sz="3200" dirty="0">
                <a:solidFill>
                  <a:schemeClr val="tx1"/>
                </a:solidFill>
              </a:rPr>
              <a:t>Agencies have to keep equipment in good working order.</a:t>
            </a:r>
          </a:p>
          <a:p>
            <a:pPr marL="0" indent="0">
              <a:buNone/>
            </a:pPr>
            <a:endParaRPr lang="en-CA" sz="3200" dirty="0">
              <a:solidFill>
                <a:schemeClr val="tx1"/>
              </a:solidFill>
            </a:endParaRPr>
          </a:p>
          <a:p>
            <a:pPr lvl="0"/>
            <a:r>
              <a:rPr lang="en-CA" sz="3200" b="1" dirty="0">
                <a:solidFill>
                  <a:schemeClr val="tx1"/>
                </a:solidFill>
              </a:rPr>
              <a:t>Agency </a:t>
            </a:r>
            <a:r>
              <a:rPr lang="en-CA" sz="3200" b="1" dirty="0" smtClean="0">
                <a:solidFill>
                  <a:schemeClr val="tx1"/>
                </a:solidFill>
              </a:rPr>
              <a:t>Documentation</a:t>
            </a:r>
            <a:endParaRPr lang="en-CA" sz="3200" b="1" dirty="0" smtClean="0"/>
          </a:p>
        </p:txBody>
      </p:sp>
    </p:spTree>
    <p:extLst>
      <p:ext uri="{BB962C8B-B14F-4D97-AF65-F5344CB8AC3E}">
        <p14:creationId xmlns:p14="http://schemas.microsoft.com/office/powerpoint/2010/main" val="1609910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solidFill>
                  <a:schemeClr val="tx2"/>
                </a:solidFill>
              </a:rPr>
              <a:t>Financial </a:t>
            </a:r>
            <a:r>
              <a:rPr lang="en-CA" sz="4000" b="1" dirty="0">
                <a:solidFill>
                  <a:schemeClr val="tx2"/>
                </a:solidFill>
              </a:rPr>
              <a:t>Reporting Using </a:t>
            </a:r>
            <a:r>
              <a:rPr lang="en-CA" sz="4000" b="1" dirty="0" smtClean="0">
                <a:solidFill>
                  <a:schemeClr val="tx2"/>
                </a:solidFill>
              </a:rPr>
              <a:t/>
            </a:r>
            <a:br>
              <a:rPr lang="en-CA" sz="4000" b="1" dirty="0" smtClean="0">
                <a:solidFill>
                  <a:schemeClr val="tx2"/>
                </a:solidFill>
              </a:rPr>
            </a:br>
            <a:r>
              <a:rPr lang="en-CA" sz="4000" b="1" dirty="0" smtClean="0">
                <a:solidFill>
                  <a:schemeClr val="tx2"/>
                </a:solidFill>
              </a:rPr>
              <a:t>a </a:t>
            </a:r>
            <a:r>
              <a:rPr lang="en-CA" sz="4000" b="1" dirty="0">
                <a:solidFill>
                  <a:schemeClr val="tx2"/>
                </a:solidFill>
              </a:rPr>
              <a:t>Software </a:t>
            </a:r>
            <a:r>
              <a:rPr lang="en-CA" sz="4000" b="1" dirty="0" smtClean="0">
                <a:solidFill>
                  <a:schemeClr val="tx2"/>
                </a:solidFill>
              </a:rPr>
              <a:t>Approach</a:t>
            </a:r>
            <a:endParaRPr lang="en-CA" sz="4000" dirty="0"/>
          </a:p>
        </p:txBody>
      </p:sp>
      <p:sp>
        <p:nvSpPr>
          <p:cNvPr id="3" name="Content Placeholder 2"/>
          <p:cNvSpPr>
            <a:spLocks noGrp="1"/>
          </p:cNvSpPr>
          <p:nvPr>
            <p:ph idx="1"/>
          </p:nvPr>
        </p:nvSpPr>
        <p:spPr/>
        <p:txBody>
          <a:bodyPr/>
          <a:lstStyle/>
          <a:p>
            <a:r>
              <a:rPr lang="en-CA" sz="3200" dirty="0" smtClean="0">
                <a:solidFill>
                  <a:schemeClr val="tx1"/>
                </a:solidFill>
              </a:rPr>
              <a:t>Financial </a:t>
            </a:r>
            <a:r>
              <a:rPr lang="en-CA" sz="3200" dirty="0"/>
              <a:t>reporting is critical as a basis for financial analysis and </a:t>
            </a:r>
            <a:r>
              <a:rPr lang="en-CA" sz="3200" dirty="0" smtClean="0"/>
              <a:t>budgeting. </a:t>
            </a:r>
          </a:p>
          <a:p>
            <a:endParaRPr lang="en-CA" sz="3200" dirty="0"/>
          </a:p>
          <a:p>
            <a:r>
              <a:rPr lang="en-CA" sz="3200" dirty="0" smtClean="0"/>
              <a:t>CFOs must make fast and accurate reporting a priority</a:t>
            </a:r>
          </a:p>
          <a:p>
            <a:endParaRPr lang="en-CA" sz="3200" dirty="0"/>
          </a:p>
          <a:p>
            <a:r>
              <a:rPr lang="en-CA" sz="3200" dirty="0" smtClean="0">
                <a:solidFill>
                  <a:schemeClr val="tx1"/>
                </a:solidFill>
              </a:rPr>
              <a:t>Why is automating </a:t>
            </a:r>
            <a:r>
              <a:rPr lang="en-CA" sz="3200" dirty="0">
                <a:solidFill>
                  <a:schemeClr val="tx1"/>
                </a:solidFill>
              </a:rPr>
              <a:t>the process </a:t>
            </a:r>
            <a:r>
              <a:rPr lang="en-CA" sz="3200" dirty="0" smtClean="0">
                <a:solidFill>
                  <a:schemeClr val="tx1"/>
                </a:solidFill>
              </a:rPr>
              <a:t>beneficial</a:t>
            </a:r>
            <a:r>
              <a:rPr lang="en-CA" sz="3200" dirty="0">
                <a:solidFill>
                  <a:schemeClr val="tx1"/>
                </a:solidFill>
              </a:rPr>
              <a:t>.</a:t>
            </a:r>
          </a:p>
          <a:p>
            <a:endParaRPr lang="en-CA" dirty="0"/>
          </a:p>
        </p:txBody>
      </p:sp>
    </p:spTree>
    <p:extLst>
      <p:ext uri="{BB962C8B-B14F-4D97-AF65-F5344CB8AC3E}">
        <p14:creationId xmlns:p14="http://schemas.microsoft.com/office/powerpoint/2010/main" val="990854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Agency Documentation</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924" y="1268760"/>
            <a:ext cx="6696744" cy="468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84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Helping with day-to-day finances</a:t>
            </a:r>
          </a:p>
        </p:txBody>
      </p:sp>
      <p:sp>
        <p:nvSpPr>
          <p:cNvPr id="3" name="Content Placeholder 2"/>
          <p:cNvSpPr>
            <a:spLocks noGrp="1"/>
          </p:cNvSpPr>
          <p:nvPr>
            <p:ph idx="1"/>
          </p:nvPr>
        </p:nvSpPr>
        <p:spPr/>
        <p:txBody>
          <a:bodyPr/>
          <a:lstStyle/>
          <a:p>
            <a:r>
              <a:rPr lang="en-CA" sz="3200" dirty="0" smtClean="0">
                <a:solidFill>
                  <a:schemeClr val="tx1"/>
                </a:solidFill>
                <a:latin typeface="+mn-lt"/>
                <a:ea typeface="+mn-ea"/>
                <a:cs typeface="+mn-cs"/>
              </a:rPr>
              <a:t>Assistance with money</a:t>
            </a:r>
            <a:endParaRPr lang="en-CA" sz="3200" dirty="0">
              <a:solidFill>
                <a:schemeClr val="tx1"/>
              </a:solidFill>
              <a:latin typeface="+mn-lt"/>
              <a:ea typeface="+mn-ea"/>
              <a:cs typeface="+mn-cs"/>
            </a:endParaRPr>
          </a:p>
          <a:p>
            <a:pPr marL="0" indent="0">
              <a:buNone/>
            </a:pPr>
            <a:endParaRPr lang="en-CA" sz="3200" dirty="0">
              <a:solidFill>
                <a:schemeClr val="tx1"/>
              </a:solidFill>
              <a:latin typeface="+mn-lt"/>
              <a:ea typeface="+mn-ea"/>
              <a:cs typeface="+mn-cs"/>
            </a:endParaRPr>
          </a:p>
          <a:p>
            <a:pPr lvl="0"/>
            <a:r>
              <a:rPr lang="en-CA" sz="3200" b="1" dirty="0">
                <a:solidFill>
                  <a:schemeClr val="tx1"/>
                </a:solidFill>
                <a:latin typeface="+mn-lt"/>
                <a:ea typeface="+mn-ea"/>
                <a:cs typeface="+mn-cs"/>
              </a:rPr>
              <a:t>Decision </a:t>
            </a:r>
            <a:r>
              <a:rPr lang="en-CA" sz="3200" b="1" dirty="0" smtClean="0">
                <a:solidFill>
                  <a:schemeClr val="tx1"/>
                </a:solidFill>
                <a:latin typeface="+mn-lt"/>
                <a:ea typeface="+mn-ea"/>
                <a:cs typeface="+mn-cs"/>
              </a:rPr>
              <a:t>Making</a:t>
            </a:r>
          </a:p>
          <a:p>
            <a:pPr lvl="0"/>
            <a:r>
              <a:rPr lang="en-CA" sz="3200" b="1" dirty="0" smtClean="0"/>
              <a:t>Personal Finance</a:t>
            </a:r>
            <a:endParaRPr lang="en-CA" sz="3200" b="1" dirty="0" smtClean="0">
              <a:solidFill>
                <a:schemeClr val="tx1"/>
              </a:solidFill>
              <a:latin typeface="+mn-lt"/>
              <a:ea typeface="+mn-ea"/>
              <a:cs typeface="+mn-cs"/>
            </a:endParaRPr>
          </a:p>
        </p:txBody>
      </p:sp>
    </p:spTree>
    <p:extLst>
      <p:ext uri="{BB962C8B-B14F-4D97-AF65-F5344CB8AC3E}">
        <p14:creationId xmlns:p14="http://schemas.microsoft.com/office/powerpoint/2010/main" val="1775402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Decision Making</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r>
              <a:rPr lang="en-CA" sz="1800" b="1" dirty="0" smtClean="0">
                <a:hlinkClick r:id="rId4" action="ppaction://hlinkfile"/>
              </a:rPr>
              <a:t>AIMS Decision Making</a:t>
            </a:r>
            <a:endParaRPr lang="en-CA" sz="1800" b="1" dirty="0"/>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7340" y="1369212"/>
            <a:ext cx="5500329" cy="458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132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Helping with day-to-day finances</a:t>
            </a:r>
          </a:p>
        </p:txBody>
      </p:sp>
      <p:sp>
        <p:nvSpPr>
          <p:cNvPr id="3" name="Content Placeholder 2"/>
          <p:cNvSpPr>
            <a:spLocks noGrp="1"/>
          </p:cNvSpPr>
          <p:nvPr>
            <p:ph idx="1"/>
          </p:nvPr>
        </p:nvSpPr>
        <p:spPr/>
        <p:txBody>
          <a:bodyPr/>
          <a:lstStyle/>
          <a:p>
            <a:r>
              <a:rPr lang="en-CA" sz="3200" dirty="0">
                <a:solidFill>
                  <a:schemeClr val="tx1"/>
                </a:solidFill>
              </a:rPr>
              <a:t>Agencies have to keep a separate record for each person who gets help. </a:t>
            </a:r>
            <a:endParaRPr lang="en-CA" sz="3200" dirty="0" smtClean="0">
              <a:solidFill>
                <a:schemeClr val="tx1"/>
              </a:solidFill>
            </a:endParaRPr>
          </a:p>
          <a:p>
            <a:endParaRPr lang="en-CA" sz="3200" dirty="0">
              <a:solidFill>
                <a:schemeClr val="tx1"/>
              </a:solidFill>
            </a:endParaRPr>
          </a:p>
          <a:p>
            <a:pPr lvl="0"/>
            <a:r>
              <a:rPr lang="en-CA" sz="3200" b="1" dirty="0">
                <a:solidFill>
                  <a:schemeClr val="tx1"/>
                </a:solidFill>
              </a:rPr>
              <a:t>Personal </a:t>
            </a:r>
            <a:r>
              <a:rPr lang="en-CA" sz="3200" b="1" dirty="0" smtClean="0">
                <a:solidFill>
                  <a:schemeClr val="tx1"/>
                </a:solidFill>
              </a:rPr>
              <a:t>Financial</a:t>
            </a:r>
          </a:p>
          <a:p>
            <a:pPr lvl="0"/>
            <a:r>
              <a:rPr lang="en-CA" sz="3200" b="1" dirty="0" smtClean="0"/>
              <a:t>Program Financial</a:t>
            </a:r>
          </a:p>
          <a:p>
            <a:r>
              <a:rPr lang="en-CA" sz="3200" b="1" dirty="0"/>
              <a:t>Personal Inventory</a:t>
            </a:r>
          </a:p>
          <a:p>
            <a:pPr>
              <a:buFont typeface="Arial" panose="020B0604020202020204" pitchFamily="34" charset="0"/>
              <a:buChar char="•"/>
            </a:pPr>
            <a:r>
              <a:rPr lang="en-CA" sz="3200" b="1" dirty="0"/>
              <a:t>Program Inventory</a:t>
            </a:r>
          </a:p>
          <a:p>
            <a:pPr lvl="0"/>
            <a:endParaRPr lang="en-CA" sz="3200" b="1" dirty="0"/>
          </a:p>
        </p:txBody>
      </p:sp>
    </p:spTree>
    <p:extLst>
      <p:ext uri="{BB962C8B-B14F-4D97-AF65-F5344CB8AC3E}">
        <p14:creationId xmlns:p14="http://schemas.microsoft.com/office/powerpoint/2010/main" val="290193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Personal Financial</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7" y="1692988"/>
            <a:ext cx="7200053"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68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Personal Financial</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184" y="1399760"/>
            <a:ext cx="5485805" cy="44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527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Program Financial</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340769"/>
            <a:ext cx="5312643" cy="448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011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AIMS Personal Inventory</a:t>
            </a:r>
            <a:endParaRPr lang="en-CA" sz="4000" b="1" dirty="0"/>
          </a:p>
        </p:txBody>
      </p:sp>
      <p:sp>
        <p:nvSpPr>
          <p:cNvPr id="3" name="Content Placeholder 2"/>
          <p:cNvSpPr>
            <a:spLocks noGrp="1"/>
          </p:cNvSpPr>
          <p:nvPr>
            <p:ph idx="1"/>
          </p:nvPr>
        </p:nvSpPr>
        <p:spPr/>
        <p:txBody>
          <a:bodyPr/>
          <a:lstStyle/>
          <a:p>
            <a:endParaRPr lang="en-CA" sz="3200" b="1" dirty="0" smtClean="0">
              <a:hlinkClick r:id="rId3" action="ppaction://hlinkfile"/>
            </a:endParaRPr>
          </a:p>
          <a:p>
            <a:endParaRPr lang="en-CA" sz="3200" b="1" dirty="0" smtClean="0">
              <a:hlinkClick r:id="rId3" action="ppaction://hlinkfile"/>
            </a:endParaRPr>
          </a:p>
          <a:p>
            <a:endParaRPr lang="en-CA" sz="3200" b="1" dirty="0">
              <a:hlinkClick r:id="rId3" action="ppaction://hlinkfile"/>
            </a:endParaRPr>
          </a:p>
          <a:p>
            <a:endParaRPr lang="en-CA" sz="3200" b="1" dirty="0" smtClean="0">
              <a:hlinkClick r:id="rId3" action="ppaction://hlinkfile"/>
            </a:endParaRPr>
          </a:p>
          <a:p>
            <a:endParaRPr lang="en-CA" sz="3200" b="1" dirty="0">
              <a:hlinkClick r:id="rId3" action="ppaction://hlinkfile"/>
            </a:endParaRPr>
          </a:p>
          <a:p>
            <a:pPr marL="0" indent="0">
              <a:buNone/>
            </a:pPr>
            <a:endParaRPr lang="en-CA" sz="3200" b="1" dirty="0">
              <a:hlinkClick r:id="rId3" action="ppaction://hlinkfile"/>
            </a:endParaRPr>
          </a:p>
          <a:p>
            <a:endParaRPr lang="en-CA" sz="3200" b="1" dirty="0" smtClean="0">
              <a:hlinkClick r:id="rId3" action="ppaction://hlinkfile"/>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184" y="1476922"/>
            <a:ext cx="6840760" cy="314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944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Service records</a:t>
            </a:r>
          </a:p>
        </p:txBody>
      </p:sp>
      <p:sp>
        <p:nvSpPr>
          <p:cNvPr id="3" name="Content Placeholder 2"/>
          <p:cNvSpPr>
            <a:spLocks noGrp="1"/>
          </p:cNvSpPr>
          <p:nvPr>
            <p:ph idx="1"/>
          </p:nvPr>
        </p:nvSpPr>
        <p:spPr/>
        <p:txBody>
          <a:bodyPr/>
          <a:lstStyle/>
          <a:p>
            <a:r>
              <a:rPr lang="en-CA" sz="3200" dirty="0">
                <a:solidFill>
                  <a:schemeClr val="tx1"/>
                </a:solidFill>
              </a:rPr>
              <a:t>Agencies must keep records on file for all people receiving </a:t>
            </a:r>
            <a:r>
              <a:rPr lang="en-CA" sz="3200" dirty="0" smtClean="0">
                <a:solidFill>
                  <a:schemeClr val="tx1"/>
                </a:solidFill>
              </a:rPr>
              <a:t>services</a:t>
            </a:r>
          </a:p>
          <a:p>
            <a:endParaRPr lang="en-CA" sz="3200" b="1" dirty="0"/>
          </a:p>
          <a:p>
            <a:r>
              <a:rPr lang="en-CA" sz="3200" b="1" dirty="0" smtClean="0">
                <a:solidFill>
                  <a:schemeClr val="tx1"/>
                </a:solidFill>
              </a:rPr>
              <a:t>Destroy Dates</a:t>
            </a:r>
          </a:p>
        </p:txBody>
      </p:sp>
    </p:spTree>
    <p:extLst>
      <p:ext uri="{BB962C8B-B14F-4D97-AF65-F5344CB8AC3E}">
        <p14:creationId xmlns:p14="http://schemas.microsoft.com/office/powerpoint/2010/main" val="3802509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&amp; TLS (Typical Level of Service)</a:t>
            </a:r>
          </a:p>
        </p:txBody>
      </p:sp>
      <p:sp>
        <p:nvSpPr>
          <p:cNvPr id="3" name="Content Placeholder 2"/>
          <p:cNvSpPr>
            <a:spLocks noGrp="1"/>
          </p:cNvSpPr>
          <p:nvPr>
            <p:ph idx="1"/>
          </p:nvPr>
        </p:nvSpPr>
        <p:spPr/>
        <p:txBody>
          <a:bodyPr/>
          <a:lstStyle/>
          <a:p>
            <a:r>
              <a:rPr lang="en-CA" sz="3200" dirty="0">
                <a:solidFill>
                  <a:schemeClr val="tx1"/>
                </a:solidFill>
                <a:latin typeface="+mn-lt"/>
                <a:ea typeface="+mn-ea"/>
                <a:cs typeface="+mn-cs"/>
              </a:rPr>
              <a:t>Data elements are </a:t>
            </a:r>
            <a:r>
              <a:rPr lang="en-CA" sz="3200" dirty="0" smtClean="0">
                <a:solidFill>
                  <a:schemeClr val="tx1"/>
                </a:solidFill>
                <a:latin typeface="+mn-lt"/>
                <a:ea typeface="+mn-ea"/>
                <a:cs typeface="+mn-cs"/>
              </a:rPr>
              <a:t>integral </a:t>
            </a:r>
            <a:r>
              <a:rPr lang="en-CA" sz="3200" dirty="0">
                <a:solidFill>
                  <a:schemeClr val="tx1"/>
                </a:solidFill>
                <a:latin typeface="+mn-lt"/>
                <a:ea typeface="+mn-ea"/>
                <a:cs typeface="+mn-cs"/>
              </a:rPr>
              <a:t>part of the Transfer Payment Budget </a:t>
            </a:r>
            <a:r>
              <a:rPr lang="en-CA" sz="3200" dirty="0" smtClean="0">
                <a:solidFill>
                  <a:schemeClr val="tx1"/>
                </a:solidFill>
                <a:latin typeface="+mn-lt"/>
                <a:ea typeface="+mn-ea"/>
                <a:cs typeface="+mn-cs"/>
              </a:rPr>
              <a:t>Package.</a:t>
            </a:r>
          </a:p>
          <a:p>
            <a:endParaRPr lang="en-CA" sz="3200" dirty="0">
              <a:solidFill>
                <a:schemeClr val="tx1"/>
              </a:solidFill>
              <a:latin typeface="+mn-lt"/>
              <a:ea typeface="+mn-ea"/>
              <a:cs typeface="+mn-cs"/>
            </a:endParaRPr>
          </a:p>
          <a:p>
            <a:r>
              <a:rPr lang="en-CA" sz="3200" dirty="0" smtClean="0">
                <a:solidFill>
                  <a:schemeClr val="tx1"/>
                </a:solidFill>
                <a:latin typeface="+mn-lt"/>
                <a:ea typeface="+mn-ea"/>
                <a:cs typeface="+mn-cs"/>
              </a:rPr>
              <a:t>Ministry </a:t>
            </a:r>
            <a:r>
              <a:rPr lang="en-CA" sz="3200" dirty="0">
                <a:solidFill>
                  <a:schemeClr val="tx1"/>
                </a:solidFill>
                <a:latin typeface="+mn-lt"/>
                <a:ea typeface="+mn-ea"/>
                <a:cs typeface="+mn-cs"/>
              </a:rPr>
              <a:t>sets and approves the expected financial and service levels through negotiations with service providers.  </a:t>
            </a:r>
          </a:p>
        </p:txBody>
      </p:sp>
    </p:spTree>
    <p:extLst>
      <p:ext uri="{BB962C8B-B14F-4D97-AF65-F5344CB8AC3E}">
        <p14:creationId xmlns:p14="http://schemas.microsoft.com/office/powerpoint/2010/main" val="405116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Benefits of automating the financial reporting process</a:t>
            </a:r>
          </a:p>
        </p:txBody>
      </p:sp>
      <p:sp>
        <p:nvSpPr>
          <p:cNvPr id="3" name="Content Placeholder 2"/>
          <p:cNvSpPr>
            <a:spLocks noGrp="1"/>
          </p:cNvSpPr>
          <p:nvPr>
            <p:ph idx="1"/>
          </p:nvPr>
        </p:nvSpPr>
        <p:spPr/>
        <p:txBody>
          <a:bodyPr/>
          <a:lstStyle/>
          <a:p>
            <a:r>
              <a:rPr lang="en-CA" sz="3200" dirty="0">
                <a:solidFill>
                  <a:schemeClr val="tx1"/>
                </a:solidFill>
              </a:rPr>
              <a:t>Software that automates financial and data reporting can </a:t>
            </a:r>
            <a:r>
              <a:rPr lang="en-CA" sz="3200" dirty="0" smtClean="0">
                <a:solidFill>
                  <a:schemeClr val="tx1"/>
                </a:solidFill>
              </a:rPr>
              <a:t>simplify</a:t>
            </a:r>
            <a:r>
              <a:rPr lang="en-CA" sz="3200" dirty="0">
                <a:solidFill>
                  <a:schemeClr val="tx1"/>
                </a:solidFill>
              </a:rPr>
              <a:t> financial and data analytics. </a:t>
            </a:r>
            <a:endParaRPr lang="en-CA" sz="3200" dirty="0" smtClean="0">
              <a:solidFill>
                <a:schemeClr val="tx1"/>
              </a:solidFill>
            </a:endParaRPr>
          </a:p>
          <a:p>
            <a:endParaRPr lang="en-CA" sz="3200" dirty="0" smtClean="0">
              <a:solidFill>
                <a:schemeClr val="tx1"/>
              </a:solidFill>
            </a:endParaRPr>
          </a:p>
          <a:p>
            <a:r>
              <a:rPr lang="en-CA" sz="3200" dirty="0" smtClean="0">
                <a:solidFill>
                  <a:schemeClr val="tx1"/>
                </a:solidFill>
              </a:rPr>
              <a:t>Increases </a:t>
            </a:r>
            <a:r>
              <a:rPr lang="en-CA" sz="3200" dirty="0">
                <a:solidFill>
                  <a:schemeClr val="tx1"/>
                </a:solidFill>
              </a:rPr>
              <a:t>regulatory </a:t>
            </a:r>
            <a:r>
              <a:rPr lang="en-CA" sz="3200" dirty="0" smtClean="0">
                <a:solidFill>
                  <a:schemeClr val="tx1"/>
                </a:solidFill>
              </a:rPr>
              <a:t>compliance</a:t>
            </a:r>
            <a:r>
              <a:rPr lang="en-CA" sz="3200" dirty="0" smtClean="0"/>
              <a:t> </a:t>
            </a:r>
            <a:r>
              <a:rPr lang="en-CA" sz="3200" dirty="0" smtClean="0">
                <a:solidFill>
                  <a:schemeClr val="tx1"/>
                </a:solidFill>
              </a:rPr>
              <a:t>and </a:t>
            </a:r>
            <a:r>
              <a:rPr lang="en-CA" sz="3200" dirty="0">
                <a:solidFill>
                  <a:schemeClr val="tx1"/>
                </a:solidFill>
              </a:rPr>
              <a:t>reduce the amount of </a:t>
            </a:r>
            <a:r>
              <a:rPr lang="en-CA" sz="3200" dirty="0" smtClean="0">
                <a:solidFill>
                  <a:schemeClr val="tx1"/>
                </a:solidFill>
              </a:rPr>
              <a:t>labor. </a:t>
            </a:r>
          </a:p>
          <a:p>
            <a:endParaRPr lang="en-CA" sz="3200" dirty="0" smtClean="0">
              <a:solidFill>
                <a:schemeClr val="tx1"/>
              </a:solidFill>
            </a:endParaRPr>
          </a:p>
          <a:p>
            <a:r>
              <a:rPr lang="en-CA" sz="3200" dirty="0" smtClean="0">
                <a:solidFill>
                  <a:schemeClr val="tx1"/>
                </a:solidFill>
              </a:rPr>
              <a:t>Latest </a:t>
            </a:r>
            <a:r>
              <a:rPr lang="en-CA" sz="3200" dirty="0">
                <a:solidFill>
                  <a:schemeClr val="tx1"/>
                </a:solidFill>
              </a:rPr>
              <a:t>person centred systems are now being designed for nontechnical business users</a:t>
            </a:r>
            <a:r>
              <a:rPr lang="en-CA" sz="3200" dirty="0" smtClean="0">
                <a:solidFill>
                  <a:schemeClr val="tx1"/>
                </a:solidFill>
              </a:rPr>
              <a:t>.</a:t>
            </a:r>
            <a:endParaRPr lang="en-CA" sz="3200" dirty="0">
              <a:solidFill>
                <a:schemeClr val="tx1"/>
              </a:solidFill>
            </a:endParaRPr>
          </a:p>
        </p:txBody>
      </p:sp>
    </p:spTree>
    <p:extLst>
      <p:ext uri="{BB962C8B-B14F-4D97-AF65-F5344CB8AC3E}">
        <p14:creationId xmlns:p14="http://schemas.microsoft.com/office/powerpoint/2010/main" val="304597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Attendance </a:t>
            </a:r>
          </a:p>
        </p:txBody>
      </p:sp>
      <p:sp>
        <p:nvSpPr>
          <p:cNvPr id="3" name="Content Placeholder 2"/>
          <p:cNvSpPr>
            <a:spLocks noGrp="1"/>
          </p:cNvSpPr>
          <p:nvPr>
            <p:ph idx="1"/>
          </p:nvPr>
        </p:nvSpPr>
        <p:spPr/>
        <p:txBody>
          <a:bodyPr/>
          <a:lstStyle/>
          <a:p>
            <a:r>
              <a:rPr lang="en-CA" sz="3200" dirty="0" smtClean="0">
                <a:solidFill>
                  <a:schemeClr val="tx1"/>
                </a:solidFill>
                <a:latin typeface="+mn-lt"/>
                <a:ea typeface="+mn-ea"/>
                <a:cs typeface="+mn-cs"/>
              </a:rPr>
              <a:t>The Attendance module in AIMS is used to create a record of support days/hours for reporting purposes. </a:t>
            </a:r>
            <a:endParaRPr lang="en-CA" sz="3200" dirty="0">
              <a:solidFill>
                <a:schemeClr val="tx1"/>
              </a:solidFill>
              <a:latin typeface="+mn-lt"/>
              <a:ea typeface="+mn-ea"/>
              <a:cs typeface="+mn-cs"/>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516" y="3162644"/>
            <a:ext cx="4812407" cy="3287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7164288" y="4149080"/>
            <a:ext cx="288032" cy="783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098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Attendance – Why Helpful</a:t>
            </a:r>
          </a:p>
        </p:txBody>
      </p:sp>
      <p:sp>
        <p:nvSpPr>
          <p:cNvPr id="3" name="Content Placeholder 2"/>
          <p:cNvSpPr>
            <a:spLocks noGrp="1"/>
          </p:cNvSpPr>
          <p:nvPr>
            <p:ph idx="1"/>
          </p:nvPr>
        </p:nvSpPr>
        <p:spPr/>
        <p:txBody>
          <a:bodyPr/>
          <a:lstStyle/>
          <a:p>
            <a:pPr lvl="0"/>
            <a:r>
              <a:rPr lang="en-CA" sz="3200" dirty="0">
                <a:solidFill>
                  <a:schemeClr val="tx1"/>
                </a:solidFill>
              </a:rPr>
              <a:t>Assists with the disconnect that can occur sometimes between </a:t>
            </a:r>
            <a:r>
              <a:rPr lang="en-CA" sz="3200" dirty="0" smtClean="0">
                <a:solidFill>
                  <a:schemeClr val="tx1"/>
                </a:solidFill>
              </a:rPr>
              <a:t>those who input data and those who collect data.</a:t>
            </a:r>
          </a:p>
          <a:p>
            <a:pPr lvl="0"/>
            <a:endParaRPr lang="en-CA" sz="3200" dirty="0" smtClean="0">
              <a:solidFill>
                <a:schemeClr val="tx1"/>
              </a:solidFill>
            </a:endParaRPr>
          </a:p>
          <a:p>
            <a:pPr lvl="0"/>
            <a:r>
              <a:rPr lang="en-CA" sz="3200" dirty="0" smtClean="0"/>
              <a:t>Now have </a:t>
            </a:r>
            <a:r>
              <a:rPr lang="en-CA" sz="3200" dirty="0" smtClean="0">
                <a:solidFill>
                  <a:schemeClr val="tx1"/>
                </a:solidFill>
              </a:rPr>
              <a:t>ability </a:t>
            </a:r>
            <a:r>
              <a:rPr lang="en-CA" sz="3200" dirty="0">
                <a:solidFill>
                  <a:schemeClr val="tx1"/>
                </a:solidFill>
              </a:rPr>
              <a:t>to get a better understanding of how their resources are being impacted. </a:t>
            </a:r>
          </a:p>
        </p:txBody>
      </p:sp>
    </p:spTree>
    <p:extLst>
      <p:ext uri="{BB962C8B-B14F-4D97-AF65-F5344CB8AC3E}">
        <p14:creationId xmlns:p14="http://schemas.microsoft.com/office/powerpoint/2010/main" val="1015875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Attendance – Why Helpful</a:t>
            </a:r>
          </a:p>
        </p:txBody>
      </p:sp>
      <p:sp>
        <p:nvSpPr>
          <p:cNvPr id="3" name="Content Placeholder 2"/>
          <p:cNvSpPr>
            <a:spLocks noGrp="1"/>
          </p:cNvSpPr>
          <p:nvPr>
            <p:ph idx="1"/>
          </p:nvPr>
        </p:nvSpPr>
        <p:spPr/>
        <p:txBody>
          <a:bodyPr/>
          <a:lstStyle/>
          <a:p>
            <a:pPr lvl="0"/>
            <a:r>
              <a:rPr lang="en-CA" sz="3200" dirty="0" smtClean="0">
                <a:solidFill>
                  <a:schemeClr val="tx1"/>
                </a:solidFill>
              </a:rPr>
              <a:t>How </a:t>
            </a:r>
            <a:r>
              <a:rPr lang="en-CA" sz="3200" dirty="0" smtClean="0"/>
              <a:t>do you know what is driving </a:t>
            </a:r>
            <a:r>
              <a:rPr lang="en-CA" sz="3200" dirty="0" smtClean="0">
                <a:solidFill>
                  <a:schemeClr val="tx1"/>
                </a:solidFill>
              </a:rPr>
              <a:t>a budget surplus </a:t>
            </a:r>
            <a:r>
              <a:rPr lang="en-CA" sz="3200" dirty="0">
                <a:solidFill>
                  <a:schemeClr val="tx1"/>
                </a:solidFill>
              </a:rPr>
              <a:t>or </a:t>
            </a:r>
            <a:r>
              <a:rPr lang="en-CA" sz="3200" dirty="0" smtClean="0">
                <a:solidFill>
                  <a:schemeClr val="tx1"/>
                </a:solidFill>
              </a:rPr>
              <a:t>deficit?</a:t>
            </a:r>
          </a:p>
          <a:p>
            <a:pPr lvl="0"/>
            <a:endParaRPr lang="en-CA" sz="3200" dirty="0" smtClean="0">
              <a:solidFill>
                <a:schemeClr val="tx1"/>
              </a:solidFill>
            </a:endParaRPr>
          </a:p>
          <a:p>
            <a:pPr marL="0" lvl="0" indent="0">
              <a:buNone/>
            </a:pPr>
            <a:endParaRPr lang="en-CA" sz="3200" b="1" dirty="0">
              <a:solidFill>
                <a:schemeClr val="tx1"/>
              </a:solidFill>
            </a:endParaRPr>
          </a:p>
          <a:p>
            <a:pPr lvl="0"/>
            <a:endParaRPr lang="en-CA" sz="3200" dirty="0">
              <a:solidFill>
                <a:schemeClr val="tx1"/>
              </a:solidFill>
            </a:endParaRPr>
          </a:p>
        </p:txBody>
      </p:sp>
    </p:spTree>
    <p:extLst>
      <p:ext uri="{BB962C8B-B14F-4D97-AF65-F5344CB8AC3E}">
        <p14:creationId xmlns:p14="http://schemas.microsoft.com/office/powerpoint/2010/main" val="3108253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Types of Attendance Reports </a:t>
            </a:r>
          </a:p>
        </p:txBody>
      </p:sp>
      <p:sp>
        <p:nvSpPr>
          <p:cNvPr id="3" name="Content Placeholder 2"/>
          <p:cNvSpPr>
            <a:spLocks noGrp="1"/>
          </p:cNvSpPr>
          <p:nvPr>
            <p:ph idx="1"/>
          </p:nvPr>
        </p:nvSpPr>
        <p:spPr/>
        <p:txBody>
          <a:bodyPr/>
          <a:lstStyle/>
          <a:p>
            <a:r>
              <a:rPr lang="en-US" sz="3200" b="1" dirty="0">
                <a:solidFill>
                  <a:schemeClr val="tx1"/>
                </a:solidFill>
                <a:latin typeface="+mn-lt"/>
                <a:ea typeface="+mn-ea"/>
                <a:cs typeface="+mn-cs"/>
              </a:rPr>
              <a:t>TLS </a:t>
            </a:r>
            <a:r>
              <a:rPr lang="en-US" sz="3200" b="1" dirty="0" smtClean="0">
                <a:solidFill>
                  <a:schemeClr val="tx1"/>
                </a:solidFill>
                <a:latin typeface="+mn-lt"/>
                <a:ea typeface="+mn-ea"/>
                <a:cs typeface="+mn-cs"/>
              </a:rPr>
              <a:t>overview</a:t>
            </a:r>
          </a:p>
          <a:p>
            <a:endParaRPr lang="en-CA" sz="3200" dirty="0" smtClean="0">
              <a:solidFill>
                <a:schemeClr val="tx1"/>
              </a:solidFill>
              <a:latin typeface="+mn-lt"/>
              <a:ea typeface="+mn-ea"/>
              <a:cs typeface="+mn-cs"/>
            </a:endParaRPr>
          </a:p>
          <a:p>
            <a:r>
              <a:rPr lang="en-US" sz="3200" b="1" dirty="0" smtClean="0">
                <a:solidFill>
                  <a:schemeClr val="tx1"/>
                </a:solidFill>
                <a:latin typeface="+mn-lt"/>
                <a:ea typeface="+mn-ea"/>
                <a:cs typeface="+mn-cs"/>
              </a:rPr>
              <a:t>TLS Person by Program</a:t>
            </a:r>
          </a:p>
          <a:p>
            <a:endParaRPr lang="en-US" sz="3200" b="1" dirty="0" smtClean="0">
              <a:solidFill>
                <a:schemeClr val="tx1"/>
              </a:solidFill>
              <a:latin typeface="+mn-lt"/>
              <a:ea typeface="+mn-ea"/>
              <a:cs typeface="+mn-cs"/>
            </a:endParaRPr>
          </a:p>
          <a:p>
            <a:r>
              <a:rPr lang="en-US" sz="3200" b="1" dirty="0" smtClean="0">
                <a:solidFill>
                  <a:schemeClr val="tx1"/>
                </a:solidFill>
                <a:latin typeface="+mn-lt"/>
                <a:ea typeface="+mn-ea"/>
                <a:cs typeface="+mn-cs"/>
              </a:rPr>
              <a:t>TLS </a:t>
            </a:r>
            <a:r>
              <a:rPr lang="en-US" sz="3200" b="1" dirty="0">
                <a:solidFill>
                  <a:schemeClr val="tx1"/>
                </a:solidFill>
                <a:latin typeface="+mn-lt"/>
                <a:ea typeface="+mn-ea"/>
                <a:cs typeface="+mn-cs"/>
              </a:rPr>
              <a:t>Program by </a:t>
            </a:r>
            <a:r>
              <a:rPr lang="en-US" sz="3200" b="1" dirty="0" smtClean="0">
                <a:solidFill>
                  <a:schemeClr val="tx1"/>
                </a:solidFill>
                <a:latin typeface="+mn-lt"/>
                <a:ea typeface="+mn-ea"/>
                <a:cs typeface="+mn-cs"/>
              </a:rPr>
              <a:t>Person</a:t>
            </a:r>
          </a:p>
          <a:p>
            <a:endParaRPr lang="en-CA" sz="3200" dirty="0">
              <a:solidFill>
                <a:schemeClr val="tx1"/>
              </a:solidFill>
              <a:latin typeface="+mn-lt"/>
              <a:ea typeface="+mn-ea"/>
              <a:cs typeface="+mn-cs"/>
            </a:endParaRPr>
          </a:p>
          <a:p>
            <a:r>
              <a:rPr lang="en-US" sz="3200" b="1" dirty="0" smtClean="0">
                <a:solidFill>
                  <a:schemeClr val="tx1"/>
                </a:solidFill>
                <a:latin typeface="+mn-lt"/>
                <a:ea typeface="+mn-ea"/>
                <a:cs typeface="+mn-cs"/>
              </a:rPr>
              <a:t>TLS Roll up</a:t>
            </a:r>
            <a:endParaRPr lang="en-CA" sz="3200" dirty="0">
              <a:solidFill>
                <a:schemeClr val="tx1"/>
              </a:solidFill>
              <a:latin typeface="+mn-lt"/>
              <a:ea typeface="+mn-ea"/>
              <a:cs typeface="+mn-cs"/>
            </a:endParaRPr>
          </a:p>
        </p:txBody>
      </p:sp>
    </p:spTree>
    <p:extLst>
      <p:ext uri="{BB962C8B-B14F-4D97-AF65-F5344CB8AC3E}">
        <p14:creationId xmlns:p14="http://schemas.microsoft.com/office/powerpoint/2010/main" val="3021845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p:txBody>
          <a:bodyPr/>
          <a:lstStyle/>
          <a:p>
            <a:r>
              <a:rPr lang="en-CA" sz="3200" b="1" dirty="0">
                <a:solidFill>
                  <a:schemeClr val="tx1"/>
                </a:solidFill>
              </a:rPr>
              <a:t>Data Elements #1 – (individuals served) – TLS Rollup</a:t>
            </a:r>
            <a:endParaRPr lang="en-CA" sz="3200" dirty="0">
              <a:solidFill>
                <a:schemeClr val="tx1"/>
              </a:solidFill>
            </a:endParaRPr>
          </a:p>
          <a:p>
            <a:r>
              <a:rPr lang="en-CA" sz="3200" i="1" dirty="0">
                <a:solidFill>
                  <a:schemeClr val="tx1"/>
                </a:solidFill>
              </a:rPr>
              <a:t>Year to date </a:t>
            </a:r>
            <a:r>
              <a:rPr lang="en-CA" sz="3200" i="1" dirty="0" smtClean="0">
                <a:solidFill>
                  <a:schemeClr val="tx1"/>
                </a:solidFill>
              </a:rPr>
              <a:t>– cumulative</a:t>
            </a:r>
          </a:p>
          <a:p>
            <a:pPr marL="0" indent="0">
              <a:buNone/>
            </a:pPr>
            <a:endParaRPr lang="en-CA" sz="3200" i="1" dirty="0" smtClean="0">
              <a:solidFill>
                <a:schemeClr val="tx1"/>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195" y="3284984"/>
            <a:ext cx="6648951"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7020272" y="2276872"/>
            <a:ext cx="288032" cy="783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203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p:txBody>
          <a:bodyPr/>
          <a:lstStyle/>
          <a:p>
            <a:r>
              <a:rPr lang="en-CA" sz="3200" b="1" dirty="0">
                <a:solidFill>
                  <a:schemeClr val="tx1"/>
                </a:solidFill>
              </a:rPr>
              <a:t>Data Elements #1 – (individuals served) – TLS Rollup</a:t>
            </a:r>
            <a:endParaRPr lang="en-CA" sz="3200" dirty="0">
              <a:solidFill>
                <a:schemeClr val="tx1"/>
              </a:solidFill>
            </a:endParaRPr>
          </a:p>
          <a:p>
            <a:r>
              <a:rPr lang="en-CA" sz="3200" i="1" dirty="0">
                <a:solidFill>
                  <a:schemeClr val="tx1"/>
                </a:solidFill>
              </a:rPr>
              <a:t>Year to date </a:t>
            </a:r>
            <a:r>
              <a:rPr lang="en-CA" sz="3200" i="1" dirty="0" smtClean="0">
                <a:solidFill>
                  <a:schemeClr val="tx1"/>
                </a:solidFill>
              </a:rPr>
              <a:t>– cumulative</a:t>
            </a:r>
          </a:p>
          <a:p>
            <a:pPr marL="0" indent="0">
              <a:buNone/>
            </a:pPr>
            <a:endParaRPr lang="en-CA" sz="3200" i="1" dirty="0" smtClean="0">
              <a:solidFill>
                <a:schemeClr val="tx1"/>
              </a:solidFill>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12" y="3140968"/>
            <a:ext cx="4524597" cy="341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3809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p:txBody>
          <a:bodyPr/>
          <a:lstStyle/>
          <a:p>
            <a:r>
              <a:rPr lang="en-CA" sz="3200" b="1" dirty="0" smtClean="0">
                <a:solidFill>
                  <a:schemeClr val="tx1"/>
                </a:solidFill>
              </a:rPr>
              <a:t>Data </a:t>
            </a:r>
            <a:r>
              <a:rPr lang="en-CA" sz="3200" b="1" dirty="0">
                <a:solidFill>
                  <a:schemeClr val="tx1"/>
                </a:solidFill>
              </a:rPr>
              <a:t>Elements #3 – (individuals served by level of support) – TLS </a:t>
            </a:r>
            <a:r>
              <a:rPr lang="en-CA" sz="3200" b="1" dirty="0" smtClean="0">
                <a:solidFill>
                  <a:schemeClr val="tx1"/>
                </a:solidFill>
              </a:rPr>
              <a:t>Rollup</a:t>
            </a:r>
          </a:p>
          <a:p>
            <a:r>
              <a:rPr lang="en-CA" sz="3200" i="1" dirty="0" smtClean="0">
                <a:solidFill>
                  <a:schemeClr val="tx1"/>
                </a:solidFill>
              </a:rPr>
              <a:t>Snapshot </a:t>
            </a:r>
            <a:r>
              <a:rPr lang="en-CA" sz="3200" i="1" dirty="0">
                <a:solidFill>
                  <a:schemeClr val="tx1"/>
                </a:solidFill>
              </a:rPr>
              <a:t>– point in </a:t>
            </a:r>
            <a:r>
              <a:rPr lang="en-CA" sz="3200" i="1" dirty="0" smtClean="0">
                <a:solidFill>
                  <a:schemeClr val="tx1"/>
                </a:solidFill>
              </a:rPr>
              <a:t>time</a:t>
            </a:r>
            <a:endParaRPr lang="en-CA" sz="3200" dirty="0">
              <a:solidFill>
                <a:schemeClr val="tx1"/>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840678"/>
            <a:ext cx="6624027" cy="2396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7236296" y="3001448"/>
            <a:ext cx="288032" cy="783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851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p:txBody>
          <a:bodyPr/>
          <a:lstStyle/>
          <a:p>
            <a:r>
              <a:rPr lang="en-CA" sz="3200" b="1" dirty="0" smtClean="0">
                <a:solidFill>
                  <a:schemeClr val="tx1"/>
                </a:solidFill>
              </a:rPr>
              <a:t>Data </a:t>
            </a:r>
            <a:r>
              <a:rPr lang="en-CA" sz="3200" b="1" dirty="0">
                <a:solidFill>
                  <a:schemeClr val="tx1"/>
                </a:solidFill>
              </a:rPr>
              <a:t>Elements #4 – (support days) – Attendance Overview - People</a:t>
            </a:r>
            <a:endParaRPr lang="en-CA" sz="3200" dirty="0">
              <a:solidFill>
                <a:schemeClr val="tx1"/>
              </a:solidFill>
            </a:endParaRPr>
          </a:p>
          <a:p>
            <a:r>
              <a:rPr lang="en-CA" sz="3200" i="1" dirty="0">
                <a:solidFill>
                  <a:schemeClr val="tx1"/>
                </a:solidFill>
              </a:rPr>
              <a:t>Year to </a:t>
            </a:r>
            <a:r>
              <a:rPr lang="en-CA" sz="3200" i="1" dirty="0" smtClean="0">
                <a:solidFill>
                  <a:schemeClr val="tx1"/>
                </a:solidFill>
              </a:rPr>
              <a:t>date</a:t>
            </a:r>
            <a:endParaRPr lang="en-CA" sz="3200" dirty="0">
              <a:solidFill>
                <a:schemeClr val="tx1"/>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284984"/>
            <a:ext cx="4445661" cy="331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030077" y="4942148"/>
            <a:ext cx="252585" cy="783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9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p:txBody>
          <a:bodyPr/>
          <a:lstStyle/>
          <a:p>
            <a:r>
              <a:rPr lang="en-CA" sz="3200" b="1" dirty="0">
                <a:solidFill>
                  <a:schemeClr val="tx1"/>
                </a:solidFill>
                <a:latin typeface="+mn-lt"/>
                <a:ea typeface="+mn-ea"/>
                <a:cs typeface="+mn-cs"/>
              </a:rPr>
              <a:t>Data Elements #6 (Resident Days) - Attendance Overview - Dates</a:t>
            </a:r>
            <a:endParaRPr lang="en-CA" sz="3200" dirty="0">
              <a:solidFill>
                <a:schemeClr val="tx1"/>
              </a:solidFill>
              <a:latin typeface="+mn-lt"/>
              <a:ea typeface="+mn-ea"/>
              <a:cs typeface="+mn-cs"/>
            </a:endParaRPr>
          </a:p>
          <a:p>
            <a:r>
              <a:rPr lang="en-CA" sz="3200" i="1" dirty="0">
                <a:solidFill>
                  <a:schemeClr val="tx1"/>
                </a:solidFill>
                <a:latin typeface="+mn-lt"/>
                <a:ea typeface="+mn-ea"/>
                <a:cs typeface="+mn-cs"/>
              </a:rPr>
              <a:t>Year to date – </a:t>
            </a:r>
            <a:r>
              <a:rPr lang="en-CA" sz="3200" i="1" dirty="0" smtClean="0">
                <a:solidFill>
                  <a:schemeClr val="tx1"/>
                </a:solidFill>
                <a:latin typeface="+mn-lt"/>
                <a:ea typeface="+mn-ea"/>
                <a:cs typeface="+mn-cs"/>
              </a:rPr>
              <a:t>cumulative</a:t>
            </a:r>
          </a:p>
          <a:p>
            <a:r>
              <a:rPr lang="en-CA" sz="3200" b="1" dirty="0" smtClean="0">
                <a:solidFill>
                  <a:schemeClr val="tx1"/>
                </a:solidFill>
                <a:latin typeface="+mn-lt"/>
                <a:ea typeface="+mn-ea"/>
                <a:cs typeface="+mn-cs"/>
              </a:rPr>
              <a:t>a</a:t>
            </a:r>
            <a:r>
              <a:rPr lang="en-CA" sz="3200" b="1" dirty="0">
                <a:solidFill>
                  <a:schemeClr val="tx1"/>
                </a:solidFill>
                <a:latin typeface="+mn-lt"/>
                <a:ea typeface="+mn-ea"/>
                <a:cs typeface="+mn-cs"/>
              </a:rPr>
              <a:t>) Permanent Resident DSRDPERM# </a:t>
            </a:r>
            <a:endParaRPr lang="en-CA" sz="3200" b="1" dirty="0" smtClean="0">
              <a:solidFill>
                <a:schemeClr val="tx1"/>
              </a:solidFill>
              <a:latin typeface="+mn-lt"/>
              <a:ea typeface="+mn-ea"/>
              <a:cs typeface="+mn-cs"/>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2" y="4501299"/>
            <a:ext cx="6647202" cy="12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499992" y="4025316"/>
            <a:ext cx="288032" cy="783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524328" y="3933056"/>
            <a:ext cx="288032" cy="783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231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p:txBody>
          <a:bodyPr/>
          <a:lstStyle/>
          <a:p>
            <a:r>
              <a:rPr lang="en-CA" sz="3200" b="1" dirty="0">
                <a:solidFill>
                  <a:schemeClr val="tx1"/>
                </a:solidFill>
                <a:latin typeface="+mn-lt"/>
                <a:ea typeface="+mn-ea"/>
                <a:cs typeface="+mn-cs"/>
              </a:rPr>
              <a:t>Data Elements #6 (Resident Days) - Attendance Overview - Dates</a:t>
            </a:r>
            <a:endParaRPr lang="en-CA" sz="3200" dirty="0">
              <a:solidFill>
                <a:schemeClr val="tx1"/>
              </a:solidFill>
              <a:latin typeface="+mn-lt"/>
              <a:ea typeface="+mn-ea"/>
              <a:cs typeface="+mn-cs"/>
            </a:endParaRPr>
          </a:p>
          <a:p>
            <a:r>
              <a:rPr lang="en-CA" sz="3200" i="1" dirty="0">
                <a:solidFill>
                  <a:schemeClr val="tx1"/>
                </a:solidFill>
                <a:latin typeface="+mn-lt"/>
                <a:ea typeface="+mn-ea"/>
                <a:cs typeface="+mn-cs"/>
              </a:rPr>
              <a:t>Year to date – </a:t>
            </a:r>
            <a:r>
              <a:rPr lang="en-CA" sz="3200" i="1" dirty="0" smtClean="0">
                <a:solidFill>
                  <a:schemeClr val="tx1"/>
                </a:solidFill>
                <a:latin typeface="+mn-lt"/>
                <a:ea typeface="+mn-ea"/>
                <a:cs typeface="+mn-cs"/>
              </a:rPr>
              <a:t>cumulative</a:t>
            </a:r>
          </a:p>
          <a:p>
            <a:r>
              <a:rPr lang="en-CA" sz="3200" b="1" dirty="0" smtClean="0">
                <a:solidFill>
                  <a:schemeClr val="tx1"/>
                </a:solidFill>
                <a:latin typeface="+mn-lt"/>
                <a:ea typeface="+mn-ea"/>
                <a:cs typeface="+mn-cs"/>
              </a:rPr>
              <a:t>b</a:t>
            </a:r>
            <a:r>
              <a:rPr lang="en-CA" sz="3200" b="1" dirty="0">
                <a:solidFill>
                  <a:schemeClr val="tx1"/>
                </a:solidFill>
                <a:latin typeface="+mn-lt"/>
                <a:ea typeface="+mn-ea"/>
                <a:cs typeface="+mn-cs"/>
              </a:rPr>
              <a:t>) Days on hold DSRDHOLD# - Reports - </a:t>
            </a:r>
            <a:r>
              <a:rPr lang="en-CA" sz="3200" b="1" dirty="0" smtClean="0">
                <a:solidFill>
                  <a:schemeClr val="tx1"/>
                </a:solidFill>
                <a:latin typeface="+mn-lt"/>
                <a:ea typeface="+mn-ea"/>
                <a:cs typeface="+mn-cs"/>
              </a:rPr>
              <a:t>Leaves</a:t>
            </a:r>
            <a:endParaRPr lang="en-CA" sz="3200" dirty="0">
              <a:solidFill>
                <a:schemeClr val="tx1"/>
              </a:solidFill>
              <a:latin typeface="+mn-lt"/>
              <a:ea typeface="+mn-ea"/>
              <a:cs typeface="+mn-cs"/>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293096"/>
            <a:ext cx="6938367" cy="227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568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Benefits of automating the financial reporting process</a:t>
            </a:r>
          </a:p>
        </p:txBody>
      </p:sp>
      <p:sp>
        <p:nvSpPr>
          <p:cNvPr id="3" name="Content Placeholder 2"/>
          <p:cNvSpPr>
            <a:spLocks noGrp="1"/>
          </p:cNvSpPr>
          <p:nvPr>
            <p:ph idx="1"/>
          </p:nvPr>
        </p:nvSpPr>
        <p:spPr/>
        <p:txBody>
          <a:bodyPr/>
          <a:lstStyle/>
          <a:p>
            <a:r>
              <a:rPr lang="en-CA" sz="3200" dirty="0" smtClean="0">
                <a:solidFill>
                  <a:schemeClr val="tx1"/>
                </a:solidFill>
              </a:rPr>
              <a:t>Enterprise </a:t>
            </a:r>
            <a:r>
              <a:rPr lang="en-CA" sz="3200" dirty="0">
                <a:solidFill>
                  <a:schemeClr val="tx1"/>
                </a:solidFill>
              </a:rPr>
              <a:t>Resource Planning (ERP) system or with the help of specialized </a:t>
            </a:r>
            <a:r>
              <a:rPr lang="en-CA" sz="3200" dirty="0" smtClean="0">
                <a:solidFill>
                  <a:schemeClr val="tx1"/>
                </a:solidFill>
              </a:rPr>
              <a:t>tools.</a:t>
            </a:r>
          </a:p>
          <a:p>
            <a:endParaRPr lang="en-CA" sz="3200" dirty="0" smtClean="0">
              <a:solidFill>
                <a:schemeClr val="tx1"/>
              </a:solidFill>
            </a:endParaRPr>
          </a:p>
          <a:p>
            <a:r>
              <a:rPr lang="en-CA" sz="3200" dirty="0" smtClean="0">
                <a:solidFill>
                  <a:schemeClr val="tx1"/>
                </a:solidFill>
              </a:rPr>
              <a:t>More </a:t>
            </a:r>
            <a:r>
              <a:rPr lang="en-CA" sz="3200" dirty="0">
                <a:solidFill>
                  <a:schemeClr val="tx1"/>
                </a:solidFill>
              </a:rPr>
              <a:t>specialized products </a:t>
            </a:r>
            <a:r>
              <a:rPr lang="en-CA" sz="3200" dirty="0" smtClean="0">
                <a:solidFill>
                  <a:schemeClr val="tx1"/>
                </a:solidFill>
              </a:rPr>
              <a:t>such as what </a:t>
            </a:r>
            <a:r>
              <a:rPr lang="en-CA" sz="3200" dirty="0" smtClean="0"/>
              <a:t>will demonstrated today </a:t>
            </a:r>
            <a:r>
              <a:rPr lang="en-CA" sz="3200" dirty="0" smtClean="0">
                <a:solidFill>
                  <a:schemeClr val="tx1"/>
                </a:solidFill>
              </a:rPr>
              <a:t>can </a:t>
            </a:r>
            <a:r>
              <a:rPr lang="en-CA" sz="3200" dirty="0">
                <a:solidFill>
                  <a:schemeClr val="tx1"/>
                </a:solidFill>
              </a:rPr>
              <a:t>often offer deeper and more customized functionality than reporting modules within an ERP.</a:t>
            </a:r>
          </a:p>
        </p:txBody>
      </p:sp>
    </p:spTree>
    <p:extLst>
      <p:ext uri="{BB962C8B-B14F-4D97-AF65-F5344CB8AC3E}">
        <p14:creationId xmlns:p14="http://schemas.microsoft.com/office/powerpoint/2010/main" val="39173865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p:txBody>
          <a:bodyPr/>
          <a:lstStyle/>
          <a:p>
            <a:r>
              <a:rPr lang="en-CA" sz="3200" b="1" dirty="0">
                <a:solidFill>
                  <a:schemeClr val="tx1"/>
                </a:solidFill>
                <a:latin typeface="+mn-lt"/>
                <a:ea typeface="+mn-ea"/>
                <a:cs typeface="+mn-cs"/>
              </a:rPr>
              <a:t>Data Elements #7 (Beds) – Program </a:t>
            </a:r>
            <a:r>
              <a:rPr lang="en-CA" sz="3200" b="1" dirty="0" smtClean="0">
                <a:solidFill>
                  <a:schemeClr val="tx1"/>
                </a:solidFill>
                <a:latin typeface="+mn-lt"/>
                <a:ea typeface="+mn-ea"/>
                <a:cs typeface="+mn-cs"/>
              </a:rPr>
              <a:t>Overview</a:t>
            </a:r>
          </a:p>
          <a:p>
            <a:endParaRPr lang="en-CA" sz="3200" dirty="0">
              <a:solidFill>
                <a:schemeClr val="tx1"/>
              </a:solidFill>
              <a:latin typeface="+mn-lt"/>
              <a:ea typeface="+mn-ea"/>
              <a:cs typeface="+mn-cs"/>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707" y="2845554"/>
            <a:ext cx="6881961" cy="316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7832370" y="2856400"/>
            <a:ext cx="43204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156176" y="2856400"/>
            <a:ext cx="288032" cy="783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7594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p:txBody>
          <a:bodyPr/>
          <a:lstStyle/>
          <a:p>
            <a:r>
              <a:rPr lang="en-CA" sz="3200" b="1" dirty="0" smtClean="0">
                <a:solidFill>
                  <a:schemeClr val="tx1"/>
                </a:solidFill>
                <a:latin typeface="+mn-lt"/>
                <a:ea typeface="+mn-ea"/>
                <a:cs typeface="+mn-cs"/>
              </a:rPr>
              <a:t>Data </a:t>
            </a:r>
            <a:r>
              <a:rPr lang="en-CA" sz="3200" b="1" dirty="0">
                <a:solidFill>
                  <a:schemeClr val="tx1"/>
                </a:solidFill>
                <a:latin typeface="+mn-lt"/>
                <a:ea typeface="+mn-ea"/>
                <a:cs typeface="+mn-cs"/>
              </a:rPr>
              <a:t>Elements #8 (Bed Days Available) – Attendance </a:t>
            </a:r>
            <a:r>
              <a:rPr lang="en-CA" sz="3200" b="1" dirty="0" smtClean="0">
                <a:solidFill>
                  <a:schemeClr val="tx1"/>
                </a:solidFill>
                <a:latin typeface="+mn-lt"/>
                <a:ea typeface="+mn-ea"/>
                <a:cs typeface="+mn-cs"/>
              </a:rPr>
              <a:t>Overview</a:t>
            </a:r>
          </a:p>
          <a:p>
            <a:endParaRPr lang="en-CA" sz="3200" dirty="0">
              <a:solidFill>
                <a:schemeClr val="tx1"/>
              </a:solidFill>
              <a:latin typeface="+mn-lt"/>
              <a:ea typeface="+mn-ea"/>
              <a:cs typeface="+mn-cs"/>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856400"/>
            <a:ext cx="686392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203848" y="2564904"/>
            <a:ext cx="288032" cy="600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427984" y="2382255"/>
            <a:ext cx="432048" cy="782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592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Data Elements by Report</a:t>
            </a:r>
          </a:p>
        </p:txBody>
      </p:sp>
      <p:sp>
        <p:nvSpPr>
          <p:cNvPr id="3" name="Content Placeholder 2"/>
          <p:cNvSpPr>
            <a:spLocks noGrp="1"/>
          </p:cNvSpPr>
          <p:nvPr>
            <p:ph idx="1"/>
          </p:nvPr>
        </p:nvSpPr>
        <p:spPr>
          <a:xfrm>
            <a:off x="1763688" y="1340768"/>
            <a:ext cx="7239000" cy="5105400"/>
          </a:xfrm>
        </p:spPr>
        <p:txBody>
          <a:bodyPr/>
          <a:lstStyle/>
          <a:p>
            <a:r>
              <a:rPr lang="en-CA" sz="3200" b="1" dirty="0" smtClean="0">
                <a:solidFill>
                  <a:schemeClr val="tx1"/>
                </a:solidFill>
                <a:latin typeface="+mn-lt"/>
                <a:ea typeface="+mn-ea"/>
                <a:cs typeface="+mn-cs"/>
              </a:rPr>
              <a:t>Data </a:t>
            </a:r>
            <a:r>
              <a:rPr lang="en-CA" sz="3200" b="1" dirty="0">
                <a:solidFill>
                  <a:schemeClr val="tx1"/>
                </a:solidFill>
                <a:latin typeface="+mn-lt"/>
                <a:ea typeface="+mn-ea"/>
                <a:cs typeface="+mn-cs"/>
              </a:rPr>
              <a:t>Elements #20 (ISP) – Documentation Due</a:t>
            </a:r>
            <a:endParaRPr lang="en-CA" sz="3200" dirty="0">
              <a:solidFill>
                <a:schemeClr val="tx1"/>
              </a:solidFill>
              <a:latin typeface="+mn-lt"/>
              <a:ea typeface="+mn-ea"/>
              <a:cs typeface="+mn-cs"/>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630824"/>
            <a:ext cx="4134222" cy="380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6372200" y="5409220"/>
            <a:ext cx="57606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5925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Summarizing Software </a:t>
            </a:r>
            <a:r>
              <a:rPr lang="en-CA" sz="4000" b="1" dirty="0" smtClean="0"/>
              <a:t>Benefits</a:t>
            </a:r>
            <a:endParaRPr lang="en-CA" sz="4000" b="1" dirty="0"/>
          </a:p>
        </p:txBody>
      </p:sp>
      <p:sp>
        <p:nvSpPr>
          <p:cNvPr id="3" name="Content Placeholder 2"/>
          <p:cNvSpPr>
            <a:spLocks noGrp="1"/>
          </p:cNvSpPr>
          <p:nvPr>
            <p:ph idx="1"/>
          </p:nvPr>
        </p:nvSpPr>
        <p:spPr/>
        <p:txBody>
          <a:bodyPr/>
          <a:lstStyle/>
          <a:p>
            <a:r>
              <a:rPr lang="en-CA" sz="3200" b="1" dirty="0" smtClean="0"/>
              <a:t>Assists you to meet</a:t>
            </a:r>
            <a:r>
              <a:rPr lang="en-CA" sz="3200" b="1" dirty="0" smtClean="0">
                <a:solidFill>
                  <a:schemeClr val="tx1"/>
                </a:solidFill>
              </a:rPr>
              <a:t> Ministry compliance requirements</a:t>
            </a:r>
            <a:endParaRPr lang="en-CA" sz="3200" b="1" dirty="0"/>
          </a:p>
          <a:p>
            <a:endParaRPr lang="en-CA" sz="3200" dirty="0" smtClean="0"/>
          </a:p>
          <a:p>
            <a:r>
              <a:rPr lang="en-CA" sz="3200" b="1" dirty="0" smtClean="0">
                <a:solidFill>
                  <a:schemeClr val="tx1"/>
                </a:solidFill>
              </a:rPr>
              <a:t>Helps monitor program </a:t>
            </a:r>
            <a:r>
              <a:rPr lang="en-CA" sz="3200" b="1" dirty="0">
                <a:solidFill>
                  <a:schemeClr val="tx1"/>
                </a:solidFill>
              </a:rPr>
              <a:t>and service </a:t>
            </a:r>
            <a:r>
              <a:rPr lang="en-CA" sz="3200" b="1" dirty="0" smtClean="0">
                <a:solidFill>
                  <a:schemeClr val="tx1"/>
                </a:solidFill>
              </a:rPr>
              <a:t>effectiveness</a:t>
            </a:r>
          </a:p>
          <a:p>
            <a:endParaRPr lang="en-CA" sz="3200" dirty="0">
              <a:solidFill>
                <a:schemeClr val="tx1"/>
              </a:solidFill>
            </a:endParaRPr>
          </a:p>
          <a:p>
            <a:r>
              <a:rPr lang="en-CA" sz="3200" b="1" dirty="0" smtClean="0">
                <a:solidFill>
                  <a:schemeClr val="tx1"/>
                </a:solidFill>
              </a:rPr>
              <a:t>Create </a:t>
            </a:r>
            <a:r>
              <a:rPr lang="en-CA" sz="3200" b="1" dirty="0">
                <a:solidFill>
                  <a:schemeClr val="tx1"/>
                </a:solidFill>
              </a:rPr>
              <a:t>in-depth </a:t>
            </a:r>
            <a:r>
              <a:rPr lang="en-CA" sz="3200" b="1" dirty="0" smtClean="0">
                <a:solidFill>
                  <a:schemeClr val="tx1"/>
                </a:solidFill>
              </a:rPr>
              <a:t>reports</a:t>
            </a:r>
          </a:p>
          <a:p>
            <a:endParaRPr lang="en-CA" sz="3200" dirty="0">
              <a:solidFill>
                <a:schemeClr val="tx1"/>
              </a:solidFill>
            </a:endParaRPr>
          </a:p>
          <a:p>
            <a:r>
              <a:rPr lang="en-CA" sz="3200" b="1" dirty="0" smtClean="0">
                <a:solidFill>
                  <a:schemeClr val="tx1"/>
                </a:solidFill>
              </a:rPr>
              <a:t>Understand surplus/deficits</a:t>
            </a:r>
            <a:endParaRPr lang="en-CA" sz="3200" dirty="0">
              <a:solidFill>
                <a:schemeClr val="tx1"/>
              </a:solidFill>
            </a:endParaRPr>
          </a:p>
        </p:txBody>
      </p:sp>
    </p:spTree>
    <p:extLst>
      <p:ext uri="{BB962C8B-B14F-4D97-AF65-F5344CB8AC3E}">
        <p14:creationId xmlns:p14="http://schemas.microsoft.com/office/powerpoint/2010/main" val="3576285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Important Links from Presentation</a:t>
            </a:r>
            <a:endParaRPr lang="en-CA" sz="4000" b="1" dirty="0"/>
          </a:p>
        </p:txBody>
      </p:sp>
      <p:sp>
        <p:nvSpPr>
          <p:cNvPr id="3" name="Content Placeholder 2"/>
          <p:cNvSpPr>
            <a:spLocks noGrp="1"/>
          </p:cNvSpPr>
          <p:nvPr>
            <p:ph idx="1"/>
          </p:nvPr>
        </p:nvSpPr>
        <p:spPr>
          <a:xfrm>
            <a:off x="1752600" y="1988840"/>
            <a:ext cx="7239000" cy="4564360"/>
          </a:xfrm>
        </p:spPr>
        <p:txBody>
          <a:bodyPr numCol="2"/>
          <a:lstStyle/>
          <a:p>
            <a:r>
              <a:rPr lang="en-CA" dirty="0" smtClean="0">
                <a:solidFill>
                  <a:schemeClr val="tx1"/>
                </a:solidFill>
                <a:hlinkClick r:id="rId3"/>
              </a:rPr>
              <a:t>ISP</a:t>
            </a:r>
            <a:endParaRPr lang="en-CA" dirty="0" smtClean="0">
              <a:solidFill>
                <a:schemeClr val="tx1"/>
              </a:solidFill>
            </a:endParaRPr>
          </a:p>
          <a:p>
            <a:r>
              <a:rPr lang="en-CA" dirty="0" smtClean="0">
                <a:hlinkClick r:id="rId4"/>
              </a:rPr>
              <a:t>Serious Occurrence</a:t>
            </a:r>
            <a:endParaRPr lang="en-CA" dirty="0" smtClean="0"/>
          </a:p>
          <a:p>
            <a:r>
              <a:rPr lang="en-CA" dirty="0" smtClean="0">
                <a:solidFill>
                  <a:schemeClr val="tx1"/>
                </a:solidFill>
                <a:hlinkClick r:id="rId5"/>
              </a:rPr>
              <a:t>Serious Occurrence Annual Report</a:t>
            </a:r>
            <a:endParaRPr lang="en-CA" dirty="0" smtClean="0">
              <a:solidFill>
                <a:schemeClr val="tx1"/>
              </a:solidFill>
            </a:endParaRPr>
          </a:p>
          <a:p>
            <a:r>
              <a:rPr lang="en-CA" dirty="0" smtClean="0">
                <a:hlinkClick r:id="rId6"/>
              </a:rPr>
              <a:t>Complaints/Allegations</a:t>
            </a:r>
            <a:endParaRPr lang="en-CA" dirty="0" smtClean="0"/>
          </a:p>
          <a:p>
            <a:r>
              <a:rPr lang="en-CA" dirty="0" smtClean="0">
                <a:solidFill>
                  <a:schemeClr val="tx1"/>
                </a:solidFill>
                <a:hlinkClick r:id="rId7"/>
              </a:rPr>
              <a:t>Incident Reports</a:t>
            </a:r>
            <a:endParaRPr lang="en-CA" dirty="0" smtClean="0">
              <a:solidFill>
                <a:schemeClr val="tx1"/>
              </a:solidFill>
            </a:endParaRPr>
          </a:p>
          <a:p>
            <a:r>
              <a:rPr lang="en-CA" dirty="0" smtClean="0">
                <a:hlinkClick r:id="rId8"/>
              </a:rPr>
              <a:t>Right’s Assessment</a:t>
            </a:r>
          </a:p>
          <a:p>
            <a:r>
              <a:rPr lang="en-CA" dirty="0" smtClean="0">
                <a:hlinkClick r:id="rId8"/>
              </a:rPr>
              <a:t>Consents</a:t>
            </a:r>
            <a:endParaRPr lang="en-CA" dirty="0" smtClean="0"/>
          </a:p>
          <a:p>
            <a:r>
              <a:rPr lang="en-CA" dirty="0" smtClean="0">
                <a:solidFill>
                  <a:schemeClr val="tx1"/>
                </a:solidFill>
                <a:hlinkClick r:id="rId9"/>
              </a:rPr>
              <a:t>File Access</a:t>
            </a:r>
            <a:endParaRPr lang="en-CA" dirty="0" smtClean="0">
              <a:solidFill>
                <a:schemeClr val="tx1"/>
              </a:solidFill>
            </a:endParaRPr>
          </a:p>
          <a:p>
            <a:r>
              <a:rPr lang="en-CA" dirty="0" smtClean="0">
                <a:hlinkClick r:id="rId10"/>
              </a:rPr>
              <a:t>Clinical Visit</a:t>
            </a:r>
            <a:endParaRPr lang="en-CA" dirty="0" smtClean="0"/>
          </a:p>
          <a:p>
            <a:r>
              <a:rPr lang="en-CA" dirty="0" smtClean="0">
                <a:hlinkClick r:id="rId11"/>
              </a:rPr>
              <a:t>Documentation Due</a:t>
            </a:r>
            <a:endParaRPr lang="en-CA" dirty="0" smtClean="0"/>
          </a:p>
          <a:p>
            <a:r>
              <a:rPr lang="en-CA" dirty="0" smtClean="0">
                <a:solidFill>
                  <a:schemeClr val="tx1"/>
                </a:solidFill>
                <a:hlinkClick r:id="rId12"/>
              </a:rPr>
              <a:t>Medication Management</a:t>
            </a:r>
            <a:endParaRPr lang="en-CA" dirty="0" smtClean="0">
              <a:solidFill>
                <a:schemeClr val="tx1"/>
              </a:solidFill>
            </a:endParaRPr>
          </a:p>
          <a:p>
            <a:r>
              <a:rPr lang="en-CA" dirty="0" smtClean="0">
                <a:hlinkClick r:id="rId13"/>
              </a:rPr>
              <a:t>Decision Making</a:t>
            </a:r>
            <a:endParaRPr lang="en-CA" dirty="0" smtClean="0"/>
          </a:p>
          <a:p>
            <a:r>
              <a:rPr lang="en-CA" dirty="0" smtClean="0">
                <a:solidFill>
                  <a:schemeClr val="tx1"/>
                </a:solidFill>
                <a:hlinkClick r:id="rId14"/>
              </a:rPr>
              <a:t>Personal Financial</a:t>
            </a:r>
            <a:endParaRPr lang="en-CA" dirty="0" smtClean="0">
              <a:solidFill>
                <a:schemeClr val="tx1"/>
              </a:solidFill>
            </a:endParaRPr>
          </a:p>
          <a:p>
            <a:r>
              <a:rPr lang="en-CA" dirty="0" smtClean="0">
                <a:hlinkClick r:id="rId15"/>
              </a:rPr>
              <a:t>Personal Inventory</a:t>
            </a:r>
            <a:endParaRPr lang="en-CA" dirty="0" smtClean="0"/>
          </a:p>
          <a:p>
            <a:r>
              <a:rPr lang="en-CA" dirty="0" smtClean="0">
                <a:solidFill>
                  <a:schemeClr val="tx1"/>
                </a:solidFill>
                <a:hlinkClick r:id="rId16"/>
              </a:rPr>
              <a:t>Destroy Dates</a:t>
            </a:r>
            <a:endParaRPr lang="en-CA" dirty="0" smtClean="0">
              <a:solidFill>
                <a:schemeClr val="tx1"/>
              </a:solidFill>
            </a:endParaRPr>
          </a:p>
          <a:p>
            <a:endParaRPr lang="en-CA" sz="2000" dirty="0">
              <a:solidFill>
                <a:schemeClr val="tx1"/>
              </a:solidFill>
            </a:endParaRPr>
          </a:p>
        </p:txBody>
      </p:sp>
      <p:sp>
        <p:nvSpPr>
          <p:cNvPr id="4" name="TextBox 3"/>
          <p:cNvSpPr txBox="1"/>
          <p:nvPr/>
        </p:nvSpPr>
        <p:spPr>
          <a:xfrm>
            <a:off x="1825110" y="1340768"/>
            <a:ext cx="7139377" cy="584775"/>
          </a:xfrm>
          <a:prstGeom prst="rect">
            <a:avLst/>
          </a:prstGeom>
          <a:noFill/>
        </p:spPr>
        <p:txBody>
          <a:bodyPr wrap="square" rtlCol="0">
            <a:spAutoFit/>
          </a:bodyPr>
          <a:lstStyle/>
          <a:p>
            <a:r>
              <a:rPr lang="en-CA" sz="1600" b="1" dirty="0" smtClean="0"/>
              <a:t>Clicking these links will open reports on your desktop outside of this slideshow.</a:t>
            </a:r>
            <a:endParaRPr lang="en-CA" sz="1600" b="1" dirty="0"/>
          </a:p>
        </p:txBody>
      </p:sp>
    </p:spTree>
    <p:extLst>
      <p:ext uri="{BB962C8B-B14F-4D97-AF65-F5344CB8AC3E}">
        <p14:creationId xmlns:p14="http://schemas.microsoft.com/office/powerpoint/2010/main" val="1464351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Developmental Services Finance Group</a:t>
            </a:r>
            <a:endParaRPr lang="en-CA" b="1" dirty="0"/>
          </a:p>
        </p:txBody>
      </p:sp>
      <p:sp>
        <p:nvSpPr>
          <p:cNvPr id="3" name="Subtitle 2"/>
          <p:cNvSpPr>
            <a:spLocks noGrp="1"/>
          </p:cNvSpPr>
          <p:nvPr>
            <p:ph type="subTitle" idx="1"/>
          </p:nvPr>
        </p:nvSpPr>
        <p:spPr>
          <a:xfrm>
            <a:off x="2843808" y="3733800"/>
            <a:ext cx="4623792" cy="1409700"/>
          </a:xfrm>
        </p:spPr>
        <p:txBody>
          <a:bodyPr/>
          <a:lstStyle/>
          <a:p>
            <a:endParaRPr lang="en-CA" dirty="0" smtClean="0"/>
          </a:p>
          <a:p>
            <a:r>
              <a:rPr lang="en-CA" b="1" dirty="0" smtClean="0"/>
              <a:t>If you have any questions or would like an online demo, please contact me at:</a:t>
            </a:r>
          </a:p>
          <a:p>
            <a:endParaRPr lang="en-CA" b="1" dirty="0"/>
          </a:p>
          <a:p>
            <a:r>
              <a:rPr lang="en-CA" sz="3200" b="1" dirty="0"/>
              <a:t>705-494-7594</a:t>
            </a:r>
          </a:p>
          <a:p>
            <a:endParaRPr lang="en-CA" b="1" dirty="0"/>
          </a:p>
        </p:txBody>
      </p:sp>
      <p:pic>
        <p:nvPicPr>
          <p:cNvPr id="1026" name="Picture 2" descr="C:\Users\bbuchwald\Dropbox\AIMS-BSC\3 - BSC Resources - Marketing Graphics\aims display2_mock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933056"/>
            <a:ext cx="2448141" cy="2839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buchwald\Dropbox\AIMS-BSC\7 - Graphics-Logos\BSC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5703751"/>
            <a:ext cx="2435981" cy="106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0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Pros and cons of using Excel for Data reporting</a:t>
            </a:r>
          </a:p>
        </p:txBody>
      </p:sp>
      <p:sp>
        <p:nvSpPr>
          <p:cNvPr id="3" name="Content Placeholder 2"/>
          <p:cNvSpPr>
            <a:spLocks noGrp="1"/>
          </p:cNvSpPr>
          <p:nvPr>
            <p:ph idx="1"/>
          </p:nvPr>
        </p:nvSpPr>
        <p:spPr/>
        <p:txBody>
          <a:bodyPr/>
          <a:lstStyle/>
          <a:p>
            <a:r>
              <a:rPr lang="en-CA" sz="3200" dirty="0" smtClean="0">
                <a:solidFill>
                  <a:schemeClr val="tx1"/>
                </a:solidFill>
              </a:rPr>
              <a:t>Current reliance on Excel.</a:t>
            </a:r>
          </a:p>
          <a:p>
            <a:endParaRPr lang="en-CA" sz="3200" dirty="0">
              <a:solidFill>
                <a:schemeClr val="tx1"/>
              </a:solidFill>
            </a:endParaRPr>
          </a:p>
          <a:p>
            <a:r>
              <a:rPr lang="en-CA" sz="3200" dirty="0" smtClean="0"/>
              <a:t>It is often found </a:t>
            </a:r>
            <a:r>
              <a:rPr lang="en-CA" sz="3200" dirty="0" smtClean="0">
                <a:solidFill>
                  <a:schemeClr val="tx1"/>
                </a:solidFill>
              </a:rPr>
              <a:t>arduous </a:t>
            </a:r>
            <a:r>
              <a:rPr lang="en-CA" sz="3200" dirty="0">
                <a:solidFill>
                  <a:schemeClr val="tx1"/>
                </a:solidFill>
              </a:rPr>
              <a:t>and can lead to poor financial visibility. </a:t>
            </a:r>
            <a:endParaRPr lang="en-CA" sz="3200" dirty="0" smtClean="0">
              <a:solidFill>
                <a:schemeClr val="tx1"/>
              </a:solidFill>
            </a:endParaRPr>
          </a:p>
          <a:p>
            <a:endParaRPr lang="en-CA" sz="3200" dirty="0"/>
          </a:p>
          <a:p>
            <a:r>
              <a:rPr lang="en-CA" sz="3200" dirty="0" smtClean="0">
                <a:solidFill>
                  <a:schemeClr val="tx1"/>
                </a:solidFill>
              </a:rPr>
              <a:t>Is considered outdated </a:t>
            </a:r>
            <a:r>
              <a:rPr lang="en-CA" sz="3200" dirty="0">
                <a:solidFill>
                  <a:schemeClr val="tx1"/>
                </a:solidFill>
              </a:rPr>
              <a:t>or cumbersome technology.</a:t>
            </a:r>
          </a:p>
          <a:p>
            <a:pPr marL="0" indent="0">
              <a:buNone/>
            </a:pPr>
            <a:endParaRPr lang="en-CA" sz="2400" dirty="0">
              <a:solidFill>
                <a:schemeClr val="tx1"/>
              </a:solidFill>
              <a:latin typeface="+mn-lt"/>
              <a:ea typeface="+mn-ea"/>
              <a:cs typeface="+mn-cs"/>
            </a:endParaRPr>
          </a:p>
        </p:txBody>
      </p:sp>
    </p:spTree>
    <p:extLst>
      <p:ext uri="{BB962C8B-B14F-4D97-AF65-F5344CB8AC3E}">
        <p14:creationId xmlns:p14="http://schemas.microsoft.com/office/powerpoint/2010/main" val="1136002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Pros and cons of using Excel for Data reporting</a:t>
            </a:r>
          </a:p>
        </p:txBody>
      </p:sp>
      <p:sp>
        <p:nvSpPr>
          <p:cNvPr id="3" name="Content Placeholder 2"/>
          <p:cNvSpPr>
            <a:spLocks noGrp="1"/>
          </p:cNvSpPr>
          <p:nvPr>
            <p:ph idx="1"/>
          </p:nvPr>
        </p:nvSpPr>
        <p:spPr/>
        <p:txBody>
          <a:bodyPr/>
          <a:lstStyle/>
          <a:p>
            <a:r>
              <a:rPr lang="en-CA" sz="3200" dirty="0" smtClean="0">
                <a:solidFill>
                  <a:schemeClr val="tx1"/>
                </a:solidFill>
                <a:latin typeface="+mn-lt"/>
                <a:ea typeface="+mn-ea"/>
                <a:cs typeface="+mn-cs"/>
              </a:rPr>
              <a:t>Financial </a:t>
            </a:r>
            <a:r>
              <a:rPr lang="en-CA" sz="3200" dirty="0">
                <a:solidFill>
                  <a:schemeClr val="tx1"/>
                </a:solidFill>
                <a:latin typeface="+mn-lt"/>
                <a:ea typeface="+mn-ea"/>
                <a:cs typeface="+mn-cs"/>
              </a:rPr>
              <a:t>reporting software can help to streamline the reporting process and reduce errors. </a:t>
            </a:r>
            <a:endParaRPr lang="en-CA" sz="3200" dirty="0" smtClean="0">
              <a:solidFill>
                <a:schemeClr val="tx1"/>
              </a:solidFill>
              <a:latin typeface="+mn-lt"/>
              <a:ea typeface="+mn-ea"/>
              <a:cs typeface="+mn-cs"/>
            </a:endParaRPr>
          </a:p>
          <a:p>
            <a:endParaRPr lang="en-CA" sz="3200" dirty="0">
              <a:solidFill>
                <a:schemeClr val="tx1"/>
              </a:solidFill>
              <a:latin typeface="+mn-lt"/>
              <a:ea typeface="+mn-ea"/>
              <a:cs typeface="+mn-cs"/>
            </a:endParaRPr>
          </a:p>
          <a:p>
            <a:r>
              <a:rPr lang="en-CA" sz="3200" dirty="0" smtClean="0">
                <a:solidFill>
                  <a:schemeClr val="tx1"/>
                </a:solidFill>
                <a:latin typeface="+mn-lt"/>
                <a:ea typeface="+mn-ea"/>
                <a:cs typeface="+mn-cs"/>
              </a:rPr>
              <a:t>Some financial </a:t>
            </a:r>
            <a:r>
              <a:rPr lang="en-CA" sz="3200" dirty="0">
                <a:solidFill>
                  <a:schemeClr val="tx1"/>
                </a:solidFill>
                <a:latin typeface="+mn-lt"/>
                <a:ea typeface="+mn-ea"/>
                <a:cs typeface="+mn-cs"/>
              </a:rPr>
              <a:t>reporting systems are too complex for an organization's needs with users often returning to more traditional methods of data collection </a:t>
            </a:r>
            <a:r>
              <a:rPr lang="en-CA" sz="3200" dirty="0" smtClean="0">
                <a:solidFill>
                  <a:schemeClr val="tx1"/>
                </a:solidFill>
                <a:latin typeface="+mn-lt"/>
                <a:ea typeface="+mn-ea"/>
                <a:cs typeface="+mn-cs"/>
              </a:rPr>
              <a:t>and aggregation.</a:t>
            </a:r>
            <a:endParaRPr lang="en-CA" sz="3200" dirty="0">
              <a:solidFill>
                <a:schemeClr val="tx1"/>
              </a:solidFill>
              <a:latin typeface="+mn-lt"/>
              <a:ea typeface="+mn-ea"/>
              <a:cs typeface="+mn-cs"/>
            </a:endParaRPr>
          </a:p>
        </p:txBody>
      </p:sp>
    </p:spTree>
    <p:extLst>
      <p:ext uri="{BB962C8B-B14F-4D97-AF65-F5344CB8AC3E}">
        <p14:creationId xmlns:p14="http://schemas.microsoft.com/office/powerpoint/2010/main" val="2697467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Pros and cons of using an ERP for Data Reporting</a:t>
            </a:r>
          </a:p>
        </p:txBody>
      </p:sp>
      <p:sp>
        <p:nvSpPr>
          <p:cNvPr id="3" name="Content Placeholder 2"/>
          <p:cNvSpPr>
            <a:spLocks noGrp="1"/>
          </p:cNvSpPr>
          <p:nvPr>
            <p:ph idx="1"/>
          </p:nvPr>
        </p:nvSpPr>
        <p:spPr/>
        <p:txBody>
          <a:bodyPr/>
          <a:lstStyle/>
          <a:p>
            <a:r>
              <a:rPr lang="en-CA" sz="3200" dirty="0" smtClean="0">
                <a:solidFill>
                  <a:schemeClr val="tx1"/>
                </a:solidFill>
              </a:rPr>
              <a:t>Try </a:t>
            </a:r>
            <a:r>
              <a:rPr lang="en-CA" sz="3200" dirty="0" smtClean="0"/>
              <a:t>to </a:t>
            </a:r>
            <a:r>
              <a:rPr lang="en-CA" sz="3200" dirty="0" smtClean="0">
                <a:solidFill>
                  <a:schemeClr val="tx1"/>
                </a:solidFill>
              </a:rPr>
              <a:t>avoid </a:t>
            </a:r>
            <a:r>
              <a:rPr lang="en-CA" sz="3200" dirty="0">
                <a:solidFill>
                  <a:schemeClr val="tx1"/>
                </a:solidFill>
              </a:rPr>
              <a:t>the implementation and integration hurdles that could arise from adopting specialized </a:t>
            </a:r>
            <a:r>
              <a:rPr lang="en-CA" sz="3200" dirty="0" smtClean="0">
                <a:solidFill>
                  <a:schemeClr val="tx1"/>
                </a:solidFill>
              </a:rPr>
              <a:t>software</a:t>
            </a:r>
          </a:p>
          <a:p>
            <a:endParaRPr lang="en-CA" sz="3200" dirty="0">
              <a:solidFill>
                <a:schemeClr val="tx1"/>
              </a:solidFill>
            </a:endParaRPr>
          </a:p>
          <a:p>
            <a:r>
              <a:rPr lang="en-CA" sz="3200" dirty="0" smtClean="0">
                <a:solidFill>
                  <a:schemeClr val="tx1"/>
                </a:solidFill>
              </a:rPr>
              <a:t>Should I stay or should I go now.</a:t>
            </a:r>
          </a:p>
          <a:p>
            <a:endParaRPr lang="en-CA" sz="3200" dirty="0">
              <a:solidFill>
                <a:schemeClr val="tx1"/>
              </a:solidFill>
            </a:endParaRPr>
          </a:p>
          <a:p>
            <a:pPr marL="400050" lvl="1" indent="0">
              <a:buNone/>
            </a:pPr>
            <a:r>
              <a:rPr lang="en-CA" sz="3200" dirty="0" smtClean="0"/>
              <a:t>Perform needs analysis to take </a:t>
            </a:r>
            <a:r>
              <a:rPr lang="en-CA" sz="3200" dirty="0"/>
              <a:t>into account a system's ability to adapt to changing regulatory requirements.</a:t>
            </a:r>
          </a:p>
          <a:p>
            <a:pPr marL="0" indent="0">
              <a:buNone/>
            </a:pPr>
            <a:endParaRPr lang="en-CA" sz="3200" dirty="0">
              <a:solidFill>
                <a:schemeClr val="tx1"/>
              </a:solidFill>
            </a:endParaRPr>
          </a:p>
        </p:txBody>
      </p:sp>
    </p:spTree>
    <p:extLst>
      <p:ext uri="{BB962C8B-B14F-4D97-AF65-F5344CB8AC3E}">
        <p14:creationId xmlns:p14="http://schemas.microsoft.com/office/powerpoint/2010/main" val="64798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t>Some Motivating Factors for Change</a:t>
            </a:r>
          </a:p>
        </p:txBody>
      </p:sp>
      <p:sp>
        <p:nvSpPr>
          <p:cNvPr id="3" name="Content Placeholder 2"/>
          <p:cNvSpPr>
            <a:spLocks noGrp="1"/>
          </p:cNvSpPr>
          <p:nvPr>
            <p:ph idx="1"/>
          </p:nvPr>
        </p:nvSpPr>
        <p:spPr/>
        <p:txBody>
          <a:bodyPr/>
          <a:lstStyle/>
          <a:p>
            <a:r>
              <a:rPr lang="en-CA" sz="3200" dirty="0" smtClean="0">
                <a:solidFill>
                  <a:schemeClr val="tx1"/>
                </a:solidFill>
              </a:rPr>
              <a:t>QAM</a:t>
            </a:r>
          </a:p>
          <a:p>
            <a:endParaRPr lang="en-CA" sz="3200" dirty="0"/>
          </a:p>
          <a:p>
            <a:r>
              <a:rPr lang="en-CA" sz="3200" dirty="0">
                <a:solidFill>
                  <a:schemeClr val="tx1"/>
                </a:solidFill>
              </a:rPr>
              <a:t>New TP (TP) Agencies Reporting Standards</a:t>
            </a:r>
            <a:r>
              <a:rPr lang="en-CA" sz="3200" dirty="0" smtClean="0">
                <a:solidFill>
                  <a:schemeClr val="tx1"/>
                </a:solidFill>
              </a:rPr>
              <a:t>.</a:t>
            </a:r>
          </a:p>
          <a:p>
            <a:endParaRPr lang="en-CA" sz="3200" dirty="0"/>
          </a:p>
          <a:p>
            <a:r>
              <a:rPr lang="en-CA" sz="3200" dirty="0" smtClean="0">
                <a:solidFill>
                  <a:schemeClr val="tx1"/>
                </a:solidFill>
              </a:rPr>
              <a:t>Accreditation (CARF, CQL, FOCUS)</a:t>
            </a:r>
          </a:p>
          <a:p>
            <a:endParaRPr lang="en-CA" sz="3200" dirty="0"/>
          </a:p>
          <a:p>
            <a:r>
              <a:rPr lang="en-CA" sz="3200" dirty="0" smtClean="0"/>
              <a:t>Organizational Accountability</a:t>
            </a:r>
            <a:endParaRPr lang="en-CA" sz="3200" dirty="0">
              <a:solidFill>
                <a:schemeClr val="tx1"/>
              </a:solidFill>
            </a:endParaRPr>
          </a:p>
          <a:p>
            <a:endParaRPr lang="en-CA" sz="2400" dirty="0">
              <a:solidFill>
                <a:schemeClr val="tx1"/>
              </a:solidFill>
              <a:latin typeface="+mn-lt"/>
              <a:ea typeface="+mn-ea"/>
              <a:cs typeface="+mn-cs"/>
            </a:endParaRPr>
          </a:p>
        </p:txBody>
      </p:sp>
    </p:spTree>
    <p:extLst>
      <p:ext uri="{BB962C8B-B14F-4D97-AF65-F5344CB8AC3E}">
        <p14:creationId xmlns:p14="http://schemas.microsoft.com/office/powerpoint/2010/main" val="4290245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 accounting design template">
  <a:themeElements>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4694</TotalTime>
  <Words>2695</Words>
  <Application>Microsoft Office PowerPoint</Application>
  <PresentationFormat>On-screen Show (4:3)</PresentationFormat>
  <Paragraphs>492</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Business accounting design template</vt:lpstr>
      <vt:lpstr>Developmental Services Finance Group</vt:lpstr>
      <vt:lpstr>How to Benefit the most from this slide show</vt:lpstr>
      <vt:lpstr>Financial Reporting Using  a Software Approach</vt:lpstr>
      <vt:lpstr>Benefits of automating the financial reporting process</vt:lpstr>
      <vt:lpstr>Benefits of automating the financial reporting process</vt:lpstr>
      <vt:lpstr>Pros and cons of using Excel for Data reporting</vt:lpstr>
      <vt:lpstr>Pros and cons of using Excel for Data reporting</vt:lpstr>
      <vt:lpstr>Pros and cons of using an ERP for Data Reporting</vt:lpstr>
      <vt:lpstr>Some Motivating Factors for Change</vt:lpstr>
      <vt:lpstr>Translating Efforts to Outcomes &amp; Improvements</vt:lpstr>
      <vt:lpstr>How can AIMS help?</vt:lpstr>
      <vt:lpstr>How can AIMS help?</vt:lpstr>
      <vt:lpstr>Individual Support Plan</vt:lpstr>
      <vt:lpstr>Serious Occurrences</vt:lpstr>
      <vt:lpstr>Serious Occurrences Annual Summary and Analysis Report </vt:lpstr>
      <vt:lpstr>Preventing and reporting abuse</vt:lpstr>
      <vt:lpstr>Complaints/Allegations</vt:lpstr>
      <vt:lpstr>Incident Reporting</vt:lpstr>
      <vt:lpstr>Rights Assessment</vt:lpstr>
      <vt:lpstr>AIMS Advanced  Record Search</vt:lpstr>
      <vt:lpstr>Confidentiality and privacy</vt:lpstr>
      <vt:lpstr>AIMS Consents</vt:lpstr>
      <vt:lpstr>AIMS File Access</vt:lpstr>
      <vt:lpstr>Health promotion, medical services and medication</vt:lpstr>
      <vt:lpstr>AIMS Clinical Visit</vt:lpstr>
      <vt:lpstr>AIMS Medication Management</vt:lpstr>
      <vt:lpstr>Health promotion, medical services and medication</vt:lpstr>
      <vt:lpstr>AIMS Staff Training</vt:lpstr>
      <vt:lpstr>Safety in agency owned or operated places</vt:lpstr>
      <vt:lpstr>AIMS Agency Documentation</vt:lpstr>
      <vt:lpstr>Helping with day-to-day finances</vt:lpstr>
      <vt:lpstr>AIMS Decision Making</vt:lpstr>
      <vt:lpstr>Helping with day-to-day finances</vt:lpstr>
      <vt:lpstr>AIMS Personal Financial</vt:lpstr>
      <vt:lpstr>AIMS Personal Financial</vt:lpstr>
      <vt:lpstr>AIMS Program Financial</vt:lpstr>
      <vt:lpstr>AIMS Personal Inventory</vt:lpstr>
      <vt:lpstr>Service records</vt:lpstr>
      <vt:lpstr>Data Elements &amp; TLS (Typical Level of Service)</vt:lpstr>
      <vt:lpstr>Attendance </vt:lpstr>
      <vt:lpstr>Attendance – Why Helpful</vt:lpstr>
      <vt:lpstr>Attendance – Why Helpful</vt:lpstr>
      <vt:lpstr>Types of Attendance Reports </vt:lpstr>
      <vt:lpstr>Data Elements by Report</vt:lpstr>
      <vt:lpstr>Data Elements by Report</vt:lpstr>
      <vt:lpstr>Data Elements by Report</vt:lpstr>
      <vt:lpstr>Data Elements by Report</vt:lpstr>
      <vt:lpstr>Data Elements by Report</vt:lpstr>
      <vt:lpstr>Data Elements by Report</vt:lpstr>
      <vt:lpstr>Data Elements by Report</vt:lpstr>
      <vt:lpstr>Data Elements by Report</vt:lpstr>
      <vt:lpstr>Data Elements by Report</vt:lpstr>
      <vt:lpstr>Summarizing Software Benefits</vt:lpstr>
      <vt:lpstr>Important Links from Presentation</vt:lpstr>
      <vt:lpstr>Developmental Services Finance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Services Finance Group</dc:title>
  <dc:creator>Brent</dc:creator>
  <cp:lastModifiedBy>Amanda Brown</cp:lastModifiedBy>
  <cp:revision>86</cp:revision>
  <cp:lastPrinted>2014-03-07T00:21:52Z</cp:lastPrinted>
  <dcterms:created xsi:type="dcterms:W3CDTF">2014-02-25T19:40:59Z</dcterms:created>
  <dcterms:modified xsi:type="dcterms:W3CDTF">2014-03-13T15:31:33Z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TC102862071033</vt:lpwstr>
  </property>
</Properties>
</file>