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3" r:id="rId1"/>
  </p:sldMasterIdLst>
  <p:notesMasterIdLst>
    <p:notesMasterId r:id="rId7"/>
  </p:notesMasterIdLst>
  <p:handoutMasterIdLst>
    <p:handoutMasterId r:id="rId8"/>
  </p:handoutMasterIdLst>
  <p:sldIdLst>
    <p:sldId id="278" r:id="rId2"/>
    <p:sldId id="279" r:id="rId3"/>
    <p:sldId id="280" r:id="rId4"/>
    <p:sldId id="281" r:id="rId5"/>
    <p:sldId id="28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D796EE8-16F9-4651-82B7-515A983E0C9E}">
          <p14:sldIdLst/>
        </p14:section>
        <p14:section name="Untitled Section" id="{59094FFE-1150-4A11-A8F8-A0D60183A9CF}">
          <p14:sldIdLst>
            <p14:sldId id="278"/>
            <p14:sldId id="279"/>
            <p14:sldId id="280"/>
            <p14:sldId id="281"/>
            <p14:sldId id="28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4" d="100"/>
          <a:sy n="84" d="100"/>
        </p:scale>
        <p:origin x="-186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0" d="100"/>
          <a:sy n="130" d="100"/>
        </p:scale>
        <p:origin x="-170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A97DA-5D3D-4F41-9F00-01781DA81699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096E8-ED34-B04E-80D1-679E7CC6C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98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11FAB-428E-8B46-93E3-BD3540D05D0B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372DC-2EEA-3B47-9DE2-FF52D0402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67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4" r:id="rId1"/>
    <p:sldLayoutId id="2147484305" r:id="rId2"/>
    <p:sldLayoutId id="2147484306" r:id="rId3"/>
    <p:sldLayoutId id="2147484307" r:id="rId4"/>
    <p:sldLayoutId id="2147484308" r:id="rId5"/>
    <p:sldLayoutId id="2147484309" r:id="rId6"/>
    <p:sldLayoutId id="2147484310" r:id="rId7"/>
    <p:sldLayoutId id="2147484311" r:id="rId8"/>
    <p:sldLayoutId id="2147484312" r:id="rId9"/>
    <p:sldLayoutId id="2147484313" r:id="rId10"/>
    <p:sldLayoutId id="2147484314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00" y="1070043"/>
            <a:ext cx="11892131" cy="1600200"/>
          </a:xfrm>
        </p:spPr>
        <p:txBody>
          <a:bodyPr>
            <a:noAutofit/>
          </a:bodyPr>
          <a:lstStyle/>
          <a:p>
            <a:pPr algn="ctr"/>
            <a:r>
              <a:rPr lang="en-CA" sz="2800" dirty="0" smtClean="0"/>
              <a:t/>
            </a:r>
            <a:br>
              <a:rPr lang="en-CA" sz="2800" dirty="0" smtClean="0"/>
            </a:br>
            <a:r>
              <a:rPr lang="en-CA" sz="3600" u="sng" dirty="0" smtClean="0"/>
              <a:t>Determining Retroactive Obligations</a:t>
            </a: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>Showing the Compounding Effect of Annual Adjustments on a Job Class Page 1</a:t>
            </a:r>
            <a:br>
              <a:rPr lang="en-CA" sz="3600" dirty="0" smtClean="0"/>
            </a:b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314" y="2225122"/>
            <a:ext cx="10058400" cy="3886200"/>
          </a:xfrm>
        </p:spPr>
        <p:txBody>
          <a:bodyPr>
            <a:normAutofit fontScale="92500" lnSpcReduction="10000"/>
          </a:bodyPr>
          <a:lstStyle/>
          <a:p>
            <a:pPr marL="971550" lvl="1" indent="-514350">
              <a:buAutoNum type="arabicPlain" startAt="1994"/>
            </a:pPr>
            <a:r>
              <a:rPr lang="en-CA" dirty="0" smtClean="0"/>
              <a:t> 	1995	1996	1997	1998	Total adjustments 	Adjusted rate</a:t>
            </a:r>
          </a:p>
          <a:p>
            <a:pPr marL="457200" lvl="1" indent="0">
              <a:buNone/>
            </a:pPr>
            <a:endParaRPr lang="en-CA" dirty="0"/>
          </a:p>
          <a:p>
            <a:pPr marL="457200" lvl="1" indent="0">
              <a:buNone/>
            </a:pPr>
            <a:r>
              <a:rPr lang="en-CA" dirty="0" smtClean="0"/>
              <a:t>.21						.21				7.71</a:t>
            </a:r>
          </a:p>
          <a:p>
            <a:pPr marL="457200" lvl="1" indent="0">
              <a:buNone/>
            </a:pPr>
            <a:r>
              <a:rPr lang="en-CA" dirty="0" smtClean="0"/>
              <a:t>.21	   	.10				.31				7.81</a:t>
            </a:r>
          </a:p>
          <a:p>
            <a:pPr marL="457200" lvl="1" indent="0">
              <a:buNone/>
            </a:pPr>
            <a:r>
              <a:rPr lang="en-CA" dirty="0" smtClean="0"/>
              <a:t>.21	   	.10.	.11			.42				7.92</a:t>
            </a:r>
          </a:p>
          <a:p>
            <a:pPr marL="457200" lvl="1" indent="0">
              <a:buNone/>
            </a:pPr>
            <a:r>
              <a:rPr lang="en-CA" dirty="0" smtClean="0"/>
              <a:t>.21	   	.10	.11	.11		.53				8.03</a:t>
            </a:r>
          </a:p>
          <a:p>
            <a:pPr marL="457200" lvl="1" indent="0">
              <a:buNone/>
            </a:pPr>
            <a:r>
              <a:rPr lang="en-CA" dirty="0" smtClean="0"/>
              <a:t>.21	   	.10	.11	.11	.11	.64				8.14</a:t>
            </a:r>
          </a:p>
          <a:p>
            <a:pPr marL="457200" lvl="1" indent="0">
              <a:buNone/>
            </a:pPr>
            <a:r>
              <a:rPr lang="en-CA" dirty="0" smtClean="0"/>
              <a:t>.21	   	.10	.11	.11	.11	.75				8.25</a:t>
            </a:r>
          </a:p>
          <a:p>
            <a:pPr marL="457200" lvl="1" indent="0">
              <a:buNone/>
            </a:pPr>
            <a:endParaRPr lang="en-CA" dirty="0" smtClean="0"/>
          </a:p>
          <a:p>
            <a:pPr marL="800100" lvl="1" indent="-342900"/>
            <a:r>
              <a:rPr lang="en-CA" dirty="0" smtClean="0"/>
              <a:t>Female job class whose pre pay equity December 31/1993 job rate was $7.50</a:t>
            </a:r>
            <a:endParaRPr lang="en-CA" dirty="0"/>
          </a:p>
          <a:p>
            <a:pPr marL="800100" lvl="1" indent="-342900"/>
            <a:r>
              <a:rPr lang="en-CA" dirty="0" smtClean="0"/>
              <a:t>From 1994 to 1998 to continue as such until pay equity has been achieved</a:t>
            </a:r>
          </a:p>
        </p:txBody>
      </p:sp>
      <p:pic>
        <p:nvPicPr>
          <p:cNvPr id="4" name="Picture 3" descr="logo3990429_l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7885" y="6240794"/>
            <a:ext cx="1334115" cy="61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96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171" y="1878775"/>
            <a:ext cx="10073537" cy="4075216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CA" sz="3100" dirty="0"/>
              <a:t>A</a:t>
            </a:r>
            <a:r>
              <a:rPr lang="en-CA" sz="3100" dirty="0" smtClean="0"/>
              <a:t>djustments owing to a female job class from 1994 to 1998 without negotiated increases added.</a:t>
            </a:r>
            <a:r>
              <a:rPr lang="en-CA" sz="3100" dirty="0"/>
              <a:t> </a:t>
            </a:r>
            <a:r>
              <a:rPr lang="en-CA" sz="3100" dirty="0" smtClean="0"/>
              <a:t> Adjustments would continue thus until the indicated gap was closed. Could be a huge liability if unpaid.</a:t>
            </a:r>
            <a:r>
              <a:rPr lang="en-CA" dirty="0" smtClean="0"/>
              <a:t>		</a:t>
            </a:r>
          </a:p>
          <a:p>
            <a:pPr marL="457200" lvl="1" indent="0">
              <a:buNone/>
            </a:pPr>
            <a:endParaRPr lang="en-CA" dirty="0" smtClean="0"/>
          </a:p>
          <a:p>
            <a:pPr marL="457200" lvl="1" indent="0">
              <a:buNone/>
            </a:pPr>
            <a:r>
              <a:rPr lang="en-CA" dirty="0"/>
              <a:t>	</a:t>
            </a:r>
            <a:r>
              <a:rPr lang="en-CA" dirty="0" smtClean="0"/>
              <a:t>	PAY EQUITY	</a:t>
            </a:r>
            <a:r>
              <a:rPr lang="en-CA" dirty="0"/>
              <a:t>	</a:t>
            </a:r>
            <a:r>
              <a:rPr lang="en-CA" dirty="0" smtClean="0"/>
              <a:t>HOURS PAID		OWED 		</a:t>
            </a:r>
            <a:endParaRPr lang="en-CA" dirty="0"/>
          </a:p>
          <a:p>
            <a:pPr marL="457200" lvl="1" indent="0">
              <a:buNone/>
            </a:pPr>
            <a:r>
              <a:rPr lang="en-CA" dirty="0" smtClean="0"/>
              <a:t>1994		.21			1040			$218.40</a:t>
            </a:r>
          </a:p>
          <a:p>
            <a:pPr marL="457200" lvl="1" indent="0">
              <a:buNone/>
            </a:pPr>
            <a:r>
              <a:rPr lang="en-CA" dirty="0" smtClean="0"/>
              <a:t>1995		.31			1040		</a:t>
            </a:r>
            <a:r>
              <a:rPr lang="en-CA" dirty="0"/>
              <a:t>	</a:t>
            </a:r>
            <a:r>
              <a:rPr lang="en-CA" dirty="0" smtClean="0"/>
              <a:t>$322.40</a:t>
            </a:r>
          </a:p>
          <a:p>
            <a:pPr marL="457200" lvl="1" indent="0">
              <a:buNone/>
            </a:pPr>
            <a:r>
              <a:rPr lang="en-CA" dirty="0" smtClean="0"/>
              <a:t>1996	</a:t>
            </a:r>
            <a:r>
              <a:rPr lang="en-CA" dirty="0"/>
              <a:t>	</a:t>
            </a:r>
            <a:r>
              <a:rPr lang="en-CA" dirty="0" smtClean="0"/>
              <a:t>.42			1040			$436.80</a:t>
            </a:r>
          </a:p>
          <a:p>
            <a:pPr marL="457200" lvl="1" indent="0">
              <a:buNone/>
            </a:pPr>
            <a:r>
              <a:rPr lang="en-CA" dirty="0" smtClean="0"/>
              <a:t>1997</a:t>
            </a:r>
            <a:r>
              <a:rPr lang="en-CA" dirty="0"/>
              <a:t>	</a:t>
            </a:r>
            <a:r>
              <a:rPr lang="en-CA" dirty="0" smtClean="0"/>
              <a:t>	.53		</a:t>
            </a:r>
            <a:r>
              <a:rPr lang="en-CA" dirty="0"/>
              <a:t>	</a:t>
            </a:r>
            <a:r>
              <a:rPr lang="en-CA" dirty="0" smtClean="0"/>
              <a:t>1040			$551.20</a:t>
            </a:r>
          </a:p>
          <a:p>
            <a:pPr marL="457200" lvl="1" indent="0">
              <a:buNone/>
            </a:pPr>
            <a:r>
              <a:rPr lang="en-CA" dirty="0" smtClean="0"/>
              <a:t>1998	</a:t>
            </a:r>
            <a:r>
              <a:rPr lang="en-CA" smtClean="0"/>
              <a:t>	.64</a:t>
            </a:r>
            <a:r>
              <a:rPr lang="en-CA" dirty="0" smtClean="0"/>
              <a:t>			1040			$665.60      </a:t>
            </a:r>
          </a:p>
        </p:txBody>
      </p:sp>
      <p:pic>
        <p:nvPicPr>
          <p:cNvPr id="4" name="Picture 3" descr="logo3990429_l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7885" y="6240794"/>
            <a:ext cx="1334115" cy="61720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6306" y="508934"/>
            <a:ext cx="11892131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>Retro active adjustments owing to a Job Class </a:t>
            </a:r>
          </a:p>
          <a:p>
            <a:pPr algn="ctr"/>
            <a:r>
              <a:rPr lang="en-CA" sz="3600" dirty="0" smtClean="0"/>
              <a:t>From 1994 to 1998 Page 2</a:t>
            </a:r>
            <a:br>
              <a:rPr lang="en-CA" sz="3600" dirty="0" smtClean="0"/>
            </a:b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94916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521" y="372003"/>
            <a:ext cx="6540057" cy="976988"/>
          </a:xfrm>
        </p:spPr>
        <p:txBody>
          <a:bodyPr>
            <a:normAutofit/>
          </a:bodyPr>
          <a:lstStyle/>
          <a:p>
            <a:r>
              <a:rPr lang="en-CA" dirty="0" smtClean="0"/>
              <a:t>Applying Adjustments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315" y="1699187"/>
            <a:ext cx="10058400" cy="3886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/>
              <a:t>One way to distribute the 1% of payroll was to calculate an hourly adjustment and apply it equally among female job classes, with the exception that the lowest paid in each plan </a:t>
            </a:r>
            <a:r>
              <a:rPr lang="en-CA" u="sng" dirty="0" smtClean="0"/>
              <a:t>MUST</a:t>
            </a:r>
            <a:r>
              <a:rPr lang="en-CA" dirty="0" smtClean="0"/>
              <a:t> receive a larger adjustment.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1994’s payroll was			$200,000.00</a:t>
            </a:r>
          </a:p>
          <a:p>
            <a:r>
              <a:rPr lang="en-CA" dirty="0" smtClean="0"/>
              <a:t>1% of 1994 payroll is		$2,000.00</a:t>
            </a:r>
          </a:p>
          <a:p>
            <a:r>
              <a:rPr lang="en-CA" dirty="0" smtClean="0"/>
              <a:t>Total hours paid in 1995 was	10,400</a:t>
            </a:r>
          </a:p>
          <a:p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Divide total annual hours paid and divide into total payroll to get amount due to each job class, but ensure that the lowest paid gets more.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3" descr="logo3990429_l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7885" y="6240794"/>
            <a:ext cx="1334115" cy="61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39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520" y="372002"/>
            <a:ext cx="7438061" cy="938505"/>
          </a:xfrm>
        </p:spPr>
        <p:txBody>
          <a:bodyPr/>
          <a:lstStyle/>
          <a:p>
            <a:r>
              <a:rPr lang="en-CA" dirty="0" smtClean="0"/>
              <a:t>Non pay equity Increases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684" y="1134760"/>
            <a:ext cx="10058400" cy="3886200"/>
          </a:xfrm>
        </p:spPr>
        <p:txBody>
          <a:bodyPr>
            <a:normAutofit/>
          </a:bodyPr>
          <a:lstStyle/>
          <a:p>
            <a:r>
              <a:rPr lang="en-CA" sz="3200" dirty="0"/>
              <a:t>Adjustments other than pay equity adjustments are added to both the current and the pay equity job rates</a:t>
            </a:r>
            <a:r>
              <a:rPr lang="en-CA" sz="3200" dirty="0" smtClean="0"/>
              <a:t>.</a:t>
            </a:r>
            <a:endParaRPr lang="en-CA" sz="3200" dirty="0"/>
          </a:p>
          <a:p>
            <a:r>
              <a:rPr lang="en-CA" sz="3200" dirty="0"/>
              <a:t>The wage gap is only reduced by adjustments that are identified </a:t>
            </a:r>
            <a:r>
              <a:rPr lang="en-CA" sz="3200" dirty="0" smtClean="0"/>
              <a:t>and applied as pay equity adjustments.</a:t>
            </a:r>
            <a:endParaRPr lang="en-CA" sz="3200" dirty="0"/>
          </a:p>
        </p:txBody>
      </p:sp>
      <p:pic>
        <p:nvPicPr>
          <p:cNvPr id="4" name="Picture 3" descr="logo3990429_l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7885" y="6240794"/>
            <a:ext cx="1334115" cy="61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8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229" y="307862"/>
            <a:ext cx="9503469" cy="97698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Record Keeping and Communication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462356"/>
            <a:ext cx="10058400" cy="3520130"/>
          </a:xfrm>
        </p:spPr>
        <p:txBody>
          <a:bodyPr>
            <a:normAutofit lnSpcReduction="10000"/>
          </a:bodyPr>
          <a:lstStyle/>
          <a:p>
            <a:r>
              <a:rPr lang="en-CA" sz="3600" dirty="0" smtClean="0"/>
              <a:t>Ensure Pay Equity adjustments are identified clearly to employees e.g. on pay stubs and they are aware of the pay equity process.</a:t>
            </a:r>
          </a:p>
          <a:p>
            <a:r>
              <a:rPr lang="en-CA" sz="3600" dirty="0" smtClean="0"/>
              <a:t>Keep records of adjustments paid to each job</a:t>
            </a:r>
          </a:p>
          <a:p>
            <a:pPr marL="0" indent="0">
              <a:buNone/>
            </a:pPr>
            <a:r>
              <a:rPr lang="en-CA" sz="3600" dirty="0"/>
              <a:t> </a:t>
            </a:r>
            <a:r>
              <a:rPr lang="en-CA" sz="3600" dirty="0" smtClean="0"/>
              <a:t>class and be aware of when the job class </a:t>
            </a:r>
          </a:p>
          <a:p>
            <a:pPr marL="0" indent="0">
              <a:buNone/>
            </a:pPr>
            <a:r>
              <a:rPr lang="en-CA" sz="3600" dirty="0"/>
              <a:t> </a:t>
            </a:r>
            <a:r>
              <a:rPr lang="en-CA" sz="3600" dirty="0" smtClean="0"/>
              <a:t>achieves the pay equity job rate.</a:t>
            </a:r>
          </a:p>
        </p:txBody>
      </p:sp>
      <p:pic>
        <p:nvPicPr>
          <p:cNvPr id="4" name="Picture 3" descr="logo3990429_l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7885" y="6240794"/>
            <a:ext cx="1334115" cy="617206"/>
          </a:xfrm>
          <a:prstGeom prst="rect">
            <a:avLst/>
          </a:prstGeom>
        </p:spPr>
      </p:pic>
      <p:pic>
        <p:nvPicPr>
          <p:cNvPr id="6" name="Picture 5" descr="BU001986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394" y="3838048"/>
            <a:ext cx="2424638" cy="226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97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2127</TotalTime>
  <Words>176</Words>
  <Application>Microsoft Office PowerPoint</Application>
  <PresentationFormat>Custom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NewsPrint</vt:lpstr>
      <vt:lpstr> Determining Retroactive Obligations Showing the Compounding Effect of Annual Adjustments on a Job Class Page 1 </vt:lpstr>
      <vt:lpstr>PowerPoint Presentation</vt:lpstr>
      <vt:lpstr>Applying Adjustments</vt:lpstr>
      <vt:lpstr>Non pay equity Increases</vt:lpstr>
      <vt:lpstr>Record Keeping and Communication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Proxy Comparison Method for Achieving Pay Equity</dc:title>
  <dc:creator>Doreen</dc:creator>
  <cp:lastModifiedBy>Amanda Brown</cp:lastModifiedBy>
  <cp:revision>135</cp:revision>
  <cp:lastPrinted>2013-11-25T19:23:20Z</cp:lastPrinted>
  <dcterms:created xsi:type="dcterms:W3CDTF">2013-09-08T20:20:53Z</dcterms:created>
  <dcterms:modified xsi:type="dcterms:W3CDTF">2014-01-07T14:50:44Z</dcterms:modified>
</cp:coreProperties>
</file>