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3" r:id="rId1"/>
  </p:sldMasterIdLst>
  <p:notesMasterIdLst>
    <p:notesMasterId r:id="rId7"/>
  </p:notesMasterIdLst>
  <p:handoutMasterIdLst>
    <p:handoutMasterId r:id="rId8"/>
  </p:handoutMasterIdLst>
  <p:sldIdLst>
    <p:sldId id="265" r:id="rId2"/>
    <p:sldId id="266" r:id="rId3"/>
    <p:sldId id="301" r:id="rId4"/>
    <p:sldId id="270" r:id="rId5"/>
    <p:sldId id="27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796EE8-16F9-4651-82B7-515A983E0C9E}">
          <p14:sldIdLst/>
        </p14:section>
        <p14:section name="Untitled Section" id="{59094FFE-1150-4A11-A8F8-A0D60183A9CF}">
          <p14:sldIdLst>
            <p14:sldId id="265"/>
            <p14:sldId id="266"/>
            <p14:sldId id="301"/>
            <p14:sldId id="270"/>
            <p14:sldId id="271"/>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4" d="100"/>
          <a:sy n="84" d="100"/>
        </p:scale>
        <p:origin x="-186" y="24"/>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30" d="100"/>
          <a:sy n="130" d="100"/>
        </p:scale>
        <p:origin x="-170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5A97DA-5D3D-4F41-9F00-01781DA81699}" type="datetimeFigureOut">
              <a:rPr lang="en-US" smtClean="0"/>
              <a:t>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096E8-ED34-B04E-80D1-679E7CC6C476}" type="slidenum">
              <a:rPr lang="en-US" smtClean="0"/>
              <a:t>‹#›</a:t>
            </a:fld>
            <a:endParaRPr lang="en-US"/>
          </a:p>
        </p:txBody>
      </p:sp>
    </p:spTree>
    <p:extLst>
      <p:ext uri="{BB962C8B-B14F-4D97-AF65-F5344CB8AC3E}">
        <p14:creationId xmlns:p14="http://schemas.microsoft.com/office/powerpoint/2010/main" val="3111298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11FAB-428E-8B46-93E3-BD3540D05D0B}" type="datetimeFigureOut">
              <a:rPr lang="en-US" smtClean="0"/>
              <a:t>1/7/2014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C372DC-2EEA-3B47-9DE2-FF52D0402B60}" type="slidenum">
              <a:rPr lang="en-US" smtClean="0"/>
              <a:t>‹#›</a:t>
            </a:fld>
            <a:endParaRPr lang="en-US"/>
          </a:p>
        </p:txBody>
      </p:sp>
    </p:spTree>
    <p:extLst>
      <p:ext uri="{BB962C8B-B14F-4D97-AF65-F5344CB8AC3E}">
        <p14:creationId xmlns:p14="http://schemas.microsoft.com/office/powerpoint/2010/main" val="8946678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16000" y="3200400"/>
            <a:ext cx="10058400" cy="1524000"/>
          </a:xfrm>
        </p:spPr>
        <p:txBody>
          <a:bodyPr>
            <a:noAutofit/>
          </a:bodyPr>
          <a:lstStyle>
            <a:lvl1pPr>
              <a:defRPr sz="8000"/>
            </a:lvl1pPr>
          </a:lstStyle>
          <a:p>
            <a:r>
              <a:rPr lang="en-CA" smtClean="0"/>
              <a:t>Click to edit Master title style</a:t>
            </a:r>
            <a:endParaRPr lang="en-US" dirty="0"/>
          </a:p>
        </p:txBody>
      </p:sp>
      <p:sp>
        <p:nvSpPr>
          <p:cNvPr id="3" name="Subtitle 2"/>
          <p:cNvSpPr>
            <a:spLocks noGrp="1"/>
          </p:cNvSpPr>
          <p:nvPr>
            <p:ph type="subTitle" idx="1"/>
          </p:nvPr>
        </p:nvSpPr>
        <p:spPr>
          <a:xfrm>
            <a:off x="1016000" y="4724400"/>
            <a:ext cx="9144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1219200" y="685800"/>
            <a:ext cx="9652000" cy="3886200"/>
          </a:xfrm>
        </p:spPr>
        <p:txBody>
          <a:bodyPr vert="eaVert" anchor="t" anchorCtr="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646A409-A713-44E8-AE6C-E6C54E8A57F6}" type="datetimeFigureOut">
              <a:rPr lang="en-CA" smtClean="0"/>
              <a:t>07/01/2014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6000" y="685802"/>
            <a:ext cx="2438400" cy="5410199"/>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3454400" y="685801"/>
            <a:ext cx="7620000" cy="4876800"/>
          </a:xfrm>
        </p:spPr>
        <p:txBody>
          <a:bodyPr vert="eaVert" anchor="t" anchorCtr="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646A409-A713-44E8-AE6C-E6C54E8A57F6}" type="datetimeFigureOut">
              <a:rPr lang="en-CA" smtClean="0"/>
              <a:t>07/01/2014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646A409-A713-44E8-AE6C-E6C54E8A57F6}" type="datetimeFigureOut">
              <a:rPr lang="en-CA" smtClean="0"/>
              <a:t>07/01/2014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16000" y="3276600"/>
            <a:ext cx="10058400" cy="1676400"/>
          </a:xfrm>
        </p:spPr>
        <p:txBody>
          <a:bodyPr anchor="b" anchorCtr="0"/>
          <a:lstStyle>
            <a:lvl1pPr algn="l">
              <a:defRPr sz="5400" b="0" cap="all"/>
            </a:lvl1pPr>
          </a:lstStyle>
          <a:p>
            <a:r>
              <a:rPr lang="en-CA" smtClean="0"/>
              <a:t>Click to edit Master title style</a:t>
            </a:r>
            <a:endParaRPr lang="en-US" dirty="0"/>
          </a:p>
        </p:txBody>
      </p:sp>
      <p:sp>
        <p:nvSpPr>
          <p:cNvPr id="3" name="Text Placeholder 2"/>
          <p:cNvSpPr>
            <a:spLocks noGrp="1"/>
          </p:cNvSpPr>
          <p:nvPr>
            <p:ph type="body" idx="1"/>
          </p:nvPr>
        </p:nvSpPr>
        <p:spPr>
          <a:xfrm>
            <a:off x="1016000" y="4953000"/>
            <a:ext cx="9144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
        <p:nvSpPr>
          <p:cNvPr id="8" name="Rectangle 7"/>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10160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61976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3646A409-A713-44E8-AE6C-E6C54E8A57F6}" type="datetimeFigureOut">
              <a:rPr lang="en-CA" smtClean="0"/>
              <a:t>07/01/2014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dirty="0"/>
          </a:p>
        </p:txBody>
      </p:sp>
      <p:sp>
        <p:nvSpPr>
          <p:cNvPr id="3" name="Text Placeholder 2"/>
          <p:cNvSpPr>
            <a:spLocks noGrp="1"/>
          </p:cNvSpPr>
          <p:nvPr>
            <p:ph type="body" idx="1"/>
          </p:nvPr>
        </p:nvSpPr>
        <p:spPr>
          <a:xfrm>
            <a:off x="10119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0119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61935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61935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3646A409-A713-44E8-AE6C-E6C54E8A57F6}" type="datetimeFigureOut">
              <a:rPr lang="en-CA" smtClean="0"/>
              <a:t>07/01/2014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39AF526-E248-4F0F-BE64-10639E6EB141}" type="slidenum">
              <a:rPr lang="en-CA" smtClean="0"/>
              <a:t>‹#›</a:t>
            </a:fld>
            <a:endParaRPr lang="en-CA"/>
          </a:p>
        </p:txBody>
      </p:sp>
      <p:cxnSp>
        <p:nvCxnSpPr>
          <p:cNvPr id="11" name="Straight Connector 10"/>
          <p:cNvCxnSpPr/>
          <p:nvPr/>
        </p:nvCxnSpPr>
        <p:spPr>
          <a:xfrm>
            <a:off x="10119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935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Date Placeholder 2"/>
          <p:cNvSpPr>
            <a:spLocks noGrp="1"/>
          </p:cNvSpPr>
          <p:nvPr>
            <p:ph type="dt" sz="half" idx="10"/>
          </p:nvPr>
        </p:nvSpPr>
        <p:spPr/>
        <p:txBody>
          <a:bodyPr/>
          <a:lstStyle/>
          <a:p>
            <a:fld id="{3646A409-A713-44E8-AE6C-E6C54E8A57F6}" type="datetimeFigureOut">
              <a:rPr lang="en-CA" smtClean="0"/>
              <a:t>07/01/2014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6A409-A713-44E8-AE6C-E6C54E8A57F6}" type="datetimeFigureOut">
              <a:rPr lang="en-CA" smtClean="0"/>
              <a:t>07/01/2014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0" y="4572000"/>
            <a:ext cx="9046464" cy="1600200"/>
          </a:xfrm>
        </p:spPr>
        <p:txBody>
          <a:bodyPr anchor="b">
            <a:normAutofit/>
          </a:bodyPr>
          <a:lstStyle>
            <a:lvl1pPr algn="l">
              <a:defRPr sz="5400" b="0"/>
            </a:lvl1pPr>
          </a:lstStyle>
          <a:p>
            <a:r>
              <a:rPr lang="en-CA" smtClean="0"/>
              <a:t>Click to edit Master title style</a:t>
            </a:r>
            <a:endParaRPr lang="en-US"/>
          </a:p>
        </p:txBody>
      </p:sp>
      <p:sp>
        <p:nvSpPr>
          <p:cNvPr id="3" name="Content Placeholder 2"/>
          <p:cNvSpPr>
            <a:spLocks noGrp="1"/>
          </p:cNvSpPr>
          <p:nvPr>
            <p:ph idx="1"/>
          </p:nvPr>
        </p:nvSpPr>
        <p:spPr>
          <a:xfrm>
            <a:off x="4947821" y="457201"/>
            <a:ext cx="6126579"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1016002" y="457200"/>
            <a:ext cx="3564876"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646A409-A713-44E8-AE6C-E6C54E8A57F6}" type="datetimeFigureOut">
              <a:rPr lang="en-CA" smtClean="0"/>
              <a:t>07/01/2014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10" name="Straight Connector 9"/>
          <p:cNvCxnSpPr/>
          <p:nvPr/>
        </p:nvCxnSpPr>
        <p:spPr>
          <a:xfrm rot="5400000">
            <a:off x="2871259" y="2514336"/>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1936" y="4572000"/>
            <a:ext cx="9046464" cy="1600200"/>
          </a:xfrm>
        </p:spPr>
        <p:txBody>
          <a:bodyPr anchor="b">
            <a:normAutofit/>
          </a:bodyPr>
          <a:lstStyle>
            <a:lvl1pPr algn="l">
              <a:defRPr sz="5400" b="0"/>
            </a:lvl1pPr>
          </a:lstStyle>
          <a:p>
            <a:r>
              <a:rPr lang="en-CA" smtClean="0"/>
              <a:t>Click to edit Master title style</a:t>
            </a:r>
            <a:endParaRPr lang="en-US" dirty="0"/>
          </a:p>
        </p:txBody>
      </p:sp>
      <p:sp>
        <p:nvSpPr>
          <p:cNvPr id="3" name="Picture Placeholder 2"/>
          <p:cNvSpPr>
            <a:spLocks noGrp="1"/>
          </p:cNvSpPr>
          <p:nvPr>
            <p:ph type="pic" idx="1"/>
          </p:nvPr>
        </p:nvSpPr>
        <p:spPr>
          <a:xfrm>
            <a:off x="1036320" y="457200"/>
            <a:ext cx="100584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1133856" y="3505200"/>
            <a:ext cx="98552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646A409-A713-44E8-AE6C-E6C54E8A57F6}" type="datetimeFigureOut">
              <a:rPr lang="en-CA" smtClean="0"/>
              <a:t>07/01/2014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6000" y="4572000"/>
            <a:ext cx="9042400" cy="1600200"/>
          </a:xfrm>
          <a:prstGeom prst="rect">
            <a:avLst/>
          </a:prstGeom>
        </p:spPr>
        <p:txBody>
          <a:bodyPr vert="horz" lIns="91440" tIns="45720" rIns="91440" bIns="45720" rtlCol="0" anchor="b" anchorCtr="0">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1016000" y="685800"/>
            <a:ext cx="10058400" cy="3886200"/>
          </a:xfrm>
          <a:prstGeom prst="rect">
            <a:avLst/>
          </a:prstGeom>
        </p:spPr>
        <p:txBody>
          <a:bodyPr vert="horz" lIns="91440" tIns="45720" rIns="91440" bIns="45720" rtlCol="0" anchor="ctr" anchorCtr="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8331200" y="6208777"/>
            <a:ext cx="28448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646A409-A713-44E8-AE6C-E6C54E8A57F6}" type="datetimeFigureOut">
              <a:rPr lang="en-CA" smtClean="0"/>
              <a:t>07/01/2014</a:t>
            </a:fld>
            <a:endParaRPr lang="en-CA"/>
          </a:p>
        </p:txBody>
      </p:sp>
      <p:sp>
        <p:nvSpPr>
          <p:cNvPr id="5" name="Footer Placeholder 4"/>
          <p:cNvSpPr>
            <a:spLocks noGrp="1"/>
          </p:cNvSpPr>
          <p:nvPr>
            <p:ph type="ftr" sz="quarter" idx="3"/>
          </p:nvPr>
        </p:nvSpPr>
        <p:spPr>
          <a:xfrm>
            <a:off x="1015999" y="6208777"/>
            <a:ext cx="6498492"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CA"/>
          </a:p>
        </p:txBody>
      </p:sp>
      <p:sp>
        <p:nvSpPr>
          <p:cNvPr id="6" name="Slide Number Placeholder 5"/>
          <p:cNvSpPr>
            <a:spLocks noGrp="1"/>
          </p:cNvSpPr>
          <p:nvPr>
            <p:ph type="sldNum" sz="quarter" idx="4"/>
          </p:nvPr>
        </p:nvSpPr>
        <p:spPr>
          <a:xfrm>
            <a:off x="10160000" y="5687569"/>
            <a:ext cx="1016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39AF526-E248-4F0F-BE64-10639E6EB141}" type="slidenum">
              <a:rPr lang="en-CA" smtClean="0"/>
              <a:t>‹#›</a:t>
            </a:fld>
            <a:endParaRPr lang="en-CA"/>
          </a:p>
        </p:txBody>
      </p:sp>
      <p:sp>
        <p:nvSpPr>
          <p:cNvPr id="8" name="Rectangle 7"/>
          <p:cNvSpPr/>
          <p:nvPr/>
        </p:nvSpPr>
        <p:spPr>
          <a:xfrm>
            <a:off x="1036320" y="0"/>
            <a:ext cx="10058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304" r:id="rId1"/>
    <p:sldLayoutId id="2147484305" r:id="rId2"/>
    <p:sldLayoutId id="2147484306" r:id="rId3"/>
    <p:sldLayoutId id="2147484307" r:id="rId4"/>
    <p:sldLayoutId id="2147484308" r:id="rId5"/>
    <p:sldLayoutId id="2147484309" r:id="rId6"/>
    <p:sldLayoutId id="2147484310" r:id="rId7"/>
    <p:sldLayoutId id="2147484311" r:id="rId8"/>
    <p:sldLayoutId id="2147484312" r:id="rId9"/>
    <p:sldLayoutId id="2147484313" r:id="rId10"/>
    <p:sldLayoutId id="2147484314" r:id="rId11"/>
  </p:sldLayoutIdLst>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912" y="282205"/>
            <a:ext cx="10606731" cy="1053955"/>
          </a:xfrm>
        </p:spPr>
        <p:txBody>
          <a:bodyPr>
            <a:noAutofit/>
          </a:bodyPr>
          <a:lstStyle/>
          <a:p>
            <a:r>
              <a:rPr lang="en-CA" dirty="0" smtClean="0"/>
              <a:t>Proxy provisions of the Pay Equity Act </a:t>
            </a:r>
            <a:endParaRPr lang="en-CA" dirty="0"/>
          </a:p>
        </p:txBody>
      </p:sp>
      <p:sp>
        <p:nvSpPr>
          <p:cNvPr id="3" name="Content Placeholder 2"/>
          <p:cNvSpPr>
            <a:spLocks noGrp="1"/>
          </p:cNvSpPr>
          <p:nvPr>
            <p:ph idx="1"/>
          </p:nvPr>
        </p:nvSpPr>
        <p:spPr>
          <a:xfrm>
            <a:off x="990343" y="1429805"/>
            <a:ext cx="10058400" cy="3886200"/>
          </a:xfrm>
        </p:spPr>
        <p:txBody>
          <a:bodyPr/>
          <a:lstStyle/>
          <a:p>
            <a:r>
              <a:rPr lang="en-CA" dirty="0" smtClean="0"/>
              <a:t>Proxy provisions were added to the Act in 1993 and apply to predominately female public sector workplaces. Without the proxy method, these women would not be able to fall under the Act to obtain adjustments in wages for job classes that had historically been undervalued.</a:t>
            </a:r>
          </a:p>
          <a:p>
            <a:r>
              <a:rPr lang="en-CA" dirty="0" smtClean="0"/>
              <a:t>The Act defines public sector as any corporation or organization as set out in Schedule and Appendix to the Act which provides a lengthy specific list of public sector (or broader public sector) organizations.</a:t>
            </a:r>
            <a:endParaRPr lang="en-CA" dirty="0"/>
          </a:p>
        </p:txBody>
      </p:sp>
      <p:pic>
        <p:nvPicPr>
          <p:cNvPr id="4" name="Picture 3" descr="logo3990429_l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885" y="6240794"/>
            <a:ext cx="1334115" cy="617206"/>
          </a:xfrm>
          <a:prstGeom prst="rect">
            <a:avLst/>
          </a:prstGeom>
        </p:spPr>
      </p:pic>
    </p:spTree>
    <p:extLst>
      <p:ext uri="{BB962C8B-B14F-4D97-AF65-F5344CB8AC3E}">
        <p14:creationId xmlns:p14="http://schemas.microsoft.com/office/powerpoint/2010/main" val="28003604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3837" y="282206"/>
            <a:ext cx="5693368" cy="1015471"/>
          </a:xfrm>
        </p:spPr>
        <p:txBody>
          <a:bodyPr/>
          <a:lstStyle/>
          <a:p>
            <a:r>
              <a:rPr lang="en-CA" dirty="0" smtClean="0"/>
              <a:t>How to Get to Proxy</a:t>
            </a:r>
            <a:endParaRPr lang="en-CA" dirty="0"/>
          </a:p>
        </p:txBody>
      </p:sp>
      <p:sp>
        <p:nvSpPr>
          <p:cNvPr id="3" name="Content Placeholder 2"/>
          <p:cNvSpPr>
            <a:spLocks noGrp="1"/>
          </p:cNvSpPr>
          <p:nvPr>
            <p:ph idx="1"/>
          </p:nvPr>
        </p:nvSpPr>
        <p:spPr>
          <a:xfrm>
            <a:off x="1067318" y="1519596"/>
            <a:ext cx="10058400" cy="3886200"/>
          </a:xfrm>
        </p:spPr>
        <p:txBody>
          <a:bodyPr>
            <a:normAutofit lnSpcReduction="10000"/>
          </a:bodyPr>
          <a:lstStyle/>
          <a:p>
            <a:endParaRPr lang="en-CA" dirty="0" smtClean="0"/>
          </a:p>
          <a:p>
            <a:r>
              <a:rPr lang="en-CA" dirty="0" smtClean="0"/>
              <a:t>If all female job classes could not achieve pay equity with the job-to-job, or proportional value method, the employer was required to notify the Pay Equity Commission by submitting a</a:t>
            </a:r>
          </a:p>
          <a:p>
            <a:endParaRPr lang="en-CA" dirty="0" smtClean="0"/>
          </a:p>
          <a:p>
            <a:pPr lvl="2"/>
            <a:r>
              <a:rPr lang="en-CA" sz="2800" i="1" dirty="0" smtClean="0"/>
              <a:t>Notice of Inability to Achieve Pay Equity</a:t>
            </a:r>
          </a:p>
          <a:p>
            <a:pPr lvl="2"/>
            <a:endParaRPr lang="en-CA" sz="2800" i="1" dirty="0"/>
          </a:p>
          <a:p>
            <a:pPr lvl="2"/>
            <a:r>
              <a:rPr lang="en-CA" sz="2800" i="1" u="sng" dirty="0" smtClean="0"/>
              <a:t>For Public sector employers, this was a request to be declared a “seeking organization” and to use the proxy method</a:t>
            </a:r>
          </a:p>
          <a:p>
            <a:pPr lvl="2"/>
            <a:endParaRPr lang="en-CA" sz="2800" i="1" dirty="0"/>
          </a:p>
        </p:txBody>
      </p:sp>
      <p:pic>
        <p:nvPicPr>
          <p:cNvPr id="4" name="Picture 3" descr="logo3990429_l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885" y="6240794"/>
            <a:ext cx="1334115" cy="617206"/>
          </a:xfrm>
          <a:prstGeom prst="rect">
            <a:avLst/>
          </a:prstGeom>
        </p:spPr>
      </p:pic>
    </p:spTree>
    <p:extLst>
      <p:ext uri="{BB962C8B-B14F-4D97-AF65-F5344CB8AC3E}">
        <p14:creationId xmlns:p14="http://schemas.microsoft.com/office/powerpoint/2010/main" val="322658495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2207" y="397658"/>
            <a:ext cx="6719658" cy="989816"/>
          </a:xfrm>
        </p:spPr>
        <p:txBody>
          <a:bodyPr/>
          <a:lstStyle/>
          <a:p>
            <a:r>
              <a:rPr lang="en-CA" dirty="0" smtClean="0"/>
              <a:t>Proxy </a:t>
            </a:r>
            <a:r>
              <a:rPr lang="en-CA" dirty="0"/>
              <a:t>P</a:t>
            </a:r>
            <a:r>
              <a:rPr lang="en-CA" dirty="0" smtClean="0"/>
              <a:t>ay </a:t>
            </a:r>
            <a:r>
              <a:rPr lang="en-CA" dirty="0"/>
              <a:t>E</a:t>
            </a:r>
            <a:r>
              <a:rPr lang="en-CA" dirty="0" smtClean="0"/>
              <a:t>quity Plans</a:t>
            </a:r>
            <a:endParaRPr lang="en-CA" dirty="0"/>
          </a:p>
        </p:txBody>
      </p:sp>
      <p:sp>
        <p:nvSpPr>
          <p:cNvPr id="3" name="Content Placeholder 2"/>
          <p:cNvSpPr>
            <a:spLocks noGrp="1"/>
          </p:cNvSpPr>
          <p:nvPr>
            <p:ph idx="1"/>
          </p:nvPr>
        </p:nvSpPr>
        <p:spPr>
          <a:xfrm>
            <a:off x="704012" y="1607555"/>
            <a:ext cx="10515600" cy="4351338"/>
          </a:xfrm>
        </p:spPr>
        <p:txBody>
          <a:bodyPr>
            <a:normAutofit/>
          </a:bodyPr>
          <a:lstStyle/>
          <a:p>
            <a:r>
              <a:rPr lang="en-CA" sz="2800" dirty="0" smtClean="0"/>
              <a:t>Once an employer was ordered to use the proxy method, they were required to prepare a pay equity plan (or plans in the case of a union) as of January 1, 1994.</a:t>
            </a:r>
          </a:p>
          <a:p>
            <a:r>
              <a:rPr lang="en-CA" sz="2800" dirty="0" smtClean="0"/>
              <a:t>Employers whose organizations only started after July 1993, which was the date the amendments were passed, were not required to prepare proxy pay equity plans and did not receive proxy orders. This did not apply to mergers or amalgamations where the organization existed before July 1993.</a:t>
            </a:r>
          </a:p>
        </p:txBody>
      </p:sp>
      <p:pic>
        <p:nvPicPr>
          <p:cNvPr id="4" name="Picture 3" descr="logo3990429_l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885" y="6240794"/>
            <a:ext cx="1334115" cy="617206"/>
          </a:xfrm>
          <a:prstGeom prst="rect">
            <a:avLst/>
          </a:prstGeom>
        </p:spPr>
      </p:pic>
    </p:spTree>
    <p:extLst>
      <p:ext uri="{BB962C8B-B14F-4D97-AF65-F5344CB8AC3E}">
        <p14:creationId xmlns:p14="http://schemas.microsoft.com/office/powerpoint/2010/main" val="11831650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0975" y="295034"/>
            <a:ext cx="8207778" cy="951333"/>
          </a:xfrm>
        </p:spPr>
        <p:txBody>
          <a:bodyPr/>
          <a:lstStyle/>
          <a:p>
            <a:r>
              <a:rPr lang="en-CA" dirty="0" smtClean="0"/>
              <a:t>The Proxy Comparison Steps</a:t>
            </a:r>
            <a:endParaRPr lang="en-CA" dirty="0"/>
          </a:p>
        </p:txBody>
      </p:sp>
      <p:sp>
        <p:nvSpPr>
          <p:cNvPr id="3" name="Content Placeholder 2"/>
          <p:cNvSpPr>
            <a:spLocks noGrp="1"/>
          </p:cNvSpPr>
          <p:nvPr>
            <p:ph idx="1"/>
          </p:nvPr>
        </p:nvSpPr>
        <p:spPr>
          <a:xfrm>
            <a:off x="1208430" y="1558080"/>
            <a:ext cx="10414300" cy="4240031"/>
          </a:xfrm>
        </p:spPr>
        <p:txBody>
          <a:bodyPr>
            <a:noAutofit/>
          </a:bodyPr>
          <a:lstStyle/>
          <a:p>
            <a:r>
              <a:rPr lang="en-CA" dirty="0" smtClean="0"/>
              <a:t>Identify key female job classes in their own organization.</a:t>
            </a:r>
          </a:p>
          <a:p>
            <a:r>
              <a:rPr lang="en-CA" dirty="0" smtClean="0"/>
              <a:t>Select proxy organization (see chart) and request information from the proxy on similar or a range of job classes.</a:t>
            </a:r>
          </a:p>
          <a:p>
            <a:r>
              <a:rPr lang="en-CA" dirty="0" smtClean="0"/>
              <a:t>Evaluate their own job classes.</a:t>
            </a:r>
          </a:p>
          <a:p>
            <a:r>
              <a:rPr lang="en-CA" dirty="0" smtClean="0"/>
              <a:t>Receive information from the proxy organization which included duties and responsibilities of their job classes and their 1994 pay equity achieved job rate including total cost of benefits as a percentage.</a:t>
            </a:r>
          </a:p>
          <a:p>
            <a:r>
              <a:rPr lang="en-CA" dirty="0" smtClean="0"/>
              <a:t>Determine value of proxy job classes and proxy job rate.</a:t>
            </a:r>
          </a:p>
          <a:p>
            <a:r>
              <a:rPr lang="en-CA" dirty="0" smtClean="0"/>
              <a:t>Determine pay equity adjustments required.</a:t>
            </a:r>
          </a:p>
          <a:p>
            <a:r>
              <a:rPr lang="en-CA" dirty="0" smtClean="0"/>
              <a:t>Post pay equity plan(s).</a:t>
            </a:r>
          </a:p>
          <a:p>
            <a:r>
              <a:rPr lang="en-CA" dirty="0" smtClean="0"/>
              <a:t>Begin pay equity adjustments based on 1% of payroll.</a:t>
            </a:r>
            <a:endParaRPr lang="en-CA" dirty="0"/>
          </a:p>
        </p:txBody>
      </p:sp>
      <p:pic>
        <p:nvPicPr>
          <p:cNvPr id="4" name="Picture 3" descr="logo3990429_l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885" y="6240794"/>
            <a:ext cx="1334115" cy="617206"/>
          </a:xfrm>
          <a:prstGeom prst="rect">
            <a:avLst/>
          </a:prstGeom>
        </p:spPr>
      </p:pic>
      <p:pic>
        <p:nvPicPr>
          <p:cNvPr id="5" name="Picture 4"/>
          <p:cNvPicPr>
            <a:picLocks noChangeAspect="1"/>
          </p:cNvPicPr>
          <p:nvPr/>
        </p:nvPicPr>
        <p:blipFill>
          <a:blip r:embed="rId3"/>
          <a:stretch>
            <a:fillRect/>
          </a:stretch>
        </p:blipFill>
        <p:spPr>
          <a:xfrm>
            <a:off x="8751591" y="3961260"/>
            <a:ext cx="2620173" cy="1965130"/>
          </a:xfrm>
          <a:prstGeom prst="rect">
            <a:avLst/>
          </a:prstGeom>
        </p:spPr>
      </p:pic>
    </p:spTree>
    <p:extLst>
      <p:ext uri="{BB962C8B-B14F-4D97-AF65-F5344CB8AC3E}">
        <p14:creationId xmlns:p14="http://schemas.microsoft.com/office/powerpoint/2010/main" val="2292621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353" y="384830"/>
            <a:ext cx="4448992" cy="874367"/>
          </a:xfrm>
        </p:spPr>
        <p:txBody>
          <a:bodyPr>
            <a:noAutofit/>
          </a:bodyPr>
          <a:lstStyle/>
          <a:p>
            <a:r>
              <a:rPr lang="en-CA" dirty="0" smtClean="0"/>
              <a:t>Proxy process</a:t>
            </a:r>
            <a:endParaRPr lang="en-CA" dirty="0"/>
          </a:p>
        </p:txBody>
      </p:sp>
      <p:sp>
        <p:nvSpPr>
          <p:cNvPr id="3" name="Content Placeholder 2"/>
          <p:cNvSpPr>
            <a:spLocks noGrp="1"/>
          </p:cNvSpPr>
          <p:nvPr>
            <p:ph idx="1"/>
          </p:nvPr>
        </p:nvSpPr>
        <p:spPr>
          <a:xfrm>
            <a:off x="1016000" y="1609392"/>
            <a:ext cx="10058400" cy="3886200"/>
          </a:xfrm>
        </p:spPr>
        <p:txBody>
          <a:bodyPr>
            <a:noAutofit/>
          </a:bodyPr>
          <a:lstStyle/>
          <a:p>
            <a:pPr marL="0" indent="0">
              <a:buNone/>
            </a:pPr>
            <a:r>
              <a:rPr lang="en-CA" dirty="0" smtClean="0"/>
              <a:t>Non-union</a:t>
            </a:r>
            <a:r>
              <a:rPr lang="en-CA" dirty="0"/>
              <a:t>:</a:t>
            </a:r>
            <a:endParaRPr lang="en-CA" dirty="0" smtClean="0"/>
          </a:p>
          <a:p>
            <a:r>
              <a:rPr lang="en-CA" dirty="0" smtClean="0"/>
              <a:t>Employers prepared and posted pay equity plans for non-union employees for 90/7/30 days which were then determined deemed approved by the Commission if there were no complaints during the posting period.</a:t>
            </a:r>
          </a:p>
          <a:p>
            <a:pPr marL="0" indent="0">
              <a:buNone/>
            </a:pPr>
            <a:r>
              <a:rPr lang="en-CA" dirty="0" smtClean="0"/>
              <a:t>Union:</a:t>
            </a:r>
          </a:p>
          <a:p>
            <a:r>
              <a:rPr lang="en-CA" dirty="0" smtClean="0"/>
              <a:t>Employers negotiated plans with the Bargaining Agent which were signed by both parties and posted and then determined deemed approved by the Commission </a:t>
            </a:r>
          </a:p>
          <a:p>
            <a:pPr>
              <a:buFont typeface="Courier New"/>
              <a:buChar char="o"/>
            </a:pPr>
            <a:r>
              <a:rPr lang="en-CA" dirty="0" smtClean="0"/>
              <a:t>No plans were submitted or filed with the Commission</a:t>
            </a:r>
          </a:p>
          <a:p>
            <a:pPr>
              <a:buFont typeface="Courier New"/>
              <a:buChar char="o"/>
            </a:pPr>
            <a:r>
              <a:rPr lang="en-CA" dirty="0" smtClean="0"/>
              <a:t>Employers submitted surveys to their funding ministries</a:t>
            </a:r>
          </a:p>
          <a:p>
            <a:pPr>
              <a:buFont typeface="Courier New"/>
              <a:buChar char="o"/>
            </a:pPr>
            <a:r>
              <a:rPr lang="en-CA" dirty="0" smtClean="0"/>
              <a:t>Started the first adjustment January 1, 1994</a:t>
            </a:r>
          </a:p>
        </p:txBody>
      </p:sp>
      <p:pic>
        <p:nvPicPr>
          <p:cNvPr id="4" name="Picture 3" descr="logo3990429_l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885" y="6240794"/>
            <a:ext cx="1334115" cy="617206"/>
          </a:xfrm>
          <a:prstGeom prst="rect">
            <a:avLst/>
          </a:prstGeom>
        </p:spPr>
      </p:pic>
    </p:spTree>
    <p:extLst>
      <p:ext uri="{BB962C8B-B14F-4D97-AF65-F5344CB8AC3E}">
        <p14:creationId xmlns:p14="http://schemas.microsoft.com/office/powerpoint/2010/main" val="38980138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2127</TotalTime>
  <Words>442</Words>
  <Application>Microsoft Office PowerPoint</Application>
  <PresentationFormat>Custom</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NewsPrint</vt:lpstr>
      <vt:lpstr>Proxy provisions of the Pay Equity Act </vt:lpstr>
      <vt:lpstr>How to Get to Proxy</vt:lpstr>
      <vt:lpstr>Proxy Pay Equity Plans</vt:lpstr>
      <vt:lpstr>The Proxy Comparison Steps</vt:lpstr>
      <vt:lpstr>Proxy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Proxy Comparison Method for Achieving Pay Equity</dc:title>
  <dc:creator>Doreen</dc:creator>
  <cp:lastModifiedBy>Amanda Brown</cp:lastModifiedBy>
  <cp:revision>135</cp:revision>
  <cp:lastPrinted>2013-11-25T19:23:20Z</cp:lastPrinted>
  <dcterms:created xsi:type="dcterms:W3CDTF">2013-09-08T20:20:53Z</dcterms:created>
  <dcterms:modified xsi:type="dcterms:W3CDTF">2014-01-07T14:48:59Z</dcterms:modified>
</cp:coreProperties>
</file>