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3" r:id="rId1"/>
  </p:sldMasterIdLst>
  <p:notesMasterIdLst>
    <p:notesMasterId r:id="rId7"/>
  </p:notesMasterIdLst>
  <p:handoutMasterIdLst>
    <p:handoutMasterId r:id="rId8"/>
  </p:handoutMasterIdLst>
  <p:sldIdLst>
    <p:sldId id="268" r:id="rId2"/>
    <p:sldId id="297" r:id="rId3"/>
    <p:sldId id="263" r:id="rId4"/>
    <p:sldId id="293"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D796EE8-16F9-4651-82B7-515A983E0C9E}">
          <p14:sldIdLst/>
        </p14:section>
        <p14:section name="Untitled Section" id="{59094FFE-1150-4A11-A8F8-A0D60183A9CF}">
          <p14:sldIdLst>
            <p14:sldId id="268"/>
            <p14:sldId id="297"/>
            <p14:sldId id="263"/>
            <p14:sldId id="293"/>
            <p14:sldId id="264"/>
          </p14:sldIdLst>
        </p14:section>
      </p14:sectionLst>
    </p:ex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gray"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84" d="100"/>
          <a:sy n="84" d="100"/>
        </p:scale>
        <p:origin x="-186" y="24"/>
      </p:cViewPr>
      <p:guideLst>
        <p:guide orient="horz" pos="2160"/>
        <p:guide pos="3840"/>
      </p:guideLst>
    </p:cSldViewPr>
  </p:slideViewPr>
  <p:notesTextViewPr>
    <p:cViewPr>
      <p:scale>
        <a:sx n="1" d="1"/>
        <a:sy n="1" d="1"/>
      </p:scale>
      <p:origin x="0" y="0"/>
    </p:cViewPr>
  </p:notesTextViewPr>
  <p:notesViewPr>
    <p:cSldViewPr snapToGrid="0" snapToObjects="1">
      <p:cViewPr varScale="1">
        <p:scale>
          <a:sx n="130" d="100"/>
          <a:sy n="130" d="100"/>
        </p:scale>
        <p:origin x="-1704"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5A97DA-5D3D-4F41-9F00-01781DA81699}" type="datetimeFigureOut">
              <a:rPr lang="en-US" smtClean="0"/>
              <a:t>1/7/2014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096E8-ED34-B04E-80D1-679E7CC6C476}" type="slidenum">
              <a:rPr lang="en-US" smtClean="0"/>
              <a:t>‹#›</a:t>
            </a:fld>
            <a:endParaRPr lang="en-US"/>
          </a:p>
        </p:txBody>
      </p:sp>
    </p:spTree>
    <p:extLst>
      <p:ext uri="{BB962C8B-B14F-4D97-AF65-F5344CB8AC3E}">
        <p14:creationId xmlns:p14="http://schemas.microsoft.com/office/powerpoint/2010/main" val="3111298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11FAB-428E-8B46-93E3-BD3540D05D0B}" type="datetimeFigureOut">
              <a:rPr lang="en-US" smtClean="0"/>
              <a:t>1/7/2014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C372DC-2EEA-3B47-9DE2-FF52D0402B60}" type="slidenum">
              <a:rPr lang="en-US" smtClean="0"/>
              <a:t>‹#›</a:t>
            </a:fld>
            <a:endParaRPr lang="en-US"/>
          </a:p>
        </p:txBody>
      </p:sp>
    </p:spTree>
    <p:extLst>
      <p:ext uri="{BB962C8B-B14F-4D97-AF65-F5344CB8AC3E}">
        <p14:creationId xmlns:p14="http://schemas.microsoft.com/office/powerpoint/2010/main" val="8946678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036320" y="0"/>
            <a:ext cx="100584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16000" y="3200400"/>
            <a:ext cx="10058400" cy="1524000"/>
          </a:xfrm>
        </p:spPr>
        <p:txBody>
          <a:bodyPr>
            <a:noAutofit/>
          </a:bodyPr>
          <a:lstStyle>
            <a:lvl1pPr>
              <a:defRPr sz="8000"/>
            </a:lvl1pPr>
          </a:lstStyle>
          <a:p>
            <a:r>
              <a:rPr lang="en-CA" smtClean="0"/>
              <a:t>Click to edit Master title style</a:t>
            </a:r>
            <a:endParaRPr lang="en-US" dirty="0"/>
          </a:p>
        </p:txBody>
      </p:sp>
      <p:sp>
        <p:nvSpPr>
          <p:cNvPr id="3" name="Subtitle 2"/>
          <p:cNvSpPr>
            <a:spLocks noGrp="1"/>
          </p:cNvSpPr>
          <p:nvPr>
            <p:ph type="subTitle" idx="1"/>
          </p:nvPr>
        </p:nvSpPr>
        <p:spPr>
          <a:xfrm>
            <a:off x="1016000" y="4724400"/>
            <a:ext cx="9144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p:txBody>
          <a:bodyPr/>
          <a:lstStyle/>
          <a:p>
            <a:fld id="{8ACDB3CC-F982-40F9-8DD6-BCC9AFBF44BD}" type="datetime1">
              <a:rPr lang="en-US" smtClean="0"/>
              <a:pPr/>
              <a:t>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
        <p:nvSpPr>
          <p:cNvPr id="7" name="Rectangle 6"/>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1219200" y="685800"/>
            <a:ext cx="9652000" cy="3886200"/>
          </a:xfrm>
        </p:spPr>
        <p:txBody>
          <a:bodyPr vert="eaVert" anchor="t" anchorCtr="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3646A409-A713-44E8-AE6C-E6C54E8A57F6}" type="datetimeFigureOut">
              <a:rPr lang="en-CA" smtClean="0"/>
              <a:t>07/01/2014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39AF526-E248-4F0F-BE64-10639E6EB141}" type="slidenum">
              <a:rPr lang="en-CA" smtClean="0"/>
              <a:t>‹#›</a:t>
            </a:fld>
            <a:endParaRPr lang="en-CA"/>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6000" y="685802"/>
            <a:ext cx="2438400" cy="5410199"/>
          </a:xfrm>
        </p:spPr>
        <p:txBody>
          <a:bodyPr vert="eaVert"/>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3454400" y="685801"/>
            <a:ext cx="7620000" cy="4876800"/>
          </a:xfrm>
        </p:spPr>
        <p:txBody>
          <a:bodyPr vert="eaVert" anchor="t" anchorCtr="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3646A409-A713-44E8-AE6C-E6C54E8A57F6}" type="datetimeFigureOut">
              <a:rPr lang="en-CA" smtClean="0"/>
              <a:t>07/01/2014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39AF526-E248-4F0F-BE64-10639E6EB141}" type="slidenum">
              <a:rPr lang="en-CA" smtClean="0"/>
              <a:t>‹#›</a:t>
            </a:fld>
            <a:endParaRPr lang="en-CA"/>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3646A409-A713-44E8-AE6C-E6C54E8A57F6}" type="datetimeFigureOut">
              <a:rPr lang="en-CA" smtClean="0"/>
              <a:t>07/01/2014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39AF526-E248-4F0F-BE64-10639E6EB141}" type="slidenum">
              <a:rPr lang="en-CA" smtClean="0"/>
              <a:t>‹#›</a:t>
            </a:fld>
            <a:endParaRPr lang="en-CA"/>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36320" y="0"/>
            <a:ext cx="100584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16000" y="3276600"/>
            <a:ext cx="10058400" cy="1676400"/>
          </a:xfrm>
        </p:spPr>
        <p:txBody>
          <a:bodyPr anchor="b" anchorCtr="0"/>
          <a:lstStyle>
            <a:lvl1pPr algn="l">
              <a:defRPr sz="5400" b="0" cap="all"/>
            </a:lvl1pPr>
          </a:lstStyle>
          <a:p>
            <a:r>
              <a:rPr lang="en-CA" smtClean="0"/>
              <a:t>Click to edit Master title style</a:t>
            </a:r>
            <a:endParaRPr lang="en-US" dirty="0"/>
          </a:p>
        </p:txBody>
      </p:sp>
      <p:sp>
        <p:nvSpPr>
          <p:cNvPr id="3" name="Text Placeholder 2"/>
          <p:cNvSpPr>
            <a:spLocks noGrp="1"/>
          </p:cNvSpPr>
          <p:nvPr>
            <p:ph type="body" idx="1"/>
          </p:nvPr>
        </p:nvSpPr>
        <p:spPr>
          <a:xfrm>
            <a:off x="1016000" y="4953000"/>
            <a:ext cx="9144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64DDAE5B-B07C-441A-8026-C23A427A74DC}" type="datetime1">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
        <p:nvSpPr>
          <p:cNvPr id="8" name="Rectangle 7"/>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1016000" y="609601"/>
            <a:ext cx="48768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Content Placeholder 3"/>
          <p:cNvSpPr>
            <a:spLocks noGrp="1"/>
          </p:cNvSpPr>
          <p:nvPr>
            <p:ph sz="half" idx="2"/>
          </p:nvPr>
        </p:nvSpPr>
        <p:spPr>
          <a:xfrm>
            <a:off x="6197600" y="609601"/>
            <a:ext cx="48768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3646A409-A713-44E8-AE6C-E6C54E8A57F6}" type="datetimeFigureOut">
              <a:rPr lang="en-CA" smtClean="0"/>
              <a:t>07/01/2014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39AF526-E248-4F0F-BE64-10639E6EB141}" type="slidenum">
              <a:rPr lang="en-CA" smtClean="0"/>
              <a:t>‹#›</a:t>
            </a:fld>
            <a:endParaRPr lang="en-CA"/>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dirty="0"/>
          </a:p>
        </p:txBody>
      </p:sp>
      <p:sp>
        <p:nvSpPr>
          <p:cNvPr id="3" name="Text Placeholder 2"/>
          <p:cNvSpPr>
            <a:spLocks noGrp="1"/>
          </p:cNvSpPr>
          <p:nvPr>
            <p:ph type="body" idx="1"/>
          </p:nvPr>
        </p:nvSpPr>
        <p:spPr>
          <a:xfrm>
            <a:off x="1011936" y="609600"/>
            <a:ext cx="48768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1011936" y="1329264"/>
            <a:ext cx="48768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6193536" y="609600"/>
            <a:ext cx="48768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6193536" y="1329264"/>
            <a:ext cx="48768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3646A409-A713-44E8-AE6C-E6C54E8A57F6}" type="datetimeFigureOut">
              <a:rPr lang="en-CA" smtClean="0"/>
              <a:t>07/01/2014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39AF526-E248-4F0F-BE64-10639E6EB141}" type="slidenum">
              <a:rPr lang="en-CA" smtClean="0"/>
              <a:t>‹#›</a:t>
            </a:fld>
            <a:endParaRPr lang="en-CA"/>
          </a:p>
        </p:txBody>
      </p:sp>
      <p:cxnSp>
        <p:nvCxnSpPr>
          <p:cNvPr id="11" name="Straight Connector 10"/>
          <p:cNvCxnSpPr/>
          <p:nvPr/>
        </p:nvCxnSpPr>
        <p:spPr>
          <a:xfrm>
            <a:off x="1011936" y="1249362"/>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193536" y="1249362"/>
            <a:ext cx="4876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Date Placeholder 2"/>
          <p:cNvSpPr>
            <a:spLocks noGrp="1"/>
          </p:cNvSpPr>
          <p:nvPr>
            <p:ph type="dt" sz="half" idx="10"/>
          </p:nvPr>
        </p:nvSpPr>
        <p:spPr/>
        <p:txBody>
          <a:bodyPr/>
          <a:lstStyle/>
          <a:p>
            <a:fld id="{3646A409-A713-44E8-AE6C-E6C54E8A57F6}" type="datetimeFigureOut">
              <a:rPr lang="en-CA" smtClean="0"/>
              <a:t>07/01/2014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39AF526-E248-4F0F-BE64-10639E6EB141}" type="slidenum">
              <a:rPr lang="en-CA" smtClean="0"/>
              <a:t>‹#›</a:t>
            </a:fld>
            <a:endParaRPr lang="en-CA"/>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46A409-A713-44E8-AE6C-E6C54E8A57F6}" type="datetimeFigureOut">
              <a:rPr lang="en-CA" smtClean="0"/>
              <a:t>07/01/2014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39AF526-E248-4F0F-BE64-10639E6EB141}" type="slidenum">
              <a:rPr lang="en-CA" smtClean="0"/>
              <a:t>‹#›</a:t>
            </a:fld>
            <a:endParaRPr lang="en-CA"/>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16000" y="4572000"/>
            <a:ext cx="9046464" cy="1600200"/>
          </a:xfrm>
        </p:spPr>
        <p:txBody>
          <a:bodyPr anchor="b">
            <a:normAutofit/>
          </a:bodyPr>
          <a:lstStyle>
            <a:lvl1pPr algn="l">
              <a:defRPr sz="5400" b="0"/>
            </a:lvl1pPr>
          </a:lstStyle>
          <a:p>
            <a:r>
              <a:rPr lang="en-CA" smtClean="0"/>
              <a:t>Click to edit Master title style</a:t>
            </a:r>
            <a:endParaRPr lang="en-US"/>
          </a:p>
        </p:txBody>
      </p:sp>
      <p:sp>
        <p:nvSpPr>
          <p:cNvPr id="3" name="Content Placeholder 2"/>
          <p:cNvSpPr>
            <a:spLocks noGrp="1"/>
          </p:cNvSpPr>
          <p:nvPr>
            <p:ph idx="1"/>
          </p:nvPr>
        </p:nvSpPr>
        <p:spPr>
          <a:xfrm>
            <a:off x="4947821" y="457201"/>
            <a:ext cx="6126579"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1016002" y="457200"/>
            <a:ext cx="3564876"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3646A409-A713-44E8-AE6C-E6C54E8A57F6}" type="datetimeFigureOut">
              <a:rPr lang="en-CA" smtClean="0"/>
              <a:t>07/01/2014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cxnSp>
        <p:nvCxnSpPr>
          <p:cNvPr id="10" name="Straight Connector 9"/>
          <p:cNvCxnSpPr/>
          <p:nvPr/>
        </p:nvCxnSpPr>
        <p:spPr>
          <a:xfrm rot="5400000">
            <a:off x="2871259" y="2514336"/>
            <a:ext cx="3810000" cy="2117"/>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11936" y="4572000"/>
            <a:ext cx="9046464" cy="1600200"/>
          </a:xfrm>
        </p:spPr>
        <p:txBody>
          <a:bodyPr anchor="b">
            <a:normAutofit/>
          </a:bodyPr>
          <a:lstStyle>
            <a:lvl1pPr algn="l">
              <a:defRPr sz="5400" b="0"/>
            </a:lvl1pPr>
          </a:lstStyle>
          <a:p>
            <a:r>
              <a:rPr lang="en-CA" smtClean="0"/>
              <a:t>Click to edit Master title style</a:t>
            </a:r>
            <a:endParaRPr lang="en-US" dirty="0"/>
          </a:p>
        </p:txBody>
      </p:sp>
      <p:sp>
        <p:nvSpPr>
          <p:cNvPr id="3" name="Picture Placeholder 2"/>
          <p:cNvSpPr>
            <a:spLocks noGrp="1"/>
          </p:cNvSpPr>
          <p:nvPr>
            <p:ph type="pic" idx="1"/>
          </p:nvPr>
        </p:nvSpPr>
        <p:spPr>
          <a:xfrm>
            <a:off x="1036320" y="457200"/>
            <a:ext cx="100584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a:p>
        </p:txBody>
      </p:sp>
      <p:sp>
        <p:nvSpPr>
          <p:cNvPr id="4" name="Text Placeholder 3"/>
          <p:cNvSpPr>
            <a:spLocks noGrp="1"/>
          </p:cNvSpPr>
          <p:nvPr>
            <p:ph type="body" sz="half" idx="2"/>
          </p:nvPr>
        </p:nvSpPr>
        <p:spPr>
          <a:xfrm>
            <a:off x="1133856" y="3505200"/>
            <a:ext cx="98552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3646A409-A713-44E8-AE6C-E6C54E8A57F6}" type="datetimeFigureOut">
              <a:rPr lang="en-CA" smtClean="0"/>
              <a:t>07/01/2014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39AF526-E248-4F0F-BE64-10639E6EB141}" type="slidenum">
              <a:rPr lang="en-CA" smtClean="0"/>
              <a:t>‹#›</a:t>
            </a:fld>
            <a:endParaRPr lang="en-CA"/>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16000" y="4572000"/>
            <a:ext cx="9042400" cy="1600200"/>
          </a:xfrm>
          <a:prstGeom prst="rect">
            <a:avLst/>
          </a:prstGeom>
        </p:spPr>
        <p:txBody>
          <a:bodyPr vert="horz" lIns="91440" tIns="45720" rIns="91440" bIns="45720" rtlCol="0" anchor="b" anchorCtr="0">
            <a:normAutofit/>
          </a:bodyPr>
          <a:lstStyle/>
          <a:p>
            <a:r>
              <a:rPr lang="en-CA" smtClean="0"/>
              <a:t>Click to edit Master title style</a:t>
            </a:r>
            <a:endParaRPr lang="en-US" dirty="0"/>
          </a:p>
        </p:txBody>
      </p:sp>
      <p:sp>
        <p:nvSpPr>
          <p:cNvPr id="3" name="Text Placeholder 2"/>
          <p:cNvSpPr>
            <a:spLocks noGrp="1"/>
          </p:cNvSpPr>
          <p:nvPr>
            <p:ph type="body" idx="1"/>
          </p:nvPr>
        </p:nvSpPr>
        <p:spPr>
          <a:xfrm>
            <a:off x="1016000" y="685800"/>
            <a:ext cx="10058400" cy="3886200"/>
          </a:xfrm>
          <a:prstGeom prst="rect">
            <a:avLst/>
          </a:prstGeom>
        </p:spPr>
        <p:txBody>
          <a:bodyPr vert="horz" lIns="91440" tIns="45720" rIns="91440" bIns="45720" rtlCol="0" anchor="ctr" anchorCtr="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a:off x="8331200" y="6208777"/>
            <a:ext cx="28448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646A409-A713-44E8-AE6C-E6C54E8A57F6}" type="datetimeFigureOut">
              <a:rPr lang="en-CA" smtClean="0"/>
              <a:t>07/01/2014</a:t>
            </a:fld>
            <a:endParaRPr lang="en-CA"/>
          </a:p>
        </p:txBody>
      </p:sp>
      <p:sp>
        <p:nvSpPr>
          <p:cNvPr id="5" name="Footer Placeholder 4"/>
          <p:cNvSpPr>
            <a:spLocks noGrp="1"/>
          </p:cNvSpPr>
          <p:nvPr>
            <p:ph type="ftr" sz="quarter" idx="3"/>
          </p:nvPr>
        </p:nvSpPr>
        <p:spPr>
          <a:xfrm>
            <a:off x="1015999" y="6208777"/>
            <a:ext cx="6498492"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CA"/>
          </a:p>
        </p:txBody>
      </p:sp>
      <p:sp>
        <p:nvSpPr>
          <p:cNvPr id="6" name="Slide Number Placeholder 5"/>
          <p:cNvSpPr>
            <a:spLocks noGrp="1"/>
          </p:cNvSpPr>
          <p:nvPr>
            <p:ph type="sldNum" sz="quarter" idx="4"/>
          </p:nvPr>
        </p:nvSpPr>
        <p:spPr>
          <a:xfrm>
            <a:off x="10160000" y="5687569"/>
            <a:ext cx="1016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039AF526-E248-4F0F-BE64-10639E6EB141}" type="slidenum">
              <a:rPr lang="en-CA" smtClean="0"/>
              <a:t>‹#›</a:t>
            </a:fld>
            <a:endParaRPr lang="en-CA"/>
          </a:p>
        </p:txBody>
      </p:sp>
      <p:sp>
        <p:nvSpPr>
          <p:cNvPr id="8" name="Rectangle 7"/>
          <p:cNvSpPr/>
          <p:nvPr/>
        </p:nvSpPr>
        <p:spPr>
          <a:xfrm>
            <a:off x="1036320" y="0"/>
            <a:ext cx="100584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304" r:id="rId1"/>
    <p:sldLayoutId id="2147484305" r:id="rId2"/>
    <p:sldLayoutId id="2147484306" r:id="rId3"/>
    <p:sldLayoutId id="2147484307" r:id="rId4"/>
    <p:sldLayoutId id="2147484308" r:id="rId5"/>
    <p:sldLayoutId id="2147484309" r:id="rId6"/>
    <p:sldLayoutId id="2147484310" r:id="rId7"/>
    <p:sldLayoutId id="2147484311" r:id="rId8"/>
    <p:sldLayoutId id="2147484312" r:id="rId9"/>
    <p:sldLayoutId id="2147484313" r:id="rId10"/>
    <p:sldLayoutId id="2147484314" r:id="rId11"/>
  </p:sldLayoutIdLst>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9144" y="384830"/>
            <a:ext cx="9042400" cy="2298240"/>
          </a:xfrm>
        </p:spPr>
        <p:txBody>
          <a:bodyPr>
            <a:normAutofit fontScale="90000"/>
          </a:bodyPr>
          <a:lstStyle/>
          <a:p>
            <a:pPr algn="ctr"/>
            <a:r>
              <a:rPr lang="en-CA" dirty="0" smtClean="0"/>
              <a:t>With only the job-to-job method, some female job classes could not achieve pay equity</a:t>
            </a:r>
            <a:endParaRPr lang="en-CA" dirty="0"/>
          </a:p>
        </p:txBody>
      </p:sp>
      <p:pic>
        <p:nvPicPr>
          <p:cNvPr id="4" name="Picture 3" descr="logo3990429_lg.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7885" y="6240794"/>
            <a:ext cx="1334115" cy="617206"/>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838495009"/>
              </p:ext>
            </p:extLst>
          </p:nvPr>
        </p:nvGraphicFramePr>
        <p:xfrm>
          <a:off x="2032000" y="2861888"/>
          <a:ext cx="8127999" cy="3036521"/>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pPr algn="ctr"/>
                      <a:r>
                        <a:rPr lang="en-US" dirty="0" smtClean="0"/>
                        <a:t>Point Value of Job</a:t>
                      </a:r>
                      <a:endParaRPr lang="en-US" dirty="0"/>
                    </a:p>
                  </a:txBody>
                  <a:tcPr/>
                </a:tc>
                <a:tc>
                  <a:txBody>
                    <a:bodyPr/>
                    <a:lstStyle/>
                    <a:p>
                      <a:pPr algn="ctr"/>
                      <a:r>
                        <a:rPr lang="en-US" dirty="0" smtClean="0"/>
                        <a:t>Gender of Job</a:t>
                      </a:r>
                      <a:endParaRPr lang="en-US" dirty="0"/>
                    </a:p>
                  </a:txBody>
                  <a:tcPr/>
                </a:tc>
                <a:tc>
                  <a:txBody>
                    <a:bodyPr/>
                    <a:lstStyle/>
                    <a:p>
                      <a:pPr algn="ctr"/>
                      <a:r>
                        <a:rPr lang="en-US" dirty="0" smtClean="0"/>
                        <a:t>Male</a:t>
                      </a:r>
                      <a:r>
                        <a:rPr lang="en-US" baseline="0" dirty="0" smtClean="0"/>
                        <a:t> Comparator</a:t>
                      </a:r>
                      <a:endParaRPr lang="en-US" dirty="0"/>
                    </a:p>
                  </a:txBody>
                  <a:tcPr/>
                </a:tc>
              </a:tr>
              <a:tr h="370840">
                <a:tc>
                  <a:txBody>
                    <a:bodyPr/>
                    <a:lstStyle/>
                    <a:p>
                      <a:pPr algn="ctr"/>
                      <a:r>
                        <a:rPr lang="en-US" dirty="0" smtClean="0"/>
                        <a:t>800 Points</a:t>
                      </a:r>
                      <a:endParaRPr lang="en-US" dirty="0"/>
                    </a:p>
                  </a:txBody>
                  <a:tcPr/>
                </a:tc>
                <a:tc>
                  <a:txBody>
                    <a:bodyPr/>
                    <a:lstStyle/>
                    <a:p>
                      <a:pPr algn="ctr"/>
                      <a:endParaRPr lang="en-US" dirty="0"/>
                    </a:p>
                  </a:txBody>
                  <a:tcPr/>
                </a:tc>
                <a:tc>
                  <a:txBody>
                    <a:bodyPr/>
                    <a:lstStyle/>
                    <a:p>
                      <a:pPr algn="ctr"/>
                      <a:r>
                        <a:rPr lang="en-US" dirty="0" smtClean="0"/>
                        <a:t>M</a:t>
                      </a:r>
                      <a:endParaRPr 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700 Points</a:t>
                      </a:r>
                    </a:p>
                  </a:txBody>
                  <a:tcPr/>
                </a:tc>
                <a:tc>
                  <a:txBody>
                    <a:bodyPr/>
                    <a:lstStyle/>
                    <a:p>
                      <a:pPr algn="ctr"/>
                      <a:endParaRPr lang="en-US"/>
                    </a:p>
                  </a:txBody>
                  <a:tcPr/>
                </a:tc>
                <a:tc>
                  <a:txBody>
                    <a:bodyPr/>
                    <a:lstStyle/>
                    <a:p>
                      <a:pPr algn="ctr"/>
                      <a:r>
                        <a:rPr lang="en-US" dirty="0" smtClean="0"/>
                        <a:t>M</a:t>
                      </a:r>
                      <a:endParaRPr 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600 Points</a:t>
                      </a:r>
                    </a:p>
                  </a:txBody>
                  <a:tcPr/>
                </a:tc>
                <a:tc>
                  <a:txBody>
                    <a:bodyPr/>
                    <a:lstStyle/>
                    <a:p>
                      <a:pPr algn="ctr"/>
                      <a:r>
                        <a:rPr lang="en-US" dirty="0" smtClean="0"/>
                        <a:t>F</a:t>
                      </a:r>
                      <a:endParaRPr lang="en-US" dirty="0"/>
                    </a:p>
                  </a:txBody>
                  <a:tcPr/>
                </a:tc>
                <a:tc>
                  <a:txBody>
                    <a:bodyPr/>
                    <a:lstStyle/>
                    <a:p>
                      <a:pPr algn="ctr"/>
                      <a:r>
                        <a:rPr lang="en-US" dirty="0" smtClean="0"/>
                        <a:t>M</a:t>
                      </a:r>
                      <a:endParaRPr 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500 Points</a:t>
                      </a:r>
                    </a:p>
                  </a:txBody>
                  <a:tcPr/>
                </a:tc>
                <a:tc>
                  <a:txBody>
                    <a:bodyPr/>
                    <a:lstStyle/>
                    <a:p>
                      <a:pPr algn="ctr"/>
                      <a:r>
                        <a:rPr lang="en-US" dirty="0" smtClean="0"/>
                        <a:t>F</a:t>
                      </a:r>
                      <a:endParaRPr lang="en-US" dirty="0"/>
                    </a:p>
                  </a:txBody>
                  <a:tcPr/>
                </a:tc>
                <a:tc>
                  <a:txBody>
                    <a:bodyPr/>
                    <a:lstStyle/>
                    <a:p>
                      <a:pPr algn="ctr"/>
                      <a:r>
                        <a:rPr lang="en-US" dirty="0" smtClean="0"/>
                        <a:t>M</a:t>
                      </a:r>
                      <a:endParaRPr lang="en-US" dirty="0"/>
                    </a:p>
                  </a:txBody>
                  <a:tcPr/>
                </a:tc>
              </a:tr>
              <a:tr h="4406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400 Points</a:t>
                      </a:r>
                    </a:p>
                  </a:txBody>
                  <a:tcPr/>
                </a:tc>
                <a:tc>
                  <a:txBody>
                    <a:bodyPr/>
                    <a:lstStyle/>
                    <a:p>
                      <a:pPr algn="ctr"/>
                      <a:r>
                        <a:rPr lang="en-US" dirty="0" smtClean="0"/>
                        <a:t>F</a:t>
                      </a:r>
                      <a:endParaRPr lang="en-US" dirty="0"/>
                    </a:p>
                  </a:txBody>
                  <a:tcPr/>
                </a:tc>
                <a:tc>
                  <a:txBody>
                    <a:bodyPr/>
                    <a:lstStyle/>
                    <a:p>
                      <a:pPr algn="ctr"/>
                      <a:endParaRPr 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300 Points</a:t>
                      </a:r>
                    </a:p>
                  </a:txBody>
                  <a:tcPr/>
                </a:tc>
                <a:tc>
                  <a:txBody>
                    <a:bodyPr/>
                    <a:lstStyle/>
                    <a:p>
                      <a:pPr algn="ctr"/>
                      <a:endParaRPr lang="en-US" dirty="0"/>
                    </a:p>
                  </a:txBody>
                  <a:tcPr/>
                </a:tc>
                <a:tc>
                  <a:txBody>
                    <a:bodyPr/>
                    <a:lstStyle/>
                    <a:p>
                      <a:pPr algn="ctr"/>
                      <a:r>
                        <a:rPr lang="en-US" dirty="0" smtClean="0"/>
                        <a:t>M</a:t>
                      </a:r>
                      <a:endParaRPr lang="en-US"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200 Points</a:t>
                      </a:r>
                    </a:p>
                  </a:txBody>
                  <a:tcPr/>
                </a:tc>
                <a:tc>
                  <a:txBody>
                    <a:bodyPr/>
                    <a:lstStyle/>
                    <a:p>
                      <a:pPr algn="ctr"/>
                      <a:r>
                        <a:rPr lang="en-US" dirty="0" smtClean="0"/>
                        <a:t>F</a:t>
                      </a:r>
                      <a:endParaRPr lang="en-US" dirty="0"/>
                    </a:p>
                  </a:txBody>
                  <a:tcPr/>
                </a:tc>
                <a:tc>
                  <a:txBody>
                    <a:bodyPr/>
                    <a:lstStyle/>
                    <a:p>
                      <a:pPr algn="ctr"/>
                      <a:endParaRPr lang="en-US" dirty="0"/>
                    </a:p>
                  </a:txBody>
                  <a:tcPr/>
                </a:tc>
              </a:tr>
            </a:tbl>
          </a:graphicData>
        </a:graphic>
      </p:graphicFrame>
      <p:sp>
        <p:nvSpPr>
          <p:cNvPr id="7" name="Equal 6"/>
          <p:cNvSpPr/>
          <p:nvPr/>
        </p:nvSpPr>
        <p:spPr>
          <a:xfrm>
            <a:off x="7068569" y="3925271"/>
            <a:ext cx="718402" cy="436142"/>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Equal 7"/>
          <p:cNvSpPr/>
          <p:nvPr/>
        </p:nvSpPr>
        <p:spPr>
          <a:xfrm>
            <a:off x="7079853" y="4321397"/>
            <a:ext cx="718402" cy="436142"/>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3535665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nip20131015_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9130" y="1166995"/>
            <a:ext cx="4068025" cy="2513270"/>
          </a:xfrm>
          <a:prstGeom prst="rect">
            <a:avLst/>
          </a:prstGeom>
        </p:spPr>
      </p:pic>
      <p:sp>
        <p:nvSpPr>
          <p:cNvPr id="2" name="Title 1"/>
          <p:cNvSpPr>
            <a:spLocks noGrp="1"/>
          </p:cNvSpPr>
          <p:nvPr>
            <p:ph type="title"/>
          </p:nvPr>
        </p:nvSpPr>
        <p:spPr>
          <a:xfrm>
            <a:off x="346383" y="410487"/>
            <a:ext cx="11404643" cy="835884"/>
          </a:xfrm>
        </p:spPr>
        <p:txBody>
          <a:bodyPr>
            <a:noAutofit/>
          </a:bodyPr>
          <a:lstStyle/>
          <a:p>
            <a:r>
              <a:rPr lang="en-CA" dirty="0" smtClean="0"/>
              <a:t>Search Sequence for Male </a:t>
            </a:r>
            <a:r>
              <a:rPr lang="en-CA" dirty="0"/>
              <a:t>C</a:t>
            </a:r>
            <a:r>
              <a:rPr lang="en-CA" dirty="0" smtClean="0"/>
              <a:t>omparators</a:t>
            </a:r>
            <a:endParaRPr lang="en-CA" dirty="0"/>
          </a:p>
        </p:txBody>
      </p:sp>
      <p:sp>
        <p:nvSpPr>
          <p:cNvPr id="3" name="Content Placeholder 2"/>
          <p:cNvSpPr>
            <a:spLocks noGrp="1"/>
          </p:cNvSpPr>
          <p:nvPr>
            <p:ph idx="1"/>
          </p:nvPr>
        </p:nvSpPr>
        <p:spPr>
          <a:xfrm>
            <a:off x="682457" y="1885677"/>
            <a:ext cx="10058400" cy="3391853"/>
          </a:xfrm>
        </p:spPr>
        <p:txBody>
          <a:bodyPr>
            <a:normAutofit fontScale="47500" lnSpcReduction="20000"/>
          </a:bodyPr>
          <a:lstStyle/>
          <a:p>
            <a:pPr marL="0" indent="0">
              <a:buNone/>
            </a:pPr>
            <a:endParaRPr lang="en-CA" dirty="0" smtClean="0"/>
          </a:p>
          <a:p>
            <a:r>
              <a:rPr lang="en-CA" sz="5100" dirty="0" smtClean="0"/>
              <a:t>The Act required Employers  to look for male </a:t>
            </a:r>
            <a:br>
              <a:rPr lang="en-CA" sz="5100" dirty="0" smtClean="0"/>
            </a:br>
            <a:r>
              <a:rPr lang="en-CA" sz="5100" dirty="0" smtClean="0"/>
              <a:t>comparators using the job-to-job method first </a:t>
            </a:r>
            <a:br>
              <a:rPr lang="en-CA" sz="5100" dirty="0" smtClean="0"/>
            </a:br>
            <a:r>
              <a:rPr lang="en-CA" sz="5100" dirty="0" smtClean="0"/>
              <a:t>inside </a:t>
            </a:r>
            <a:r>
              <a:rPr lang="en-CA" sz="5100" dirty="0"/>
              <a:t>a</a:t>
            </a:r>
            <a:r>
              <a:rPr lang="en-CA" sz="5100" dirty="0" smtClean="0"/>
              <a:t> pay equity plan, and then throughout </a:t>
            </a:r>
            <a:br>
              <a:rPr lang="en-CA" sz="5100" dirty="0" smtClean="0"/>
            </a:br>
            <a:r>
              <a:rPr lang="en-CA" sz="5100" dirty="0" smtClean="0"/>
              <a:t>the establishment.</a:t>
            </a:r>
            <a:br>
              <a:rPr lang="en-CA" sz="5100" dirty="0" smtClean="0"/>
            </a:br>
            <a:endParaRPr lang="en-CA" sz="5100" dirty="0" smtClean="0"/>
          </a:p>
          <a:p>
            <a:r>
              <a:rPr lang="en-CA" sz="5100" dirty="0" smtClean="0"/>
              <a:t>If there were no male comparators using job-to-job, proportional value was required after the amendments were passed.</a:t>
            </a:r>
            <a:br>
              <a:rPr lang="en-CA" sz="5100" dirty="0" smtClean="0"/>
            </a:br>
            <a:endParaRPr lang="en-CA" sz="5100" dirty="0" smtClean="0"/>
          </a:p>
          <a:p>
            <a:r>
              <a:rPr lang="en-CA" sz="5100" dirty="0" smtClean="0"/>
              <a:t>The search sequence would then apply again for male comparators inside the plan and then throughout the establishment.</a:t>
            </a:r>
            <a:endParaRPr lang="en-CA" sz="5100" dirty="0"/>
          </a:p>
        </p:txBody>
      </p:sp>
      <p:pic>
        <p:nvPicPr>
          <p:cNvPr id="4" name="Picture 3" descr="logo3990429_lg.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57885" y="6240794"/>
            <a:ext cx="1334115" cy="617206"/>
          </a:xfrm>
          <a:prstGeom prst="rect">
            <a:avLst/>
          </a:prstGeom>
        </p:spPr>
      </p:pic>
    </p:spTree>
    <p:extLst>
      <p:ext uri="{BB962C8B-B14F-4D97-AF65-F5344CB8AC3E}">
        <p14:creationId xmlns:p14="http://schemas.microsoft.com/office/powerpoint/2010/main" val="203943323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3844" y="102618"/>
            <a:ext cx="5462459" cy="1105265"/>
          </a:xfrm>
        </p:spPr>
        <p:txBody>
          <a:bodyPr>
            <a:normAutofit/>
          </a:bodyPr>
          <a:lstStyle/>
          <a:p>
            <a:r>
              <a:rPr lang="en-CA" dirty="0"/>
              <a:t>Proportional Value</a:t>
            </a:r>
          </a:p>
        </p:txBody>
      </p:sp>
      <p:sp>
        <p:nvSpPr>
          <p:cNvPr id="3" name="Content Placeholder 2"/>
          <p:cNvSpPr>
            <a:spLocks noGrp="1"/>
          </p:cNvSpPr>
          <p:nvPr>
            <p:ph idx="1"/>
          </p:nvPr>
        </p:nvSpPr>
        <p:spPr>
          <a:xfrm>
            <a:off x="1105800" y="1795874"/>
            <a:ext cx="10058400" cy="4353929"/>
          </a:xfrm>
        </p:spPr>
        <p:txBody>
          <a:bodyPr>
            <a:normAutofit lnSpcReduction="10000"/>
          </a:bodyPr>
          <a:lstStyle/>
          <a:p>
            <a:r>
              <a:rPr lang="en-CA" sz="3800" dirty="0"/>
              <a:t>Proportional value applies to public and private sector employers. This method is used where the job-to-job cannot be used to compare all the female job classes because there is no male job class that is equal value to the work performed by the female job class. This allows an indirect comparison between female and male job classes.</a:t>
            </a:r>
          </a:p>
          <a:p>
            <a:endParaRPr lang="en-CA" sz="4400" dirty="0"/>
          </a:p>
          <a:p>
            <a:endParaRPr lang="en-CA" dirty="0"/>
          </a:p>
        </p:txBody>
      </p:sp>
      <p:pic>
        <p:nvPicPr>
          <p:cNvPr id="4" name="Picture 3" descr="logo3990429_lg.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7885" y="6240794"/>
            <a:ext cx="1334115" cy="617206"/>
          </a:xfrm>
          <a:prstGeom prst="rect">
            <a:avLst/>
          </a:prstGeom>
        </p:spPr>
      </p:pic>
    </p:spTree>
    <p:extLst>
      <p:ext uri="{BB962C8B-B14F-4D97-AF65-F5344CB8AC3E}">
        <p14:creationId xmlns:p14="http://schemas.microsoft.com/office/powerpoint/2010/main" val="102354886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684" y="384827"/>
            <a:ext cx="5552254" cy="874367"/>
          </a:xfrm>
        </p:spPr>
        <p:txBody>
          <a:bodyPr>
            <a:noAutofit/>
          </a:bodyPr>
          <a:lstStyle/>
          <a:p>
            <a:r>
              <a:rPr lang="en-CA" dirty="0" smtClean="0"/>
              <a:t>Proportional Value</a:t>
            </a:r>
            <a:endParaRPr lang="en-CA" dirty="0"/>
          </a:p>
        </p:txBody>
      </p:sp>
      <p:pic>
        <p:nvPicPr>
          <p:cNvPr id="5" name="Picture 4"/>
          <p:cNvPicPr>
            <a:picLocks noChangeAspect="1"/>
          </p:cNvPicPr>
          <p:nvPr/>
        </p:nvPicPr>
        <p:blipFill>
          <a:blip r:embed="rId2"/>
          <a:stretch>
            <a:fillRect/>
          </a:stretch>
        </p:blipFill>
        <p:spPr>
          <a:xfrm>
            <a:off x="7671496" y="399634"/>
            <a:ext cx="4425494" cy="3089496"/>
          </a:xfrm>
          <a:prstGeom prst="rect">
            <a:avLst/>
          </a:prstGeom>
        </p:spPr>
      </p:pic>
      <p:sp>
        <p:nvSpPr>
          <p:cNvPr id="3" name="Content Placeholder 2"/>
          <p:cNvSpPr>
            <a:spLocks noGrp="1"/>
          </p:cNvSpPr>
          <p:nvPr>
            <p:ph idx="1"/>
          </p:nvPr>
        </p:nvSpPr>
        <p:spPr>
          <a:xfrm>
            <a:off x="733771" y="1493943"/>
            <a:ext cx="10058400" cy="3886200"/>
          </a:xfrm>
        </p:spPr>
        <p:txBody>
          <a:bodyPr>
            <a:normAutofit fontScale="92500" lnSpcReduction="10000"/>
          </a:bodyPr>
          <a:lstStyle/>
          <a:p>
            <a:r>
              <a:rPr lang="en-CA" sz="3600" dirty="0" smtClean="0"/>
              <a:t>The Proportional Value Method of </a:t>
            </a:r>
            <a:r>
              <a:rPr lang="en-CA" sz="3600" dirty="0"/>
              <a:t/>
            </a:r>
            <a:br>
              <a:rPr lang="en-CA" sz="3600" dirty="0"/>
            </a:br>
            <a:r>
              <a:rPr lang="en-CA" sz="3600" dirty="0" smtClean="0"/>
              <a:t>comparison requires comparing female </a:t>
            </a:r>
            <a:br>
              <a:rPr lang="en-CA" sz="3600" dirty="0" smtClean="0"/>
            </a:br>
            <a:r>
              <a:rPr lang="en-CA" sz="3600" dirty="0" smtClean="0"/>
              <a:t>job classes to a representative range of </a:t>
            </a:r>
            <a:br>
              <a:rPr lang="en-CA" sz="3600" dirty="0" smtClean="0"/>
            </a:br>
            <a:r>
              <a:rPr lang="en-CA" sz="3600" dirty="0" smtClean="0"/>
              <a:t>male job classes.</a:t>
            </a:r>
          </a:p>
          <a:p>
            <a:r>
              <a:rPr lang="en-CA" sz="3600" dirty="0" smtClean="0"/>
              <a:t>This could be achieved by regression analysis calculations or drawing of a male job rate line from the representative male job classes and then comparing the female job classes to the male job rate line.</a:t>
            </a:r>
            <a:endParaRPr lang="en-CA" sz="3600" dirty="0"/>
          </a:p>
        </p:txBody>
      </p:sp>
      <p:pic>
        <p:nvPicPr>
          <p:cNvPr id="4" name="Picture 3" descr="logo3990429_lg.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57885" y="6240794"/>
            <a:ext cx="1334115" cy="617206"/>
          </a:xfrm>
          <a:prstGeom prst="rect">
            <a:avLst/>
          </a:prstGeom>
        </p:spPr>
      </p:pic>
    </p:spTree>
    <p:extLst>
      <p:ext uri="{BB962C8B-B14F-4D97-AF65-F5344CB8AC3E}">
        <p14:creationId xmlns:p14="http://schemas.microsoft.com/office/powerpoint/2010/main" val="319466036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3989" y="256556"/>
            <a:ext cx="1934582" cy="1002644"/>
          </a:xfrm>
        </p:spPr>
        <p:txBody>
          <a:bodyPr>
            <a:noAutofit/>
          </a:bodyPr>
          <a:lstStyle/>
          <a:p>
            <a:r>
              <a:rPr lang="en-CA" sz="6000" dirty="0"/>
              <a:t>Proxy</a:t>
            </a:r>
          </a:p>
        </p:txBody>
      </p:sp>
      <p:sp>
        <p:nvSpPr>
          <p:cNvPr id="3" name="Content Placeholder 2"/>
          <p:cNvSpPr>
            <a:spLocks noGrp="1"/>
          </p:cNvSpPr>
          <p:nvPr>
            <p:ph idx="1"/>
          </p:nvPr>
        </p:nvSpPr>
        <p:spPr>
          <a:xfrm>
            <a:off x="1131458" y="1493945"/>
            <a:ext cx="10058400" cy="3886200"/>
          </a:xfrm>
        </p:spPr>
        <p:txBody>
          <a:bodyPr>
            <a:normAutofit fontScale="92500"/>
          </a:bodyPr>
          <a:lstStyle/>
          <a:p>
            <a:r>
              <a:rPr lang="en-CA" sz="3200" dirty="0" smtClean="0"/>
              <a:t>The proxy method was only for public sector organizations if they could not achieve pay equity using either the job-to-job or proportional value methods because no male comparator job classes could be found for all the female job classes.</a:t>
            </a:r>
          </a:p>
          <a:p>
            <a:r>
              <a:rPr lang="en-CA" sz="3200" dirty="0" smtClean="0"/>
              <a:t>The proxy method involved comparing the “seeking employer’s” female job classes to female job classes from  another public sector organization who becomes their “proxy employer,” and using them as if they were male job classes.</a:t>
            </a:r>
            <a:endParaRPr lang="en-CA" sz="3200" dirty="0"/>
          </a:p>
        </p:txBody>
      </p:sp>
      <p:pic>
        <p:nvPicPr>
          <p:cNvPr id="4" name="Picture 3" descr="logo3990429_lg.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57885" y="6240794"/>
            <a:ext cx="1334115" cy="617206"/>
          </a:xfrm>
          <a:prstGeom prst="rect">
            <a:avLst/>
          </a:prstGeom>
        </p:spPr>
      </p:pic>
    </p:spTree>
    <p:extLst>
      <p:ext uri="{BB962C8B-B14F-4D97-AF65-F5344CB8AC3E}">
        <p14:creationId xmlns:p14="http://schemas.microsoft.com/office/powerpoint/2010/main" val="253531684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2127</TotalTime>
  <Words>210</Words>
  <Application>Microsoft Office PowerPoint</Application>
  <PresentationFormat>Custom</PresentationFormat>
  <Paragraphs>33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NewsPrint</vt:lpstr>
      <vt:lpstr>With only the job-to-job method, some female job classes could not achieve pay equity</vt:lpstr>
      <vt:lpstr>Search Sequence for Male Comparators</vt:lpstr>
      <vt:lpstr>Proportional Value</vt:lpstr>
      <vt:lpstr>Proportional Value</vt:lpstr>
      <vt:lpstr>Proxy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Proxy Comparison Method for Achieving Pay Equity</dc:title>
  <dc:creator>Doreen</dc:creator>
  <cp:lastModifiedBy>Amanda Brown</cp:lastModifiedBy>
  <cp:revision>135</cp:revision>
  <cp:lastPrinted>2013-11-25T19:23:20Z</cp:lastPrinted>
  <dcterms:created xsi:type="dcterms:W3CDTF">2013-09-08T20:20:53Z</dcterms:created>
  <dcterms:modified xsi:type="dcterms:W3CDTF">2014-01-07T14:48:04Z</dcterms:modified>
</cp:coreProperties>
</file>