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28" r:id="rId2"/>
    <p:sldMasterId id="2147484342" r:id="rId3"/>
    <p:sldMasterId id="2147484356" r:id="rId4"/>
    <p:sldMasterId id="2147484370" r:id="rId5"/>
  </p:sldMasterIdLst>
  <p:notesMasterIdLst>
    <p:notesMasterId r:id="rId19"/>
  </p:notesMasterIdLst>
  <p:handoutMasterIdLst>
    <p:handoutMasterId r:id="rId20"/>
  </p:handoutMasterIdLst>
  <p:sldIdLst>
    <p:sldId id="446" r:id="rId6"/>
    <p:sldId id="424" r:id="rId7"/>
    <p:sldId id="433" r:id="rId8"/>
    <p:sldId id="441" r:id="rId9"/>
    <p:sldId id="430" r:id="rId10"/>
    <p:sldId id="435" r:id="rId11"/>
    <p:sldId id="415" r:id="rId12"/>
    <p:sldId id="434" r:id="rId13"/>
    <p:sldId id="418" r:id="rId14"/>
    <p:sldId id="445" r:id="rId15"/>
    <p:sldId id="428" r:id="rId16"/>
    <p:sldId id="432" r:id="rId17"/>
    <p:sldId id="444" r:id="rId18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Trebuchet MS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08C"/>
    <a:srgbClr val="62CAE3"/>
    <a:srgbClr val="EE9024"/>
    <a:srgbClr val="98002E"/>
    <a:srgbClr val="EEE8E5"/>
    <a:srgbClr val="2EAFA4"/>
    <a:srgbClr val="786860"/>
    <a:srgbClr val="ED1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772" autoAdjust="0"/>
  </p:normalViewPr>
  <p:slideViewPr>
    <p:cSldViewPr snapToGrid="0" snapToObjects="1">
      <p:cViewPr>
        <p:scale>
          <a:sx n="50" d="100"/>
          <a:sy n="50" d="100"/>
        </p:scale>
        <p:origin x="-19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1956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DC96FF-81AD-4A87-B813-1D2BE9E0F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2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C4A4C1-F1D1-426F-BE11-2C2BFA7C5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92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65768-47B9-4492-A7A6-5D2733545F15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000" dirty="0" smtClean="0">
              <a:latin typeface="Trebuchet MS" charset="0"/>
            </a:endParaRPr>
          </a:p>
          <a:p>
            <a:endParaRPr lang="en-US" sz="1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65768-47B9-4492-A7A6-5D2733545F15}" type="slidenum">
              <a:rPr lang="en-US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687513" y="698500"/>
            <a:ext cx="3627437" cy="2720975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xfrm>
            <a:off x="168180" y="3419280"/>
            <a:ext cx="6615107" cy="5682649"/>
          </a:xfrm>
          <a:noFill/>
          <a:ln/>
        </p:spPr>
        <p:txBody>
          <a:bodyPr/>
          <a:lstStyle/>
          <a:p>
            <a:pPr defTabSz="917966">
              <a:defRPr/>
            </a:pPr>
            <a:endParaRPr lang="en-US" sz="800" dirty="0" smtClean="0">
              <a:ea typeface="+mn-ea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672A7-23DD-4CEF-8777-5CF0E11D5ADC}" type="slidenum">
              <a:rPr lang="en-GB" smtClean="0"/>
              <a:pPr/>
              <a:t>11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8C517-FE52-49B0-A408-3B3A35E86C01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4541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65768-47B9-4492-A7A6-5D2733545F15}" type="slidenum">
              <a:rPr lang="en-US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51321-A0B0-4B55-B4F3-4B97046A4FE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51321-A0B0-4B55-B4F3-4B97046A4FE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65768-47B9-4492-A7A6-5D2733545F15}" type="slidenum">
              <a:rPr lang="en-US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520825" y="698500"/>
            <a:ext cx="3978275" cy="29845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xfrm>
            <a:off x="179393" y="3824152"/>
            <a:ext cx="6682378" cy="5311321"/>
          </a:xfrm>
          <a:noFill/>
          <a:ln/>
        </p:spPr>
        <p:txBody>
          <a:bodyPr/>
          <a:lstStyle/>
          <a:p>
            <a:endParaRPr lang="en-US" sz="900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672A7-23DD-4CEF-8777-5CF0E11D5ADC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520825" y="698500"/>
            <a:ext cx="3978275" cy="29845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xfrm>
            <a:off x="179393" y="3824152"/>
            <a:ext cx="6682378" cy="5311321"/>
          </a:xfrm>
          <a:noFill/>
          <a:ln/>
        </p:spPr>
        <p:txBody>
          <a:bodyPr/>
          <a:lstStyle/>
          <a:p>
            <a:endParaRPr lang="en-US" sz="900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672A7-23DD-4CEF-8777-5CF0E11D5ADC}" type="slidenum">
              <a:rPr lang="en-GB" smtClean="0"/>
              <a:pPr/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29EE5-3DCD-455F-AFD8-265A1C94F93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xfrm>
            <a:off x="179393" y="4421823"/>
            <a:ext cx="6682378" cy="4713649"/>
          </a:xfrm>
          <a:noFill/>
          <a:ln/>
        </p:spPr>
        <p:txBody>
          <a:bodyPr/>
          <a:lstStyle/>
          <a:p>
            <a:endParaRPr lang="en-US" sz="900" dirty="0" smtClean="0">
              <a:ea typeface="+mn-ea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672A7-23DD-4CEF-8777-5CF0E11D5ADC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E0300-F58B-45E6-BE0E-56FAF5D34C4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gray">
          <a:xfrm>
            <a:off x="0" y="287338"/>
            <a:ext cx="8853488" cy="5326062"/>
          </a:xfrm>
          <a:prstGeom prst="rect">
            <a:avLst/>
          </a:prstGeom>
          <a:solidFill>
            <a:srgbClr val="7868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7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25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>
              <a:gd name="T0" fmla="*/ 120 w 120"/>
              <a:gd name="T1" fmla="*/ 0 h 1354"/>
              <a:gd name="T2" fmla="*/ 120 w 120"/>
              <a:gd name="T3" fmla="*/ 1354 h 1354"/>
              <a:gd name="T4" fmla="*/ 0 w 120"/>
              <a:gd name="T5" fmla="*/ 1354 h 1354"/>
              <a:gd name="T6" fmla="*/ 0 w 120"/>
              <a:gd name="T7" fmla="*/ 85 h 1354"/>
              <a:gd name="T8" fmla="*/ 120 w 120"/>
              <a:gd name="T9" fmla="*/ 0 h 1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reeform 3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>
              <a:gd name="T0" fmla="*/ 120 w 120"/>
              <a:gd name="T1" fmla="*/ 581 h 666"/>
              <a:gd name="T2" fmla="*/ 120 w 120"/>
              <a:gd name="T3" fmla="*/ 0 h 666"/>
              <a:gd name="T4" fmla="*/ 0 w 120"/>
              <a:gd name="T5" fmla="*/ 0 h 666"/>
              <a:gd name="T6" fmla="*/ 0 w 120"/>
              <a:gd name="T7" fmla="*/ 666 h 666"/>
              <a:gd name="T8" fmla="*/ 120 w 120"/>
              <a:gd name="T9" fmla="*/ 581 h 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EDFE9D5-2180-4E30-B468-12ABDB0BC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BA88BE1-5391-446D-9203-F353280F7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673100"/>
            <a:ext cx="2141538" cy="496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673100"/>
            <a:ext cx="6275387" cy="496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5C92EFE-8FD1-48D7-92AD-C02FE33BE3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673100"/>
            <a:ext cx="8569325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9286FE51-78F4-4ED2-A300-847E411D3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673100"/>
            <a:ext cx="8569325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7338" y="1820863"/>
            <a:ext cx="8569325" cy="1830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3803650"/>
            <a:ext cx="8569325" cy="183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D5F8305-2874-4B34-A995-B49FB24DCD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gray">
          <a:xfrm>
            <a:off x="0" y="288925"/>
            <a:ext cx="8856663" cy="5346700"/>
          </a:xfrm>
          <a:prstGeom prst="rect">
            <a:avLst/>
          </a:prstGeom>
          <a:solidFill>
            <a:srgbClr val="62CAE3"/>
          </a:solidFill>
          <a:ln w="25400">
            <a:noFill/>
            <a:miter lim="800000"/>
            <a:headEnd/>
            <a:tailEnd type="none" w="lg" len="med"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kd282974sdcweb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97066"/>
            <a:ext cx="8851900" cy="5334000"/>
          </a:xfrm>
          <a:prstGeom prst="rect">
            <a:avLst/>
          </a:prstGeom>
        </p:spPr>
      </p:pic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100127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1925E82-F8A3-4DB1-823B-6CA529274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04340F4-F93C-452F-9263-3E005721A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F55E500-FBDD-45ED-87DE-3D1B42736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9E2BEDB4-6AB4-46FD-B543-6BA44200C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E05BB61-2CA5-4072-81AE-D86B2D5C8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C198A6E-8CDC-484A-B270-CDCC3DD52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AA9339A-BA45-4645-984F-DFB50CF7F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2EF9F49-D1A7-4C4F-9531-F73CC150F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001CD72-CA8C-4122-B1CB-E669AC07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7471B92-05A7-4416-B8FE-AFFD6E598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673100"/>
            <a:ext cx="2141538" cy="496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673100"/>
            <a:ext cx="6275387" cy="496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3E433E2-766A-4FA9-8E6B-9C14CFA08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gray">
          <a:xfrm>
            <a:off x="0" y="288925"/>
            <a:ext cx="8856663" cy="5346700"/>
          </a:xfrm>
          <a:prstGeom prst="rect">
            <a:avLst/>
          </a:prstGeom>
          <a:solidFill>
            <a:srgbClr val="62CAE3"/>
          </a:solidFill>
          <a:ln w="25400">
            <a:noFill/>
            <a:miter lim="800000"/>
            <a:headEnd/>
            <a:tailEnd type="none" w="lg" len="med"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kd282974sdcweb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97066"/>
            <a:ext cx="8851900" cy="5334000"/>
          </a:xfrm>
          <a:prstGeom prst="rect">
            <a:avLst/>
          </a:prstGeom>
        </p:spPr>
      </p:pic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100127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    Private  and Public Sector NPOs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7E921CD-57EF-41E9-AA24-5D974BB15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1925E82-F8A3-4DB1-823B-6CA529274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04340F4-F93C-452F-9263-3E005721A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F55E500-FBDD-45ED-87DE-3D1B42736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E05BB61-2CA5-4072-81AE-D86B2D5C8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C198A6E-8CDC-484A-B270-CDCC3DD52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AA9339A-BA45-4645-984F-DFB50CF7F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2EF9F49-D1A7-4C4F-9531-F73CC150F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001CD72-CA8C-4122-B1CB-E669AC07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7471B92-05A7-4416-B8FE-AFFD6E598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673100"/>
            <a:ext cx="2141538" cy="496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673100"/>
            <a:ext cx="6275387" cy="496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3E433E2-766A-4FA9-8E6B-9C14CFA08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    Private  and Public Sector NPOs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164233F-0AE2-4F3C-B9E4-EB78DF927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gray">
          <a:xfrm>
            <a:off x="0" y="288925"/>
            <a:ext cx="8856663" cy="5346700"/>
          </a:xfrm>
          <a:prstGeom prst="rect">
            <a:avLst/>
          </a:prstGeom>
          <a:solidFill>
            <a:srgbClr val="62CAE3"/>
          </a:solidFill>
          <a:ln w="25400">
            <a:noFill/>
            <a:miter lim="800000"/>
            <a:headEnd/>
            <a:tailEnd type="none" w="lg" len="med"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kd282974sdcweb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97066"/>
            <a:ext cx="8851900" cy="5334000"/>
          </a:xfrm>
          <a:prstGeom prst="rect">
            <a:avLst/>
          </a:prstGeom>
        </p:spPr>
      </p:pic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100127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1925E82-F8A3-4DB1-823B-6CA529274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04340F4-F93C-452F-9263-3E005721A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F55E500-FBDD-45ED-87DE-3D1B42736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E05BB61-2CA5-4072-81AE-D86B2D5C8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C198A6E-8CDC-484A-B270-CDCC3DD52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AA9339A-BA45-4645-984F-DFB50CF7F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2EF9F49-D1A7-4C4F-9531-F73CC150F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8D987D1-FC60-4DDD-B6A1-2A1F3DA3B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001CD72-CA8C-4122-B1CB-E669AC07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7471B92-05A7-4416-B8FE-AFFD6E598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673100"/>
            <a:ext cx="2141538" cy="496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673100"/>
            <a:ext cx="6275387" cy="496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3E433E2-766A-4FA9-8E6B-9C14CFA08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gray">
          <a:xfrm>
            <a:off x="0" y="288925"/>
            <a:ext cx="8856663" cy="5346700"/>
          </a:xfrm>
          <a:prstGeom prst="rect">
            <a:avLst/>
          </a:prstGeom>
          <a:solidFill>
            <a:srgbClr val="62CAE3"/>
          </a:solidFill>
          <a:ln w="25400">
            <a:noFill/>
            <a:miter lim="800000"/>
            <a:headEnd/>
            <a:tailEnd type="none" w="lg" len="med"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379538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kd282974sdcweb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97066"/>
            <a:ext cx="8851900" cy="5334000"/>
          </a:xfrm>
          <a:prstGeom prst="rect">
            <a:avLst/>
          </a:prstGeom>
        </p:spPr>
      </p:pic>
      <p:pic>
        <p:nvPicPr>
          <p:cNvPr id="5" name="Picture 5" descr="BDO_Logo_RGB 100%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9"/>
          <p:cNvSpPr>
            <a:spLocks noChangeAspect="1"/>
          </p:cNvSpPr>
          <p:nvPr/>
        </p:nvSpPr>
        <p:spPr bwMode="gray">
          <a:xfrm>
            <a:off x="287338" y="5030788"/>
            <a:ext cx="161925" cy="182721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20" y="1354"/>
              </a:cxn>
              <a:cxn ang="0">
                <a:pos x="0" y="1354"/>
              </a:cxn>
              <a:cxn ang="0">
                <a:pos x="0" y="85"/>
              </a:cxn>
              <a:cxn ang="0">
                <a:pos x="120" y="0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>
            <a:spLocks noChangeAspect="1"/>
          </p:cNvSpPr>
          <p:nvPr/>
        </p:nvSpPr>
        <p:spPr bwMode="gray">
          <a:xfrm>
            <a:off x="287338" y="0"/>
            <a:ext cx="161925" cy="898525"/>
          </a:xfrm>
          <a:custGeom>
            <a:avLst/>
            <a:gdLst/>
            <a:ahLst/>
            <a:cxnLst>
              <a:cxn ang="0">
                <a:pos x="120" y="581"/>
              </a:cxn>
              <a:cxn ang="0">
                <a:pos x="120" y="0"/>
              </a:cxn>
              <a:cxn ang="0">
                <a:pos x="0" y="0"/>
              </a:cxn>
              <a:cxn ang="0">
                <a:pos x="0" y="666"/>
              </a:cxn>
              <a:cxn ang="0">
                <a:pos x="120" y="581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EC1C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87338" y="1100127"/>
            <a:ext cx="8299450" cy="5254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8" y="1905000"/>
            <a:ext cx="8299450" cy="2755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5705475" y="7031038"/>
            <a:ext cx="1752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630238" y="7031038"/>
            <a:ext cx="2941637" cy="158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71875" y="7024688"/>
            <a:ext cx="2133600" cy="165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DF08F42-84A9-489A-A6D8-1E6491B2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1925E82-F8A3-4DB1-823B-6CA529274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04340F4-F93C-452F-9263-3E005721A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820863"/>
            <a:ext cx="4208462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863"/>
            <a:ext cx="4208463" cy="381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F55E500-FBDD-45ED-87DE-3D1B42736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E05BB61-2CA5-4072-81AE-D86B2D5C8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D090BF15-F607-4B5B-90FD-290BB3540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C198A6E-8CDC-484A-B270-CDCC3DD52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AA9339A-BA45-4645-984F-DFB50CF7F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2EF9F49-D1A7-4C4F-9531-F73CC150F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001CD72-CA8C-4122-B1CB-E669AC070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7471B92-05A7-4416-B8FE-AFFD6E598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673100"/>
            <a:ext cx="2141538" cy="496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673100"/>
            <a:ext cx="6275387" cy="496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3E433E2-766A-4FA9-8E6B-9C14CFA08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994211F2-CE21-4C31-A983-33BC2A1BE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A8F5CF8-C72B-4775-93E0-B71475732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Client name - Event - Presentation title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94D9618C-10FC-4EB0-A048-9F1DA686E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820863"/>
            <a:ext cx="8569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9288" y="7027863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288" y="6327775"/>
            <a:ext cx="66929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  <a:latin typeface="Trebuchet MS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Client name - Event - Presentation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D4454DF-FCA3-40C1-9DE2-00C406ED3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9" descr="BDO_Logo_RGB 100%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Freeform 11"/>
          <p:cNvSpPr>
            <a:spLocks noChangeAspect="1"/>
          </p:cNvSpPr>
          <p:nvPr/>
        </p:nvSpPr>
        <p:spPr bwMode="gray">
          <a:xfrm>
            <a:off x="287338" y="0"/>
            <a:ext cx="161925" cy="554038"/>
          </a:xfrm>
          <a:custGeom>
            <a:avLst/>
            <a:gdLst>
              <a:gd name="T0" fmla="*/ 120 w 120"/>
              <a:gd name="T1" fmla="*/ 328 h 411"/>
              <a:gd name="T2" fmla="*/ 120 w 120"/>
              <a:gd name="T3" fmla="*/ 0 h 411"/>
              <a:gd name="T4" fmla="*/ 0 w 120"/>
              <a:gd name="T5" fmla="*/ 0 h 411"/>
              <a:gd name="T6" fmla="*/ 0 w 120"/>
              <a:gd name="T7" fmla="*/ 411 h 411"/>
              <a:gd name="T8" fmla="*/ 120 w 120"/>
              <a:gd name="T9" fmla="*/ 328 h 4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Freeform 12"/>
          <p:cNvSpPr>
            <a:spLocks noChangeAspect="1"/>
          </p:cNvSpPr>
          <p:nvPr/>
        </p:nvSpPr>
        <p:spPr bwMode="gray">
          <a:xfrm>
            <a:off x="287338" y="6242050"/>
            <a:ext cx="161925" cy="615950"/>
          </a:xfrm>
          <a:custGeom>
            <a:avLst/>
            <a:gdLst>
              <a:gd name="T0" fmla="*/ 0 w 120"/>
              <a:gd name="T1" fmla="*/ 85 h 456"/>
              <a:gd name="T2" fmla="*/ 0 w 120"/>
              <a:gd name="T3" fmla="*/ 456 h 456"/>
              <a:gd name="T4" fmla="*/ 120 w 120"/>
              <a:gd name="T5" fmla="*/ 456 h 456"/>
              <a:gd name="T6" fmla="*/ 120 w 120"/>
              <a:gd name="T7" fmla="*/ 0 h 456"/>
              <a:gd name="T8" fmla="*/ 0 w 120"/>
              <a:gd name="T9" fmla="*/ 85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  <p:sldLayoutId id="2147484262" r:id="rId13"/>
  </p:sldLayoutIdLst>
  <p:hf hdr="0" ft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  <a:ea typeface="MS PGothic" pitchFamily="34" charset="-128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  <a:ea typeface="MS PGothic" pitchFamily="34" charset="-128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  <a:ea typeface="MS PGothic" pitchFamily="34" charset="-128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  <a:ea typeface="MS PGothic" pitchFamily="34" charset="-128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786860"/>
          </a:solidFill>
          <a:latin typeface="+mn-lt"/>
          <a:ea typeface="MS PGothic" pitchFamily="34" charset="-128"/>
          <a:cs typeface="+mn-cs"/>
        </a:defRPr>
      </a:lvl1pPr>
      <a:lvl2pPr marL="336550" indent="-3349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86860"/>
          </a:solidFill>
          <a:latin typeface="+mn-lt"/>
          <a:ea typeface="MS PGothic" pitchFamily="34" charset="-128"/>
        </a:defRPr>
      </a:lvl2pPr>
      <a:lvl3pPr marL="641350" indent="-3032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  <a:ea typeface="MS PGothic" pitchFamily="34" charset="-128"/>
        </a:defRPr>
      </a:lvl3pPr>
      <a:lvl4pPr marL="9715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  <a:ea typeface="MS PGothic" pitchFamily="34" charset="-128"/>
        </a:defRPr>
      </a:lvl4pPr>
      <a:lvl5pPr marL="13017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  <a:ea typeface="MS PGothic" pitchFamily="34" charset="-128"/>
        </a:defRPr>
      </a:lvl5pPr>
      <a:lvl6pPr marL="17589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6pPr>
      <a:lvl7pPr marL="22161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7pPr>
      <a:lvl8pPr marL="26733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8pPr>
      <a:lvl9pPr marL="31305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820863"/>
            <a:ext cx="8569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9288" y="7027863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288" y="6327775"/>
            <a:ext cx="66929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smtClean="0">
                <a:ea typeface="+mn-ea"/>
              </a:rPr>
              <a:t>Presentation to CHATS - July 25, 2013</a:t>
            </a:r>
            <a:endParaRPr lang="en-US" dirty="0">
              <a:ea typeface="+mn-ea"/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dirty="0">
                <a:ea typeface="+mn-ea"/>
              </a:rPr>
              <a:t>Page </a:t>
            </a:r>
            <a:fld id="{279C09E9-B472-4422-9B65-151CCFA0B45F}" type="slidenum">
              <a:rPr lang="en-US">
                <a:ea typeface="+mn-ea"/>
              </a:rPr>
              <a:pPr>
                <a:defRPr/>
              </a:pPr>
              <a:t>‹#›</a:t>
            </a:fld>
            <a:endParaRPr lang="en-US" dirty="0">
              <a:ea typeface="+mn-ea"/>
            </a:endParaRPr>
          </a:p>
        </p:txBody>
      </p:sp>
      <p:pic>
        <p:nvPicPr>
          <p:cNvPr id="1031" name="Picture 7" descr="BDO_Logo_RGB 100%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4" name="Freeform 8"/>
          <p:cNvSpPr>
            <a:spLocks noChangeAspect="1"/>
          </p:cNvSpPr>
          <p:nvPr/>
        </p:nvSpPr>
        <p:spPr bwMode="gray">
          <a:xfrm>
            <a:off x="287338" y="0"/>
            <a:ext cx="161925" cy="554038"/>
          </a:xfrm>
          <a:custGeom>
            <a:avLst/>
            <a:gdLst/>
            <a:ahLst/>
            <a:cxnLst>
              <a:cxn ang="0">
                <a:pos x="120" y="328"/>
              </a:cxn>
              <a:cxn ang="0">
                <a:pos x="120" y="0"/>
              </a:cxn>
              <a:cxn ang="0">
                <a:pos x="0" y="0"/>
              </a:cxn>
              <a:cxn ang="0">
                <a:pos x="0" y="411"/>
              </a:cxn>
              <a:cxn ang="0">
                <a:pos x="120" y="328"/>
              </a:cxn>
            </a:cxnLst>
            <a:rect l="0" t="0" r="r" b="b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6745" name="Freeform 9"/>
          <p:cNvSpPr>
            <a:spLocks noChangeAspect="1"/>
          </p:cNvSpPr>
          <p:nvPr/>
        </p:nvSpPr>
        <p:spPr bwMode="gray">
          <a:xfrm>
            <a:off x="287338" y="6242050"/>
            <a:ext cx="161925" cy="61595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0" y="456"/>
              </a:cxn>
              <a:cxn ang="0">
                <a:pos x="120" y="456"/>
              </a:cxn>
              <a:cxn ang="0">
                <a:pos x="120" y="0"/>
              </a:cxn>
              <a:cxn ang="0">
                <a:pos x="0" y="85"/>
              </a:cxn>
            </a:cxnLst>
            <a:rect l="0" t="0" r="r" b="b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  <p:sldLayoutId id="2147484339" r:id="rId11"/>
    <p:sldLayoutId id="2147484340" r:id="rId12"/>
    <p:sldLayoutId id="2147484341" r:id="rId13"/>
  </p:sldLayoutIdLst>
  <p:hf hd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786860"/>
          </a:solidFill>
          <a:latin typeface="+mn-lt"/>
          <a:ea typeface="+mn-ea"/>
          <a:cs typeface="+mn-cs"/>
        </a:defRPr>
      </a:lvl1pPr>
      <a:lvl2pPr marL="336550" indent="-3349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86860"/>
          </a:solidFill>
          <a:latin typeface="+mn-lt"/>
        </a:defRPr>
      </a:lvl2pPr>
      <a:lvl3pPr marL="641350" indent="-3032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3pPr>
      <a:lvl4pPr marL="9715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4pPr>
      <a:lvl5pPr marL="13017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5pPr>
      <a:lvl6pPr marL="17589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6pPr>
      <a:lvl7pPr marL="22161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7pPr>
      <a:lvl8pPr marL="26733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8pPr>
      <a:lvl9pPr marL="31305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820863"/>
            <a:ext cx="8569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9288" y="7027863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288" y="6327775"/>
            <a:ext cx="66929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79C09E9-B472-4422-9B65-151CCFA0B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BDO_Logo_RGB 100%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4" name="Freeform 8"/>
          <p:cNvSpPr>
            <a:spLocks noChangeAspect="1"/>
          </p:cNvSpPr>
          <p:nvPr/>
        </p:nvSpPr>
        <p:spPr bwMode="gray">
          <a:xfrm>
            <a:off x="287338" y="0"/>
            <a:ext cx="161925" cy="554038"/>
          </a:xfrm>
          <a:custGeom>
            <a:avLst/>
            <a:gdLst/>
            <a:ahLst/>
            <a:cxnLst>
              <a:cxn ang="0">
                <a:pos x="120" y="328"/>
              </a:cxn>
              <a:cxn ang="0">
                <a:pos x="120" y="0"/>
              </a:cxn>
              <a:cxn ang="0">
                <a:pos x="0" y="0"/>
              </a:cxn>
              <a:cxn ang="0">
                <a:pos x="0" y="411"/>
              </a:cxn>
              <a:cxn ang="0">
                <a:pos x="120" y="328"/>
              </a:cxn>
            </a:cxnLst>
            <a:rect l="0" t="0" r="r" b="b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6745" name="Freeform 9"/>
          <p:cNvSpPr>
            <a:spLocks noChangeAspect="1"/>
          </p:cNvSpPr>
          <p:nvPr/>
        </p:nvSpPr>
        <p:spPr bwMode="gray">
          <a:xfrm>
            <a:off x="287338" y="6242050"/>
            <a:ext cx="161925" cy="61595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0" y="456"/>
              </a:cxn>
              <a:cxn ang="0">
                <a:pos x="120" y="456"/>
              </a:cxn>
              <a:cxn ang="0">
                <a:pos x="120" y="0"/>
              </a:cxn>
              <a:cxn ang="0">
                <a:pos x="0" y="85"/>
              </a:cxn>
            </a:cxnLst>
            <a:rect l="0" t="0" r="r" b="b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  <p:sldLayoutId id="2147484354" r:id="rId12"/>
    <p:sldLayoutId id="2147484355" r:id="rId13"/>
  </p:sldLayoutIdLst>
  <p:hf hd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786860"/>
          </a:solidFill>
          <a:latin typeface="+mn-lt"/>
          <a:ea typeface="+mn-ea"/>
          <a:cs typeface="+mn-cs"/>
        </a:defRPr>
      </a:lvl1pPr>
      <a:lvl2pPr marL="336550" indent="-3349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86860"/>
          </a:solidFill>
          <a:latin typeface="+mn-lt"/>
        </a:defRPr>
      </a:lvl2pPr>
      <a:lvl3pPr marL="641350" indent="-3032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3pPr>
      <a:lvl4pPr marL="9715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4pPr>
      <a:lvl5pPr marL="13017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5pPr>
      <a:lvl6pPr marL="17589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6pPr>
      <a:lvl7pPr marL="22161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7pPr>
      <a:lvl8pPr marL="26733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8pPr>
      <a:lvl9pPr marL="31305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820863"/>
            <a:ext cx="8569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9288" y="7027863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288" y="6327775"/>
            <a:ext cx="66929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79C09E9-B472-4422-9B65-151CCFA0B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BDO_Logo_RGB 100%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4" name="Freeform 8"/>
          <p:cNvSpPr>
            <a:spLocks noChangeAspect="1"/>
          </p:cNvSpPr>
          <p:nvPr/>
        </p:nvSpPr>
        <p:spPr bwMode="gray">
          <a:xfrm>
            <a:off x="287338" y="0"/>
            <a:ext cx="161925" cy="554038"/>
          </a:xfrm>
          <a:custGeom>
            <a:avLst/>
            <a:gdLst/>
            <a:ahLst/>
            <a:cxnLst>
              <a:cxn ang="0">
                <a:pos x="120" y="328"/>
              </a:cxn>
              <a:cxn ang="0">
                <a:pos x="120" y="0"/>
              </a:cxn>
              <a:cxn ang="0">
                <a:pos x="0" y="0"/>
              </a:cxn>
              <a:cxn ang="0">
                <a:pos x="0" y="411"/>
              </a:cxn>
              <a:cxn ang="0">
                <a:pos x="120" y="328"/>
              </a:cxn>
            </a:cxnLst>
            <a:rect l="0" t="0" r="r" b="b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6745" name="Freeform 9"/>
          <p:cNvSpPr>
            <a:spLocks noChangeAspect="1"/>
          </p:cNvSpPr>
          <p:nvPr/>
        </p:nvSpPr>
        <p:spPr bwMode="gray">
          <a:xfrm>
            <a:off x="287338" y="6242050"/>
            <a:ext cx="161925" cy="61595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0" y="456"/>
              </a:cxn>
              <a:cxn ang="0">
                <a:pos x="120" y="456"/>
              </a:cxn>
              <a:cxn ang="0">
                <a:pos x="120" y="0"/>
              </a:cxn>
              <a:cxn ang="0">
                <a:pos x="0" y="85"/>
              </a:cxn>
            </a:cxnLst>
            <a:rect l="0" t="0" r="r" b="b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  <p:sldLayoutId id="2147484368" r:id="rId12"/>
    <p:sldLayoutId id="2147484369" r:id="rId13"/>
  </p:sldLayoutIdLst>
  <p:hf hd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786860"/>
          </a:solidFill>
          <a:latin typeface="+mn-lt"/>
          <a:ea typeface="+mn-ea"/>
          <a:cs typeface="+mn-cs"/>
        </a:defRPr>
      </a:lvl1pPr>
      <a:lvl2pPr marL="336550" indent="-3349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86860"/>
          </a:solidFill>
          <a:latin typeface="+mn-lt"/>
        </a:defRPr>
      </a:lvl2pPr>
      <a:lvl3pPr marL="641350" indent="-3032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3pPr>
      <a:lvl4pPr marL="9715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4pPr>
      <a:lvl5pPr marL="13017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5pPr>
      <a:lvl6pPr marL="17589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6pPr>
      <a:lvl7pPr marL="22161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7pPr>
      <a:lvl8pPr marL="26733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8pPr>
      <a:lvl9pPr marL="31305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6731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820863"/>
            <a:ext cx="8569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9288" y="7027863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288" y="6327775"/>
            <a:ext cx="66929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Presentation to CHATS - July 25, 2013</a:t>
            </a:r>
            <a:endParaRPr lang="en-US" dirty="0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8" y="6486525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79C09E9-B472-4422-9B65-151CCFA0B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BDO_Logo_RGB 100%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1938" y="6238875"/>
            <a:ext cx="974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4" name="Freeform 8"/>
          <p:cNvSpPr>
            <a:spLocks noChangeAspect="1"/>
          </p:cNvSpPr>
          <p:nvPr/>
        </p:nvSpPr>
        <p:spPr bwMode="gray">
          <a:xfrm>
            <a:off x="287338" y="0"/>
            <a:ext cx="161925" cy="554038"/>
          </a:xfrm>
          <a:custGeom>
            <a:avLst/>
            <a:gdLst/>
            <a:ahLst/>
            <a:cxnLst>
              <a:cxn ang="0">
                <a:pos x="120" y="328"/>
              </a:cxn>
              <a:cxn ang="0">
                <a:pos x="120" y="0"/>
              </a:cxn>
              <a:cxn ang="0">
                <a:pos x="0" y="0"/>
              </a:cxn>
              <a:cxn ang="0">
                <a:pos x="0" y="411"/>
              </a:cxn>
              <a:cxn ang="0">
                <a:pos x="120" y="328"/>
              </a:cxn>
            </a:cxnLst>
            <a:rect l="0" t="0" r="r" b="b"/>
            <a:pathLst>
              <a:path w="120" h="411">
                <a:moveTo>
                  <a:pt x="120" y="328"/>
                </a:moveTo>
                <a:lnTo>
                  <a:pt x="120" y="0"/>
                </a:lnTo>
                <a:lnTo>
                  <a:pt x="0" y="0"/>
                </a:lnTo>
                <a:lnTo>
                  <a:pt x="0" y="411"/>
                </a:lnTo>
                <a:lnTo>
                  <a:pt x="120" y="328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6745" name="Freeform 9"/>
          <p:cNvSpPr>
            <a:spLocks noChangeAspect="1"/>
          </p:cNvSpPr>
          <p:nvPr/>
        </p:nvSpPr>
        <p:spPr bwMode="gray">
          <a:xfrm>
            <a:off x="287338" y="6242050"/>
            <a:ext cx="161925" cy="61595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0" y="456"/>
              </a:cxn>
              <a:cxn ang="0">
                <a:pos x="120" y="456"/>
              </a:cxn>
              <a:cxn ang="0">
                <a:pos x="120" y="0"/>
              </a:cxn>
              <a:cxn ang="0">
                <a:pos x="0" y="85"/>
              </a:cxn>
            </a:cxnLst>
            <a:rect l="0" t="0" r="r" b="b"/>
            <a:pathLst>
              <a:path w="120" h="456">
                <a:moveTo>
                  <a:pt x="0" y="85"/>
                </a:moveTo>
                <a:lnTo>
                  <a:pt x="0" y="456"/>
                </a:lnTo>
                <a:lnTo>
                  <a:pt x="120" y="456"/>
                </a:lnTo>
                <a:lnTo>
                  <a:pt x="120" y="0"/>
                </a:lnTo>
                <a:lnTo>
                  <a:pt x="0" y="85"/>
                </a:lnTo>
                <a:close/>
              </a:path>
            </a:pathLst>
          </a:custGeom>
          <a:solidFill>
            <a:srgbClr val="ED1A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1" r:id="rId1"/>
    <p:sldLayoutId id="2147484372" r:id="rId2"/>
    <p:sldLayoutId id="2147484373" r:id="rId3"/>
    <p:sldLayoutId id="2147484374" r:id="rId4"/>
    <p:sldLayoutId id="2147484375" r:id="rId5"/>
    <p:sldLayoutId id="2147484376" r:id="rId6"/>
    <p:sldLayoutId id="2147484377" r:id="rId7"/>
    <p:sldLayoutId id="2147484378" r:id="rId8"/>
    <p:sldLayoutId id="2147484379" r:id="rId9"/>
    <p:sldLayoutId id="2147484380" r:id="rId10"/>
    <p:sldLayoutId id="2147484381" r:id="rId11"/>
    <p:sldLayoutId id="2147484382" r:id="rId12"/>
    <p:sldLayoutId id="2147484383" r:id="rId13"/>
  </p:sldLayoutIdLst>
  <p:hf hd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800" b="1">
          <a:solidFill>
            <a:srgbClr val="ED1A3B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786860"/>
          </a:solidFill>
          <a:latin typeface="+mn-lt"/>
          <a:ea typeface="+mn-ea"/>
          <a:cs typeface="+mn-cs"/>
        </a:defRPr>
      </a:lvl1pPr>
      <a:lvl2pPr marL="336550" indent="-3349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786860"/>
          </a:solidFill>
          <a:latin typeface="+mn-lt"/>
        </a:defRPr>
      </a:lvl2pPr>
      <a:lvl3pPr marL="641350" indent="-3032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3pPr>
      <a:lvl4pPr marL="9715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4pPr>
      <a:lvl5pPr marL="1301750" indent="-328613" algn="l" rtl="0" eaLnBrk="0" fontAlgn="base" hangingPunct="0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5pPr>
      <a:lvl6pPr marL="17589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6pPr>
      <a:lvl7pPr marL="22161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7pPr>
      <a:lvl8pPr marL="26733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8pPr>
      <a:lvl9pPr marL="3130550" indent="-328613" algn="l" rtl="0" fontAlgn="base">
        <a:spcBef>
          <a:spcPct val="20000"/>
        </a:spcBef>
        <a:spcAft>
          <a:spcPct val="0"/>
        </a:spcAft>
        <a:buFont typeface="Univers HSBCPB Con 520" pitchFamily="34" charset="0"/>
        <a:buChar char="-"/>
        <a:defRPr sz="1400">
          <a:solidFill>
            <a:srgbClr val="78686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7338" y="1235034"/>
            <a:ext cx="8299450" cy="525462"/>
          </a:xfrm>
        </p:spPr>
        <p:txBody>
          <a:bodyPr/>
          <a:lstStyle/>
          <a:p>
            <a:pPr algn="ctr"/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287338" y="0"/>
            <a:ext cx="161925" cy="6858000"/>
            <a:chOff x="287338" y="0"/>
            <a:chExt cx="161925" cy="6858000"/>
          </a:xfrm>
        </p:grpSpPr>
        <p:sp>
          <p:nvSpPr>
            <p:cNvPr id="9" name="Freeform 25"/>
            <p:cNvSpPr>
              <a:spLocks noChangeAspect="1"/>
            </p:cNvSpPr>
            <p:nvPr/>
          </p:nvSpPr>
          <p:spPr bwMode="gray">
            <a:xfrm>
              <a:off x="287338" y="5030788"/>
              <a:ext cx="161925" cy="1827212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354"/>
                </a:cxn>
                <a:cxn ang="0">
                  <a:pos x="0" y="1354"/>
                </a:cxn>
                <a:cxn ang="0">
                  <a:pos x="0" y="85"/>
                </a:cxn>
                <a:cxn ang="0">
                  <a:pos x="120" y="0"/>
                </a:cxn>
              </a:cxnLst>
              <a:rect l="0" t="0" r="r" b="b"/>
              <a:pathLst>
                <a:path w="120" h="1354">
                  <a:moveTo>
                    <a:pt x="120" y="0"/>
                  </a:moveTo>
                  <a:lnTo>
                    <a:pt x="120" y="1354"/>
                  </a:lnTo>
                  <a:lnTo>
                    <a:pt x="0" y="1354"/>
                  </a:lnTo>
                  <a:lnTo>
                    <a:pt x="0" y="8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30"/>
            <p:cNvSpPr>
              <a:spLocks noChangeAspect="1"/>
            </p:cNvSpPr>
            <p:nvPr/>
          </p:nvSpPr>
          <p:spPr bwMode="gray">
            <a:xfrm>
              <a:off x="287338" y="0"/>
              <a:ext cx="161925" cy="898525"/>
            </a:xfrm>
            <a:custGeom>
              <a:avLst/>
              <a:gdLst/>
              <a:ahLst/>
              <a:cxnLst>
                <a:cxn ang="0">
                  <a:pos x="120" y="581"/>
                </a:cxn>
                <a:cxn ang="0">
                  <a:pos x="120" y="0"/>
                </a:cxn>
                <a:cxn ang="0">
                  <a:pos x="0" y="0"/>
                </a:cxn>
                <a:cxn ang="0">
                  <a:pos x="0" y="666"/>
                </a:cxn>
                <a:cxn ang="0">
                  <a:pos x="120" y="581"/>
                </a:cxn>
              </a:cxnLst>
              <a:rect l="0" t="0" r="r" b="b"/>
              <a:pathLst>
                <a:path w="120" h="666">
                  <a:moveTo>
                    <a:pt x="120" y="581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0" y="666"/>
                  </a:lnTo>
                  <a:lnTo>
                    <a:pt x="120" y="581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Title 4"/>
          <p:cNvSpPr txBox="1">
            <a:spLocks/>
          </p:cNvSpPr>
          <p:nvPr/>
        </p:nvSpPr>
        <p:spPr bwMode="gray">
          <a:xfrm>
            <a:off x="523853" y="890937"/>
            <a:ext cx="82994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Accounting Standards Update for      Private  and Public Sector NPOs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 bwMode="gray">
          <a:xfrm>
            <a:off x="523853" y="5030788"/>
            <a:ext cx="8299450" cy="45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105000"/>
              </a:lnSpc>
              <a:defRPr/>
            </a:pPr>
            <a:r>
              <a:rPr lang="en-US" sz="1000" b="0" kern="0" dirty="0" smtClean="0">
                <a:latin typeface="Trebuchet MS"/>
                <a:ea typeface="ＭＳ Ｐゴシック" charset="-128"/>
              </a:rPr>
              <a:t>Presented by: Erica Teklits, Partner and National Leader, NPO Sector</a:t>
            </a:r>
          </a:p>
          <a:p>
            <a:pPr eaLnBrk="0" hangingPunct="0">
              <a:lnSpc>
                <a:spcPct val="105000"/>
              </a:lnSpc>
              <a:defRPr/>
            </a:pPr>
            <a:r>
              <a:rPr lang="en-US" sz="1000" b="0" kern="0" dirty="0" smtClean="0">
                <a:latin typeface="Trebuchet MS"/>
                <a:ea typeface="ＭＳ Ｐゴシック" charset="-128"/>
              </a:rPr>
              <a:t>November 12, 2013</a:t>
            </a:r>
          </a:p>
          <a:p>
            <a:pPr eaLnBrk="0" hangingPunct="0">
              <a:lnSpc>
                <a:spcPct val="105000"/>
              </a:lnSpc>
              <a:defRPr/>
            </a:pPr>
            <a:endParaRPr lang="en-US" sz="1000" b="0" kern="0" dirty="0" smtClean="0">
              <a:solidFill>
                <a:srgbClr val="FFFFFF">
                  <a:lumMod val="65000"/>
                </a:srgbClr>
              </a:solidFill>
              <a:latin typeface="Trebuchet MS"/>
              <a:ea typeface="ＭＳ Ｐゴシック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17512" y="2725953"/>
            <a:ext cx="4384726" cy="987185"/>
            <a:chOff x="2417512" y="2535599"/>
            <a:chExt cx="4384726" cy="987185"/>
          </a:xfrm>
        </p:grpSpPr>
        <p:pic>
          <p:nvPicPr>
            <p:cNvPr id="14" name="Picture 13" descr="16094531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17512" y="2535599"/>
              <a:ext cx="1480778" cy="987185"/>
            </a:xfrm>
            <a:prstGeom prst="rect">
              <a:avLst/>
            </a:prstGeom>
          </p:spPr>
        </p:pic>
        <p:pic>
          <p:nvPicPr>
            <p:cNvPr id="15" name="Picture 14" descr="13384186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8290" y="2535599"/>
              <a:ext cx="1447697" cy="965132"/>
            </a:xfrm>
            <a:prstGeom prst="rect">
              <a:avLst/>
            </a:prstGeom>
          </p:spPr>
        </p:pic>
        <p:pic>
          <p:nvPicPr>
            <p:cNvPr id="16" name="Picture 15" descr="177700117.jpg"/>
            <p:cNvPicPr>
              <a:picLocks noChangeAspect="1"/>
            </p:cNvPicPr>
            <p:nvPr/>
          </p:nvPicPr>
          <p:blipFill>
            <a:blip r:embed="rId5" cstate="print"/>
            <a:srcRect l="13305" t="10759" r="17382" b="58609"/>
            <a:stretch>
              <a:fillRect/>
            </a:stretch>
          </p:blipFill>
          <p:spPr>
            <a:xfrm>
              <a:off x="5345987" y="2535599"/>
              <a:ext cx="1456251" cy="9651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287338" y="0"/>
            <a:ext cx="161925" cy="6858000"/>
            <a:chOff x="287338" y="0"/>
            <a:chExt cx="161925" cy="6858000"/>
          </a:xfrm>
        </p:grpSpPr>
        <p:sp>
          <p:nvSpPr>
            <p:cNvPr id="9" name="Freeform 25"/>
            <p:cNvSpPr>
              <a:spLocks noChangeAspect="1"/>
            </p:cNvSpPr>
            <p:nvPr/>
          </p:nvSpPr>
          <p:spPr bwMode="gray">
            <a:xfrm>
              <a:off x="287338" y="5030788"/>
              <a:ext cx="161925" cy="1827212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354"/>
                </a:cxn>
                <a:cxn ang="0">
                  <a:pos x="0" y="1354"/>
                </a:cxn>
                <a:cxn ang="0">
                  <a:pos x="0" y="85"/>
                </a:cxn>
                <a:cxn ang="0">
                  <a:pos x="120" y="0"/>
                </a:cxn>
              </a:cxnLst>
              <a:rect l="0" t="0" r="r" b="b"/>
              <a:pathLst>
                <a:path w="120" h="1354">
                  <a:moveTo>
                    <a:pt x="120" y="0"/>
                  </a:moveTo>
                  <a:lnTo>
                    <a:pt x="120" y="1354"/>
                  </a:lnTo>
                  <a:lnTo>
                    <a:pt x="0" y="1354"/>
                  </a:lnTo>
                  <a:lnTo>
                    <a:pt x="0" y="8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30"/>
            <p:cNvSpPr>
              <a:spLocks noChangeAspect="1"/>
            </p:cNvSpPr>
            <p:nvPr/>
          </p:nvSpPr>
          <p:spPr bwMode="gray">
            <a:xfrm>
              <a:off x="287338" y="0"/>
              <a:ext cx="161925" cy="898525"/>
            </a:xfrm>
            <a:custGeom>
              <a:avLst/>
              <a:gdLst/>
              <a:ahLst/>
              <a:cxnLst>
                <a:cxn ang="0">
                  <a:pos x="120" y="581"/>
                </a:cxn>
                <a:cxn ang="0">
                  <a:pos x="120" y="0"/>
                </a:cxn>
                <a:cxn ang="0">
                  <a:pos x="0" y="0"/>
                </a:cxn>
                <a:cxn ang="0">
                  <a:pos x="0" y="666"/>
                </a:cxn>
                <a:cxn ang="0">
                  <a:pos x="120" y="581"/>
                </a:cxn>
              </a:cxnLst>
              <a:rect l="0" t="0" r="r" b="b"/>
              <a:pathLst>
                <a:path w="120" h="666">
                  <a:moveTo>
                    <a:pt x="120" y="581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0" y="666"/>
                  </a:lnTo>
                  <a:lnTo>
                    <a:pt x="120" y="581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Title 5"/>
          <p:cNvSpPr>
            <a:spLocks noGrp="1"/>
          </p:cNvSpPr>
          <p:nvPr>
            <p:ph type="ctrTitle"/>
          </p:nvPr>
        </p:nvSpPr>
        <p:spPr>
          <a:xfrm>
            <a:off x="287338" y="1379538"/>
            <a:ext cx="8299450" cy="5254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2013 ASNPO UPDATE	</a:t>
            </a:r>
          </a:p>
        </p:txBody>
      </p:sp>
      <p:sp>
        <p:nvSpPr>
          <p:cNvPr id="14" name="Subtitle 6"/>
          <p:cNvSpPr>
            <a:spLocks noGrp="1"/>
          </p:cNvSpPr>
          <p:nvPr>
            <p:ph type="subTitle" idx="1"/>
          </p:nvPr>
        </p:nvSpPr>
        <p:spPr>
          <a:xfrm>
            <a:off x="287338" y="1926265"/>
            <a:ext cx="8299450" cy="2755900"/>
          </a:xfrm>
        </p:spPr>
        <p:txBody>
          <a:bodyPr/>
          <a:lstStyle/>
          <a:p>
            <a:pPr marL="0" indent="0" eaLnBrk="1" hangingPunct="1"/>
            <a:r>
              <a:rPr lang="en-US" sz="2800" dirty="0" smtClean="0"/>
              <a:t>Exposure Drafts and Projects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 smtClean="0"/>
              <a:t>Page </a:t>
            </a:r>
            <a:fld id="{2A00D1D8-1DAE-4A8F-B44C-8B4C380FF676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7338" y="1863970"/>
            <a:ext cx="8569325" cy="4252058"/>
          </a:xfrm>
          <a:prstGeom prst="rect">
            <a:avLst/>
          </a:prstGeom>
        </p:spPr>
        <p:txBody>
          <a:bodyPr/>
          <a:lstStyle/>
          <a:p>
            <a:pPr marL="358775" indent="-358775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  <a:latin typeface="+mn-lt"/>
              </a:rPr>
              <a:t>The main features of proposed Section 3463 are as follows:</a:t>
            </a:r>
          </a:p>
          <a:p>
            <a:pPr marL="815975" lvl="1" indent="-35877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</a:rPr>
              <a:t>Remeasurements and other items would be:</a:t>
            </a:r>
          </a:p>
          <a:p>
            <a:pPr marL="1273175" lvl="2" indent="-358775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</a:rPr>
              <a:t>recognized directly in net assets in the statement of financial position, rather than in the statement of operations; and </a:t>
            </a:r>
          </a:p>
          <a:p>
            <a:pPr marL="1273175" lvl="2" indent="-358775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</a:rPr>
              <a:t>presented as a separately identified item in the statement of changes in net assets </a:t>
            </a:r>
          </a:p>
          <a:p>
            <a:pPr marL="815975" lvl="1" indent="-35877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</a:rPr>
              <a:t>Remeasurements and other items would not be reclassified from net assets to the statement of operations in a subsequent period. </a:t>
            </a:r>
          </a:p>
          <a:p>
            <a:pPr marL="815975" lvl="1" indent="-35877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</a:rPr>
              <a:t>Retrospective application would generally be similar to the requirements in Section 3462 with additional guidance related to the different recognition and presentation of remeasurements and other items </a:t>
            </a:r>
          </a:p>
          <a:p>
            <a:pPr marL="815975" lvl="1" indent="-35877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rgbClr val="786860"/>
                </a:solidFill>
              </a:rPr>
              <a:t>An NPO would apply all the other requirements in Section 3462</a:t>
            </a:r>
          </a:p>
          <a:p>
            <a:pPr marL="358775" indent="-358775" algn="l">
              <a:buFont typeface="Arial" pitchFamily="34" charset="0"/>
              <a:buChar char="•"/>
            </a:pP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Effective Date: Years beginning on or after January 1, 2014</a:t>
            </a:r>
            <a:endParaRPr lang="en-GB" sz="1800" b="0" kern="0" dirty="0">
              <a:solidFill>
                <a:srgbClr val="786860"/>
              </a:solidFill>
              <a:latin typeface="+mn-lt"/>
            </a:endParaRP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sz="3600" dirty="0" smtClean="0"/>
              <a:t>EXPOSURE DRAFT</a:t>
            </a:r>
            <a:r>
              <a:rPr lang="en-GB" dirty="0" smtClean="0">
                <a:solidFill>
                  <a:srgbClr val="62CAE3"/>
                </a:solidFill>
              </a:rPr>
              <a:t/>
            </a:r>
            <a:br>
              <a:rPr lang="en-GB" dirty="0" smtClean="0">
                <a:solidFill>
                  <a:srgbClr val="62CAE3"/>
                </a:solidFill>
              </a:rPr>
            </a:br>
            <a:r>
              <a:rPr lang="en-GB" dirty="0" smtClean="0">
                <a:solidFill>
                  <a:srgbClr val="2EAFA4"/>
                </a:solidFill>
              </a:rPr>
              <a:t>Section 3463, Employee Future Benefits</a:t>
            </a:r>
            <a:r>
              <a:rPr lang="en-GB" sz="3600" b="0" dirty="0" smtClean="0">
                <a:solidFill>
                  <a:srgbClr val="786860"/>
                </a:solidFill>
              </a:rPr>
              <a:t/>
            </a:r>
            <a:br>
              <a:rPr lang="en-GB" sz="3600" b="0" dirty="0" smtClean="0">
                <a:solidFill>
                  <a:srgbClr val="786860"/>
                </a:solidFill>
              </a:rPr>
            </a:br>
            <a:endParaRPr lang="en-GB" sz="3600" dirty="0" smtClean="0">
              <a:solidFill>
                <a:srgbClr val="2EAFA4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QUESTIONS</a:t>
            </a:r>
            <a:br>
              <a:rPr lang="en-GB" dirty="0" smtClean="0"/>
            </a:br>
            <a:endParaRPr lang="en-US" dirty="0" smtClean="0">
              <a:solidFill>
                <a:srgbClr val="2EAFA4"/>
              </a:solidFill>
            </a:endParaRP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Page </a:t>
            </a:r>
            <a:fld id="{0EF5B3DD-CC97-4EBF-8F0D-BE915D2E35AD}" type="slidenum">
              <a:rPr lang="en-US" smtClean="0">
                <a:latin typeface="+mn-lt"/>
              </a:rPr>
              <a:pPr>
                <a:defRPr/>
              </a:pPr>
              <a:t>12</a:t>
            </a:fld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  <p:pic>
        <p:nvPicPr>
          <p:cNvPr id="1033" name="Picture 9" descr="C:\Users\SMullick\AppData\Local\Microsoft\Windows\Temporary Internet Files\Content.IE5\H8F234XM\MC9003562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8139" y="1844803"/>
            <a:ext cx="2446919" cy="3079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287338" y="0"/>
            <a:ext cx="161925" cy="6858000"/>
            <a:chOff x="287338" y="0"/>
            <a:chExt cx="161925" cy="6858000"/>
          </a:xfrm>
        </p:grpSpPr>
        <p:sp>
          <p:nvSpPr>
            <p:cNvPr id="9" name="Freeform 25"/>
            <p:cNvSpPr>
              <a:spLocks noChangeAspect="1"/>
            </p:cNvSpPr>
            <p:nvPr/>
          </p:nvSpPr>
          <p:spPr bwMode="gray">
            <a:xfrm>
              <a:off x="287338" y="5030788"/>
              <a:ext cx="161925" cy="1827212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354"/>
                </a:cxn>
                <a:cxn ang="0">
                  <a:pos x="0" y="1354"/>
                </a:cxn>
                <a:cxn ang="0">
                  <a:pos x="0" y="85"/>
                </a:cxn>
                <a:cxn ang="0">
                  <a:pos x="120" y="0"/>
                </a:cxn>
              </a:cxnLst>
              <a:rect l="0" t="0" r="r" b="b"/>
              <a:pathLst>
                <a:path w="120" h="1354">
                  <a:moveTo>
                    <a:pt x="120" y="0"/>
                  </a:moveTo>
                  <a:lnTo>
                    <a:pt x="120" y="1354"/>
                  </a:lnTo>
                  <a:lnTo>
                    <a:pt x="0" y="1354"/>
                  </a:lnTo>
                  <a:lnTo>
                    <a:pt x="0" y="8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30"/>
            <p:cNvSpPr>
              <a:spLocks noChangeAspect="1"/>
            </p:cNvSpPr>
            <p:nvPr/>
          </p:nvSpPr>
          <p:spPr bwMode="gray">
            <a:xfrm>
              <a:off x="287338" y="0"/>
              <a:ext cx="161925" cy="898525"/>
            </a:xfrm>
            <a:custGeom>
              <a:avLst/>
              <a:gdLst/>
              <a:ahLst/>
              <a:cxnLst>
                <a:cxn ang="0">
                  <a:pos x="120" y="581"/>
                </a:cxn>
                <a:cxn ang="0">
                  <a:pos x="120" y="0"/>
                </a:cxn>
                <a:cxn ang="0">
                  <a:pos x="0" y="0"/>
                </a:cxn>
                <a:cxn ang="0">
                  <a:pos x="0" y="666"/>
                </a:cxn>
                <a:cxn ang="0">
                  <a:pos x="120" y="581"/>
                </a:cxn>
              </a:cxnLst>
              <a:rect l="0" t="0" r="r" b="b"/>
              <a:pathLst>
                <a:path w="120" h="666">
                  <a:moveTo>
                    <a:pt x="120" y="581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0" y="666"/>
                  </a:lnTo>
                  <a:lnTo>
                    <a:pt x="120" y="581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5963" y="1886551"/>
            <a:ext cx="2721005" cy="525462"/>
          </a:xfrm>
        </p:spPr>
        <p:txBody>
          <a:bodyPr/>
          <a:lstStyle/>
          <a:p>
            <a:pPr eaLnBrk="1" hangingPunct="1"/>
            <a:r>
              <a:rPr lang="en-US" dirty="0" smtClean="0"/>
              <a:t>Erica Teklits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5963" y="1703672"/>
            <a:ext cx="4507748" cy="2755900"/>
          </a:xfrm>
        </p:spPr>
        <p:txBody>
          <a:bodyPr/>
          <a:lstStyle/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National Not for Profit Industry Leader</a:t>
            </a:r>
          </a:p>
          <a:p>
            <a:pPr marL="0" indent="0" eaLnBrk="1" hangingPunct="1"/>
            <a:r>
              <a:rPr lang="en-US" dirty="0" smtClean="0"/>
              <a:t>eteklits@bdo.ca</a:t>
            </a:r>
            <a:br>
              <a:rPr lang="en-US" dirty="0" smtClean="0"/>
            </a:br>
            <a:r>
              <a:rPr lang="en-US" dirty="0" smtClean="0"/>
              <a:t>905-272-7809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  <p:pic>
        <p:nvPicPr>
          <p:cNvPr id="16" name="Picture 15" descr="24 -9 13-LinkedIn-BDO-Day1-2672.jpg"/>
          <p:cNvPicPr>
            <a:picLocks noChangeAspect="1"/>
          </p:cNvPicPr>
          <p:nvPr/>
        </p:nvPicPr>
        <p:blipFill>
          <a:blip r:embed="rId3" cstate="print"/>
          <a:srcRect l="20767" t="4258" r="28779"/>
          <a:stretch>
            <a:fillRect/>
          </a:stretch>
        </p:blipFill>
        <p:spPr>
          <a:xfrm>
            <a:off x="738799" y="1886551"/>
            <a:ext cx="1224284" cy="1546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>
              <a:solidFill>
                <a:srgbClr val="2EAFA4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06F4E0F-F7B4-44B8-ACE8-13C20165B53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>
          <a:xfrm>
            <a:off x="287338" y="1806497"/>
            <a:ext cx="8569325" cy="39260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2012 brought ASNPO for private sector NPOs as well as public sector accounting standards with Section 4200 for GNPOs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Accounting Standards Board (AcSB) and Public Sector Accounting Board (PSAB) are working together to improve not-for-profit standards to better meet users’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Jointly issued Statement of Principles in the summer of 2013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Proposed changes to the 4400/4200 series of Accounting Standards for Not-for-Profit Organizations and Public Sector NPOs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 all changes are the same for private and public NPOs, but the most significant changes harmonize many aspects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Proposal includes some significant changes to measurement, presentation and disclosure for NPOs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2" algn="just"/>
            <a:endParaRPr lang="en-US" dirty="0" smtClean="0"/>
          </a:p>
          <a:p>
            <a:pPr lvl="2" algn="just"/>
            <a:endParaRPr lang="en-US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Process </a:t>
            </a:r>
            <a:br>
              <a:rPr lang="en-US" dirty="0" smtClean="0"/>
            </a:br>
            <a:endParaRPr lang="en-US" dirty="0" smtClean="0">
              <a:solidFill>
                <a:srgbClr val="2EAFA4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806F4E0F-F7B4-44B8-ACE8-13C20165B53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>
          <a:xfrm>
            <a:off x="287338" y="1430215"/>
            <a:ext cx="8569325" cy="4302370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n-US" dirty="0" smtClean="0"/>
              <a:t> Statement of Principles (current step)</a:t>
            </a:r>
          </a:p>
          <a:p>
            <a:pPr lvl="2" algn="just"/>
            <a:r>
              <a:rPr lang="en-US" dirty="0" smtClean="0"/>
              <a:t>Includes all proposed amendments to standards at a high level perspective </a:t>
            </a:r>
          </a:p>
          <a:p>
            <a:pPr lvl="2" algn="just"/>
            <a:r>
              <a:rPr lang="en-US" dirty="0" smtClean="0"/>
              <a:t>All parties are invited to comment</a:t>
            </a:r>
          </a:p>
          <a:p>
            <a:pPr lvl="2" algn="just"/>
            <a:r>
              <a:rPr lang="en-US" dirty="0" smtClean="0"/>
              <a:t>Deadline is December 15, 2013</a:t>
            </a:r>
          </a:p>
          <a:p>
            <a:pPr lvl="2" algn="just"/>
            <a:endParaRPr lang="en-US" dirty="0" smtClean="0"/>
          </a:p>
          <a:p>
            <a:pPr lvl="1" algn="just"/>
            <a:r>
              <a:rPr lang="en-US" dirty="0" smtClean="0"/>
              <a:t>Exposure Drafts</a:t>
            </a:r>
          </a:p>
          <a:p>
            <a:pPr lvl="2" algn="just"/>
            <a:r>
              <a:rPr lang="en-US" dirty="0" smtClean="0"/>
              <a:t>Consider comments from responses to Statement of Principles</a:t>
            </a:r>
          </a:p>
          <a:p>
            <a:pPr lvl="2" algn="just"/>
            <a:r>
              <a:rPr lang="en-US" dirty="0" smtClean="0"/>
              <a:t>Release exposure drafts for each proposed change to a standard (separately)</a:t>
            </a:r>
          </a:p>
          <a:p>
            <a:pPr lvl="2" algn="just"/>
            <a:r>
              <a:rPr lang="en-US" dirty="0" smtClean="0"/>
              <a:t>Comments will again be invited</a:t>
            </a:r>
          </a:p>
          <a:p>
            <a:pPr lvl="2" algn="just"/>
            <a:r>
              <a:rPr lang="en-US" dirty="0" smtClean="0"/>
              <a:t>Will include transitional provisions and possible exemptions</a:t>
            </a:r>
          </a:p>
          <a:p>
            <a:pPr lvl="2" algn="just"/>
            <a:endParaRPr lang="en-US" dirty="0" smtClean="0"/>
          </a:p>
          <a:p>
            <a:pPr lvl="1" algn="just"/>
            <a:r>
              <a:rPr lang="en-US" dirty="0" smtClean="0"/>
              <a:t>New Standards</a:t>
            </a:r>
          </a:p>
          <a:p>
            <a:pPr lvl="2" algn="just"/>
            <a:r>
              <a:rPr lang="en-US" dirty="0" smtClean="0"/>
              <a:t>Exposure drafts become new standards, subject to any changes based on comments</a:t>
            </a:r>
          </a:p>
          <a:p>
            <a:pPr lvl="2" algn="just"/>
            <a:endParaRPr lang="en-US" dirty="0" smtClean="0"/>
          </a:p>
          <a:p>
            <a:pPr lvl="1" algn="just"/>
            <a:r>
              <a:rPr lang="en-US" dirty="0" smtClean="0"/>
              <a:t>Lengthy Process (3-5 years?)</a:t>
            </a:r>
          </a:p>
          <a:p>
            <a:pPr lvl="1" algn="just">
              <a:buNone/>
            </a:pPr>
            <a:endParaRPr lang="en-US" dirty="0" smtClean="0"/>
          </a:p>
          <a:p>
            <a:pPr lvl="2" algn="just"/>
            <a:endParaRPr lang="en-US" dirty="0" smtClean="0"/>
          </a:p>
          <a:p>
            <a:pPr lvl="2" algn="just"/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287338" y="0"/>
            <a:ext cx="161925" cy="6858000"/>
            <a:chOff x="287338" y="0"/>
            <a:chExt cx="161925" cy="6858000"/>
          </a:xfrm>
        </p:grpSpPr>
        <p:sp>
          <p:nvSpPr>
            <p:cNvPr id="9" name="Freeform 25"/>
            <p:cNvSpPr>
              <a:spLocks noChangeAspect="1"/>
            </p:cNvSpPr>
            <p:nvPr/>
          </p:nvSpPr>
          <p:spPr bwMode="gray">
            <a:xfrm>
              <a:off x="287338" y="5030788"/>
              <a:ext cx="161925" cy="1827212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354"/>
                </a:cxn>
                <a:cxn ang="0">
                  <a:pos x="0" y="1354"/>
                </a:cxn>
                <a:cxn ang="0">
                  <a:pos x="0" y="85"/>
                </a:cxn>
                <a:cxn ang="0">
                  <a:pos x="120" y="0"/>
                </a:cxn>
              </a:cxnLst>
              <a:rect l="0" t="0" r="r" b="b"/>
              <a:pathLst>
                <a:path w="120" h="1354">
                  <a:moveTo>
                    <a:pt x="120" y="0"/>
                  </a:moveTo>
                  <a:lnTo>
                    <a:pt x="120" y="1354"/>
                  </a:lnTo>
                  <a:lnTo>
                    <a:pt x="0" y="1354"/>
                  </a:lnTo>
                  <a:lnTo>
                    <a:pt x="0" y="8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0" name="Freeform 30"/>
            <p:cNvSpPr>
              <a:spLocks noChangeAspect="1"/>
            </p:cNvSpPr>
            <p:nvPr/>
          </p:nvSpPr>
          <p:spPr bwMode="gray">
            <a:xfrm>
              <a:off x="287338" y="0"/>
              <a:ext cx="161925" cy="898525"/>
            </a:xfrm>
            <a:custGeom>
              <a:avLst/>
              <a:gdLst/>
              <a:ahLst/>
              <a:cxnLst>
                <a:cxn ang="0">
                  <a:pos x="120" y="581"/>
                </a:cxn>
                <a:cxn ang="0">
                  <a:pos x="120" y="0"/>
                </a:cxn>
                <a:cxn ang="0">
                  <a:pos x="0" y="0"/>
                </a:cxn>
                <a:cxn ang="0">
                  <a:pos x="0" y="666"/>
                </a:cxn>
                <a:cxn ang="0">
                  <a:pos x="120" y="581"/>
                </a:cxn>
              </a:cxnLst>
              <a:rect l="0" t="0" r="r" b="b"/>
              <a:pathLst>
                <a:path w="120" h="666">
                  <a:moveTo>
                    <a:pt x="120" y="581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0" y="666"/>
                  </a:lnTo>
                  <a:lnTo>
                    <a:pt x="120" y="581"/>
                  </a:lnTo>
                  <a:close/>
                </a:path>
              </a:pathLst>
            </a:custGeom>
            <a:solidFill>
              <a:srgbClr val="EC1C3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  <a:ea typeface="+mn-ea"/>
              </a:endParaRPr>
            </a:p>
          </p:txBody>
        </p:sp>
      </p:grp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338" y="1379538"/>
            <a:ext cx="8299450" cy="525462"/>
          </a:xfrm>
        </p:spPr>
        <p:txBody>
          <a:bodyPr/>
          <a:lstStyle/>
          <a:p>
            <a:pPr eaLnBrk="1" hangingPunct="1"/>
            <a:r>
              <a:rPr lang="en-US" dirty="0" smtClean="0"/>
              <a:t>Key Areas of Change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 smtClean="0"/>
              <a:t>Page </a:t>
            </a:r>
            <a:fld id="{2A00D1D8-1DAE-4A8F-B44C-8B4C380FF676}" type="slidenum">
              <a:rPr lang="en-GB" smtClean="0"/>
              <a:pPr/>
              <a:t>5</a:t>
            </a:fld>
            <a:r>
              <a:rPr lang="en-GB" dirty="0" smtClean="0"/>
              <a:t> 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7338" y="1838425"/>
            <a:ext cx="8569325" cy="3166715"/>
          </a:xfrm>
          <a:prstGeom prst="rect">
            <a:avLst/>
          </a:prstGeom>
        </p:spPr>
        <p:txBody>
          <a:bodyPr/>
          <a:lstStyle/>
          <a:p>
            <a:pPr marL="223838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Main features that affect </a:t>
            </a:r>
            <a:r>
              <a:rPr lang="en-US" sz="1800" u="sng" kern="0" dirty="0" smtClean="0">
                <a:solidFill>
                  <a:srgbClr val="786860"/>
                </a:solidFill>
                <a:latin typeface="+mn-lt"/>
              </a:rPr>
              <a:t>both</a:t>
            </a: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 private and public sector NPOs:</a:t>
            </a:r>
            <a:endParaRPr lang="en-US" sz="1800" b="0" i="1" kern="0" dirty="0" smtClean="0">
              <a:solidFill>
                <a:srgbClr val="786860"/>
              </a:solidFill>
              <a:latin typeface="+mn-lt"/>
            </a:endParaRP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A contribution would be recognized as an asset, when the NPO has control of the contribution, would exercise that control if necessary and can reasonably estimate the amount to be received 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A contribution would be revenue, except when the contribution gives rise to an obligation that meets the definition of a liability 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The proposals replace the deferral and restricted fund methods 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The proposals could also have a significant impact on the accounting for contribution pledges and endowment contributions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000" b="0" dirty="0" smtClean="0">
              <a:solidFill>
                <a:srgbClr val="786860"/>
              </a:solidFill>
            </a:endParaRP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000" b="0" dirty="0" smtClean="0">
              <a:solidFill>
                <a:srgbClr val="786860"/>
              </a:solidFill>
            </a:endParaRPr>
          </a:p>
          <a:p>
            <a:pPr marL="223838" indent="-223838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000" b="0" i="1" kern="0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dirty="0" smtClean="0"/>
              <a:t>Joint AcSB / PSAB Project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sz="2000" dirty="0" smtClean="0">
                <a:solidFill>
                  <a:srgbClr val="2EAFA4"/>
                </a:solidFill>
              </a:rPr>
              <a:t>Statement of Principles – Improvements to Not-for-Profit Standards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 smtClean="0"/>
              <a:t>Page </a:t>
            </a:r>
            <a:fld id="{2A00D1D8-1DAE-4A8F-B44C-8B4C380FF676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7338" y="1944303"/>
            <a:ext cx="8569325" cy="3366008"/>
          </a:xfrm>
          <a:prstGeom prst="rect">
            <a:avLst/>
          </a:prstGeom>
        </p:spPr>
        <p:txBody>
          <a:bodyPr/>
          <a:lstStyle/>
          <a:p>
            <a:pPr marL="223838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Main features that affect </a:t>
            </a:r>
            <a:r>
              <a:rPr lang="en-US" sz="1800" u="sng" kern="0" dirty="0" smtClean="0">
                <a:solidFill>
                  <a:srgbClr val="786860"/>
                </a:solidFill>
                <a:latin typeface="+mn-lt"/>
              </a:rPr>
              <a:t>both</a:t>
            </a: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 private and public sector NPOs:</a:t>
            </a:r>
            <a:endParaRPr lang="en-US" sz="1800" b="0" i="1" kern="0" dirty="0" smtClean="0">
              <a:solidFill>
                <a:srgbClr val="786860"/>
              </a:solidFill>
              <a:latin typeface="+mn-lt"/>
            </a:endParaRP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A capital asset would be recognized by an NPO on its statement of financial position regardless of the size of the NPO (i.e. removing the size exemption currently available)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The proposals would require expenses to be presented by both function and object (nature) rather than on one of the two bases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Controlled NPOs would be consolidated, subject to an exclusion for a large number of individually immaterial organizations, and controlled profit-oriented enterprises would be accounted for by the equity method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000" b="0" dirty="0" smtClean="0">
              <a:solidFill>
                <a:srgbClr val="786860"/>
              </a:solidFill>
            </a:endParaRPr>
          </a:p>
          <a:p>
            <a:pPr marL="223838" indent="-223838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000" b="0" i="1" kern="0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dirty="0" smtClean="0"/>
              <a:t>Joint </a:t>
            </a:r>
            <a:r>
              <a:rPr lang="en-GB" dirty="0" err="1" smtClean="0"/>
              <a:t>AcSB</a:t>
            </a:r>
            <a:r>
              <a:rPr lang="en-GB" dirty="0" smtClean="0"/>
              <a:t> / PSAB Project 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sz="2000" dirty="0" smtClean="0">
                <a:solidFill>
                  <a:srgbClr val="2EAFA4"/>
                </a:solidFill>
              </a:rPr>
              <a:t>Statement of Principles – Improvements to Not-for-Profit Standards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673100"/>
            <a:ext cx="8569325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Controlled Entities</a:t>
            </a:r>
            <a:br>
              <a:rPr lang="en-US" dirty="0" smtClean="0"/>
            </a:br>
            <a:r>
              <a:rPr lang="en-US" dirty="0" smtClean="0">
                <a:solidFill>
                  <a:srgbClr val="2EAFA4"/>
                </a:solidFill>
              </a:rPr>
              <a:t> </a:t>
            </a:r>
            <a:endParaRPr lang="en-US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C59B7EE7-79B0-4ACF-8DF0-2767ACACA4B8}" type="slidenum">
              <a:rPr lang="en-US" smtClean="0"/>
              <a:pPr/>
              <a:t>7</a:t>
            </a:fld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19175" y="1397000"/>
          <a:ext cx="708397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325"/>
                <a:gridCol w="2361325"/>
                <a:gridCol w="2361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Type of Entity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Current Standard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Proposed Standard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Controlled</a:t>
                      </a:r>
                      <a:r>
                        <a:rPr lang="en-US" baseline="0" dirty="0" smtClean="0"/>
                        <a:t> NPO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Consolidate </a:t>
                      </a:r>
                      <a:r>
                        <a:rPr lang="en-US" u="sng" dirty="0" smtClean="0"/>
                        <a:t>OR</a:t>
                      </a:r>
                      <a:r>
                        <a:rPr lang="en-US" baseline="0" dirty="0" smtClean="0"/>
                        <a:t> disclose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Consolidate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Controlled for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Consolidate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smtClean="0"/>
                        <a:t>OR</a:t>
                      </a:r>
                      <a:r>
                        <a:rPr lang="en-US" baseline="0" dirty="0" smtClean="0"/>
                        <a:t> modified equity method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Modified equity method 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Jointly controlled</a:t>
                      </a:r>
                      <a:r>
                        <a:rPr lang="en-US" baseline="0" dirty="0" smtClean="0"/>
                        <a:t> 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modified equity method * </a:t>
                      </a:r>
                      <a:r>
                        <a:rPr lang="en-US" u="sng" baseline="0" dirty="0" smtClean="0"/>
                        <a:t>OR </a:t>
                      </a:r>
                      <a:r>
                        <a:rPr lang="en-US" u="none" baseline="0" dirty="0" smtClean="0"/>
                        <a:t>p</a:t>
                      </a:r>
                      <a:r>
                        <a:rPr lang="en-US" dirty="0" smtClean="0"/>
                        <a:t>roportionate</a:t>
                      </a:r>
                      <a:r>
                        <a:rPr lang="en-US" baseline="0" dirty="0" smtClean="0"/>
                        <a:t> consolidation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Proportionate consolidation **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8" name="TextBox 6"/>
          <p:cNvSpPr txBox="1">
            <a:spLocks noChangeArrowheads="1"/>
          </p:cNvSpPr>
          <p:nvPr/>
        </p:nvSpPr>
        <p:spPr bwMode="auto">
          <a:xfrm>
            <a:off x="1019175" y="4676775"/>
            <a:ext cx="70850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 dirty="0">
                <a:solidFill>
                  <a:schemeClr val="tx1"/>
                </a:solidFill>
              </a:rPr>
              <a:t>*Modified equity method = cost of investment +/- income or loss annually (no adjustment to conform with </a:t>
            </a:r>
            <a:r>
              <a:rPr lang="en-US" b="0" dirty="0" smtClean="0">
                <a:solidFill>
                  <a:schemeClr val="tx1"/>
                </a:solidFill>
              </a:rPr>
              <a:t>GAAP or controller)</a:t>
            </a:r>
            <a:endParaRPr lang="en-US" b="0" dirty="0">
              <a:solidFill>
                <a:schemeClr val="tx1"/>
              </a:solidFill>
            </a:endParaRPr>
          </a:p>
          <a:p>
            <a:pPr algn="l"/>
            <a:r>
              <a:rPr lang="en-US" b="0" dirty="0">
                <a:solidFill>
                  <a:schemeClr val="tx1"/>
                </a:solidFill>
              </a:rPr>
              <a:t>**Proportionate consolidation = consolidate your % ownership of the entity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 smtClean="0"/>
              <a:t>Page </a:t>
            </a:r>
            <a:fld id="{2A00D1D8-1DAE-4A8F-B44C-8B4C380FF676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87338" y="2356338"/>
            <a:ext cx="8569325" cy="3247292"/>
          </a:xfrm>
          <a:prstGeom prst="rect">
            <a:avLst/>
          </a:prstGeom>
        </p:spPr>
        <p:txBody>
          <a:bodyPr/>
          <a:lstStyle/>
          <a:p>
            <a:pPr marL="223838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Main features that affect </a:t>
            </a:r>
            <a:r>
              <a:rPr lang="en-US" sz="1800" u="sng" kern="0" dirty="0" smtClean="0">
                <a:solidFill>
                  <a:srgbClr val="786860"/>
                </a:solidFill>
                <a:latin typeface="+mn-lt"/>
              </a:rPr>
              <a:t>private sector NPOs only</a:t>
            </a:r>
            <a:r>
              <a:rPr lang="en-US" sz="1800" b="0" kern="0" dirty="0" smtClean="0">
                <a:solidFill>
                  <a:srgbClr val="786860"/>
                </a:solidFill>
                <a:latin typeface="+mn-lt"/>
              </a:rPr>
              <a:t>:</a:t>
            </a:r>
            <a:endParaRPr lang="en-US" sz="1800" b="0" i="1" kern="0" dirty="0" smtClean="0">
              <a:solidFill>
                <a:srgbClr val="786860"/>
              </a:solidFill>
              <a:latin typeface="+mn-lt"/>
            </a:endParaRP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The accounting for tangible capital assets by a private sector NPO would follow the standards for private enterprises under ASPE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The proposals would add guidance on accounting for partial write-downs for both tangible and intangible capital assets</a:t>
            </a:r>
          </a:p>
          <a:p>
            <a:pPr marL="681038" lvl="1" indent="-223838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dirty="0" smtClean="0">
                <a:solidFill>
                  <a:srgbClr val="786860"/>
                </a:solidFill>
              </a:rPr>
              <a:t>Collections of works of art and historical treasures would be accounted for at either cost or nominal value in the statement of financial position</a:t>
            </a:r>
          </a:p>
          <a:p>
            <a:pPr marL="223838" indent="-223838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000" b="0" i="1" kern="0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39738" y="825500"/>
            <a:ext cx="8569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smtClean="0">
                <a:ln>
                  <a:noFill/>
                </a:ln>
                <a:solidFill>
                  <a:srgbClr val="ED1A3B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Joint AcSB / PSAB Project </a:t>
            </a:r>
            <a:r>
              <a:rPr kumimoji="0" lang="en-GB" sz="2800" b="1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/>
            </a:r>
            <a:br>
              <a:rPr kumimoji="0" lang="en-GB" sz="2800" b="1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</a:br>
            <a:r>
              <a:rPr kumimoji="0" lang="en-GB" sz="2000" b="1" i="0" u="none" strike="noStrike" kern="0" cap="none" spc="0" normalizeH="0" baseline="0" noProof="0" smtClean="0">
                <a:ln>
                  <a:noFill/>
                </a:ln>
                <a:solidFill>
                  <a:srgbClr val="2EAFA4"/>
                </a:solidFill>
                <a:effectLst/>
                <a:uLnTx/>
                <a:uFillTx/>
                <a:latin typeface="+mj-lt"/>
                <a:ea typeface="MS PGothic" pitchFamily="34" charset="-128"/>
                <a:cs typeface="+mj-cs"/>
              </a:rPr>
              <a:t>Statement of Principles – Improvements to Not-for-Profit Standards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2EAFA4"/>
              </a:solidFill>
              <a:effectLst/>
              <a:uLnTx/>
              <a:uFillTx/>
              <a:latin typeface="+mj-lt"/>
              <a:ea typeface="MS PGothic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673100"/>
            <a:ext cx="8569325" cy="1412875"/>
          </a:xfrm>
        </p:spPr>
        <p:txBody>
          <a:bodyPr/>
          <a:lstStyle/>
          <a:p>
            <a:pPr eaLnBrk="1" hangingPunct="1"/>
            <a:r>
              <a:rPr lang="en-US" dirty="0" smtClean="0"/>
              <a:t>Statement Of Principles Summary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08A9835A-F5B9-4052-883D-6AA693C61F64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>
          <a:xfrm>
            <a:off x="287338" y="1502229"/>
            <a:ext cx="4859093" cy="4131809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The Statement of Principles contains other modifications</a:t>
            </a:r>
          </a:p>
          <a:p>
            <a:pPr>
              <a:buFontTx/>
              <a:buChar char="•"/>
            </a:pPr>
            <a:r>
              <a:rPr lang="en-US" dirty="0" smtClean="0"/>
              <a:t>Stakeholders have to comment before December 15, 2013 to make their opinions heard</a:t>
            </a:r>
          </a:p>
          <a:p>
            <a:pPr>
              <a:buFontTx/>
              <a:buChar char="•"/>
            </a:pPr>
            <a:r>
              <a:rPr lang="en-US" dirty="0" smtClean="0"/>
              <a:t>Inaction may be interpreted as acceptance of the “improvements”</a:t>
            </a:r>
          </a:p>
          <a:p>
            <a:pPr>
              <a:buFontTx/>
              <a:buChar char="•"/>
            </a:pPr>
            <a:r>
              <a:rPr lang="en-US" dirty="0" smtClean="0"/>
              <a:t>The real world consequences need to be made known to the AcSB and PSAB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288" y="6327775"/>
            <a:ext cx="6692900" cy="1587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Accounting Standards Update for  Private  and Public Sector NPOs – November 12, 2013</a:t>
            </a:r>
            <a:endParaRPr lang="en-US" dirty="0"/>
          </a:p>
        </p:txBody>
      </p:sp>
      <p:pic>
        <p:nvPicPr>
          <p:cNvPr id="2050" name="Picture 2" descr="C:\Users\SMullick\AppData\Local\Microsoft\Windows\Temporary Internet Files\Content.IE5\ML2N8L6F\MP90044871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6482" y="1312984"/>
            <a:ext cx="3114744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DO_PowerPoint_2003_std_310709">
  <a:themeElements>
    <a:clrScheme name="BDO_PowerPoint_2003_std_310709 1">
      <a:dk1>
        <a:srgbClr val="000000"/>
      </a:dk1>
      <a:lt1>
        <a:srgbClr val="FFFFFF"/>
      </a:lt1>
      <a:dk2>
        <a:srgbClr val="786860"/>
      </a:dk2>
      <a:lt2>
        <a:srgbClr val="D1108C"/>
      </a:lt2>
      <a:accent1>
        <a:srgbClr val="ED1A3B"/>
      </a:accent1>
      <a:accent2>
        <a:srgbClr val="2EAFA4"/>
      </a:accent2>
      <a:accent3>
        <a:srgbClr val="FFFFFF"/>
      </a:accent3>
      <a:accent4>
        <a:srgbClr val="000000"/>
      </a:accent4>
      <a:accent5>
        <a:srgbClr val="F4ABAF"/>
      </a:accent5>
      <a:accent6>
        <a:srgbClr val="299E94"/>
      </a:accent6>
      <a:hlink>
        <a:srgbClr val="98002E"/>
      </a:hlink>
      <a:folHlink>
        <a:srgbClr val="62CAE3"/>
      </a:folHlink>
    </a:clrScheme>
    <a:fontScheme name="BDO_PowerPoint_2003_std_310709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BDO_PowerPoint_2003_std_310709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786860"/>
      </a:dk2>
      <a:lt2>
        <a:srgbClr val="D1108C"/>
      </a:lt2>
      <a:accent1>
        <a:srgbClr val="ED1A3B"/>
      </a:accent1>
      <a:accent2>
        <a:srgbClr val="2EAFA4"/>
      </a:accent2>
      <a:accent3>
        <a:srgbClr val="FFFFFF"/>
      </a:accent3>
      <a:accent4>
        <a:srgbClr val="000000"/>
      </a:accent4>
      <a:accent5>
        <a:srgbClr val="F4ABAF"/>
      </a:accent5>
      <a:accent6>
        <a:srgbClr val="299E94"/>
      </a:accent6>
      <a:hlink>
        <a:srgbClr val="98002E"/>
      </a:hlink>
      <a:folHlink>
        <a:srgbClr val="62CAE3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786860"/>
      </a:dk2>
      <a:lt2>
        <a:srgbClr val="D1108C"/>
      </a:lt2>
      <a:accent1>
        <a:srgbClr val="ED1A3B"/>
      </a:accent1>
      <a:accent2>
        <a:srgbClr val="2EAFA4"/>
      </a:accent2>
      <a:accent3>
        <a:srgbClr val="FFFFFF"/>
      </a:accent3>
      <a:accent4>
        <a:srgbClr val="000000"/>
      </a:accent4>
      <a:accent5>
        <a:srgbClr val="F4ABAF"/>
      </a:accent5>
      <a:accent6>
        <a:srgbClr val="299E94"/>
      </a:accent6>
      <a:hlink>
        <a:srgbClr val="98002E"/>
      </a:hlink>
      <a:folHlink>
        <a:srgbClr val="62CAE3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786860"/>
      </a:dk2>
      <a:lt2>
        <a:srgbClr val="D1108C"/>
      </a:lt2>
      <a:accent1>
        <a:srgbClr val="ED1A3B"/>
      </a:accent1>
      <a:accent2>
        <a:srgbClr val="2EAFA4"/>
      </a:accent2>
      <a:accent3>
        <a:srgbClr val="FFFFFF"/>
      </a:accent3>
      <a:accent4>
        <a:srgbClr val="000000"/>
      </a:accent4>
      <a:accent5>
        <a:srgbClr val="F4ABAF"/>
      </a:accent5>
      <a:accent6>
        <a:srgbClr val="299E94"/>
      </a:accent6>
      <a:hlink>
        <a:srgbClr val="98002E"/>
      </a:hlink>
      <a:folHlink>
        <a:srgbClr val="62CAE3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1_Default Design 1">
      <a:dk1>
        <a:srgbClr val="000000"/>
      </a:dk1>
      <a:lt1>
        <a:srgbClr val="FFFFFF"/>
      </a:lt1>
      <a:dk2>
        <a:srgbClr val="786860"/>
      </a:dk2>
      <a:lt2>
        <a:srgbClr val="D1108C"/>
      </a:lt2>
      <a:accent1>
        <a:srgbClr val="ED1A3B"/>
      </a:accent1>
      <a:accent2>
        <a:srgbClr val="2EAFA4"/>
      </a:accent2>
      <a:accent3>
        <a:srgbClr val="FFFFFF"/>
      </a:accent3>
      <a:accent4>
        <a:srgbClr val="000000"/>
      </a:accent4>
      <a:accent5>
        <a:srgbClr val="F4ABAF"/>
      </a:accent5>
      <a:accent6>
        <a:srgbClr val="299E94"/>
      </a:accent6>
      <a:hlink>
        <a:srgbClr val="98002E"/>
      </a:hlink>
      <a:folHlink>
        <a:srgbClr val="62CAE3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9D8D85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786860"/>
        </a:dk2>
        <a:lt2>
          <a:srgbClr val="D1108C"/>
        </a:lt2>
        <a:accent1>
          <a:srgbClr val="ED1A3B"/>
        </a:accent1>
        <a:accent2>
          <a:srgbClr val="2EAFA4"/>
        </a:accent2>
        <a:accent3>
          <a:srgbClr val="FFFFFF"/>
        </a:accent3>
        <a:accent4>
          <a:srgbClr val="000000"/>
        </a:accent4>
        <a:accent5>
          <a:srgbClr val="F4ABAF"/>
        </a:accent5>
        <a:accent6>
          <a:srgbClr val="299E94"/>
        </a:accent6>
        <a:hlink>
          <a:srgbClr val="98002E"/>
        </a:hlink>
        <a:folHlink>
          <a:srgbClr val="62CA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3472</TotalTime>
  <Words>969</Words>
  <Application>Microsoft Office PowerPoint</Application>
  <PresentationFormat>On-screen Show (4:3)</PresentationFormat>
  <Paragraphs>121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BDO_PowerPoint_2003_std_310709</vt:lpstr>
      <vt:lpstr>1_Default Design</vt:lpstr>
      <vt:lpstr>2_Default Design</vt:lpstr>
      <vt:lpstr>3_Default Design</vt:lpstr>
      <vt:lpstr>4_Default Design</vt:lpstr>
      <vt:lpstr>   </vt:lpstr>
      <vt:lpstr>Overview </vt:lpstr>
      <vt:lpstr>The Process  </vt:lpstr>
      <vt:lpstr>Key Areas of Change</vt:lpstr>
      <vt:lpstr>Joint AcSB / PSAB Project Statement of Principles – Improvements to Not-for-Profit Standards</vt:lpstr>
      <vt:lpstr>Joint AcSB / PSAB Project  Statement of Principles – Improvements to Not-for-Profit Standards</vt:lpstr>
      <vt:lpstr>Controlled Entities  </vt:lpstr>
      <vt:lpstr>PowerPoint Presentation</vt:lpstr>
      <vt:lpstr>Statement Of Principles Summary  </vt:lpstr>
      <vt:lpstr>2013 ASNPO UPDATE </vt:lpstr>
      <vt:lpstr>EXPOSURE DRAFT Section 3463, Employee Future Benefits </vt:lpstr>
      <vt:lpstr>QUESTIONS </vt:lpstr>
      <vt:lpstr>Erica Teklits</vt:lpstr>
    </vt:vector>
  </TitlesOfParts>
  <Company>BDO Dunwoody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HEADING</dc:title>
  <dc:creator>Chieh, Lillian</dc:creator>
  <cp:lastModifiedBy>Amanda Brown</cp:lastModifiedBy>
  <cp:revision>694</cp:revision>
  <dcterms:created xsi:type="dcterms:W3CDTF">2009-12-07T15:15:59Z</dcterms:created>
  <dcterms:modified xsi:type="dcterms:W3CDTF">2014-01-07T14:57:50Z</dcterms:modified>
</cp:coreProperties>
</file>