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4.jpg" ContentType="image/jpe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media/image25.jpg" ContentType="image/jpeg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3">
  <p:sldMasterIdLst>
    <p:sldMasterId id="2147483648" r:id="rId1"/>
    <p:sldMasterId id="2147483666" r:id="rId2"/>
  </p:sldMasterIdLst>
  <p:notesMasterIdLst>
    <p:notesMasterId r:id="rId18"/>
  </p:notesMasterIdLst>
  <p:sldIdLst>
    <p:sldId id="329" r:id="rId3"/>
    <p:sldId id="332" r:id="rId4"/>
    <p:sldId id="371" r:id="rId5"/>
    <p:sldId id="1258" r:id="rId6"/>
    <p:sldId id="1259" r:id="rId7"/>
    <p:sldId id="366" r:id="rId8"/>
    <p:sldId id="1269" r:id="rId9"/>
    <p:sldId id="352" r:id="rId10"/>
    <p:sldId id="367" r:id="rId11"/>
    <p:sldId id="1264" r:id="rId12"/>
    <p:sldId id="368" r:id="rId13"/>
    <p:sldId id="361" r:id="rId14"/>
    <p:sldId id="1266" r:id="rId15"/>
    <p:sldId id="1267" r:id="rId16"/>
    <p:sldId id="1268" r:id="rId17"/>
  </p:sldIdLst>
  <p:sldSz cx="18288000" cy="10287000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E271"/>
    <a:srgbClr val="BD498C"/>
    <a:srgbClr val="6FA64C"/>
    <a:srgbClr val="40A2BB"/>
    <a:srgbClr val="2F9BC1"/>
    <a:srgbClr val="FF5D5D"/>
    <a:srgbClr val="FB8F97"/>
    <a:srgbClr val="9933FF"/>
    <a:srgbClr val="99FF66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87" autoAdjust="0"/>
    <p:restoredTop sz="72639" autoAdjust="0"/>
  </p:normalViewPr>
  <p:slideViewPr>
    <p:cSldViewPr>
      <p:cViewPr varScale="1">
        <p:scale>
          <a:sx n="36" d="100"/>
          <a:sy n="36" d="100"/>
        </p:scale>
        <p:origin x="904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-45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6000" dirty="0">
                <a:solidFill>
                  <a:srgbClr val="40A2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 Demographic</a:t>
            </a:r>
          </a:p>
        </c:rich>
      </c:tx>
      <c:layout>
        <c:manualLayout>
          <c:xMode val="edge"/>
          <c:yMode val="edge"/>
          <c:x val="2.1898132298680047E-2"/>
          <c:y val="1.79640718562874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Age Demograhic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C2E-4687-B705-DF053B434A6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C2E-4687-B705-DF053B434A6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C2E-4687-B705-DF053B434A6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C2E-4687-B705-DF053B434A6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C2E-4687-B705-DF053B434A6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C2E-4687-B705-DF053B434A66}"/>
              </c:ext>
            </c:extLst>
          </c:dPt>
          <c:cat>
            <c:strRef>
              <c:f>Sheet1!$A$2:$A$7</c:f>
              <c:strCache>
                <c:ptCount val="6"/>
                <c:pt idx="0">
                  <c:v>20-30</c:v>
                </c:pt>
                <c:pt idx="1">
                  <c:v>30-40</c:v>
                </c:pt>
                <c:pt idx="2">
                  <c:v>40-50</c:v>
                </c:pt>
                <c:pt idx="3">
                  <c:v>50-60</c:v>
                </c:pt>
                <c:pt idx="4">
                  <c:v>60-70</c:v>
                </c:pt>
                <c:pt idx="5">
                  <c:v>70-80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7</c:v>
                </c:pt>
                <c:pt idx="1">
                  <c:v>8</c:v>
                </c:pt>
                <c:pt idx="2">
                  <c:v>15</c:v>
                </c:pt>
                <c:pt idx="3">
                  <c:v>19</c:v>
                </c:pt>
                <c:pt idx="4">
                  <c:v>16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A9-4B29-B940-CFBA50A855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1040802870655653E-2"/>
          <c:y val="0.85259889669479927"/>
          <c:w val="0.3331196191055828"/>
          <c:h val="0.124946013484841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7131"/>
          </a:xfrm>
          <a:prstGeom prst="rect">
            <a:avLst/>
          </a:prstGeom>
        </p:spPr>
        <p:txBody>
          <a:bodyPr vert="horz" lIns="52176" tIns="26088" rIns="52176" bIns="26088" rtlCol="0"/>
          <a:lstStyle>
            <a:lvl1pPr algn="l">
              <a:defRPr sz="7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414" y="1"/>
            <a:ext cx="2971800" cy="467131"/>
          </a:xfrm>
          <a:prstGeom prst="rect">
            <a:avLst/>
          </a:prstGeom>
        </p:spPr>
        <p:txBody>
          <a:bodyPr vert="horz" lIns="52176" tIns="26088" rIns="52176" bIns="26088" rtlCol="0"/>
          <a:lstStyle>
            <a:lvl1pPr algn="r">
              <a:defRPr sz="700"/>
            </a:lvl1pPr>
          </a:lstStyle>
          <a:p>
            <a:fld id="{046C2287-F6C7-4E38-9F87-717E83243CD0}" type="datetimeFigureOut">
              <a:rPr lang="en-CA" smtClean="0"/>
              <a:t>2024-04-22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52176" tIns="26088" rIns="52176" bIns="26088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83015"/>
            <a:ext cx="5486400" cy="3666615"/>
          </a:xfrm>
          <a:prstGeom prst="rect">
            <a:avLst/>
          </a:prstGeom>
        </p:spPr>
        <p:txBody>
          <a:bodyPr vert="horz" lIns="52176" tIns="26088" rIns="52176" bIns="2608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735"/>
            <a:ext cx="2971800" cy="467131"/>
          </a:xfrm>
          <a:prstGeom prst="rect">
            <a:avLst/>
          </a:prstGeom>
        </p:spPr>
        <p:txBody>
          <a:bodyPr vert="horz" lIns="52176" tIns="26088" rIns="52176" bIns="26088" rtlCol="0" anchor="b"/>
          <a:lstStyle>
            <a:lvl1pPr algn="l">
              <a:defRPr sz="7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414" y="8846735"/>
            <a:ext cx="2971800" cy="467131"/>
          </a:xfrm>
          <a:prstGeom prst="rect">
            <a:avLst/>
          </a:prstGeom>
        </p:spPr>
        <p:txBody>
          <a:bodyPr vert="horz" lIns="52176" tIns="26088" rIns="52176" bIns="26088" rtlCol="0" anchor="b"/>
          <a:lstStyle>
            <a:lvl1pPr algn="r">
              <a:defRPr sz="700"/>
            </a:lvl1pPr>
          </a:lstStyle>
          <a:p>
            <a:fld id="{AE6C82D9-7D71-489A-B843-B3E7611B047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9574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C82D9-7D71-489A-B843-B3E7611B047C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911238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C82D9-7D71-489A-B843-B3E7611B047C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43514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C82D9-7D71-489A-B843-B3E7611B047C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7152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C82D9-7D71-489A-B843-B3E7611B047C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1711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7-20s</a:t>
            </a:r>
          </a:p>
          <a:p>
            <a:r>
              <a:rPr lang="en-US" dirty="0"/>
              <a:t>8-30s</a:t>
            </a:r>
          </a:p>
          <a:p>
            <a:r>
              <a:rPr lang="en-US" dirty="0"/>
              <a:t>15-40s</a:t>
            </a:r>
          </a:p>
          <a:p>
            <a:r>
              <a:rPr lang="en-US" dirty="0"/>
              <a:t>19-50s</a:t>
            </a:r>
          </a:p>
          <a:p>
            <a:r>
              <a:rPr lang="en-US" dirty="0"/>
              <a:t>16-60s</a:t>
            </a:r>
          </a:p>
          <a:p>
            <a:r>
              <a:rPr lang="en-US" dirty="0"/>
              <a:t>10-70s</a:t>
            </a:r>
          </a:p>
          <a:p>
            <a:endParaRPr lang="en-US" dirty="0"/>
          </a:p>
          <a:p>
            <a:r>
              <a:rPr lang="en-US" dirty="0"/>
              <a:t>PPRTs-9-under 25, 3 in 50s, 5 in 40s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C82D9-7D71-489A-B843-B3E7611B047C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6278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C82D9-7D71-489A-B843-B3E7611B047C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7150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FFFFFF"/>
                </a:solidFill>
                <a:effectLst/>
                <a:highlight>
                  <a:srgbClr val="095586"/>
                </a:highlight>
                <a:latin typeface="Roboto" panose="02000000000000000000" pitchFamily="2" charset="0"/>
              </a:rPr>
              <a:t>7 people at 24 Starling Street in Belleville, is another successful project. It is an 18-unit affordable housing building created through the Affordable Housing Initiative in agreement with Hastings County in 2009. The owner of Springale, </a:t>
            </a:r>
            <a:r>
              <a:rPr lang="en-US" b="0" i="0" dirty="0" err="1">
                <a:solidFill>
                  <a:srgbClr val="FFFFFF"/>
                </a:solidFill>
                <a:effectLst/>
                <a:highlight>
                  <a:srgbClr val="095586"/>
                </a:highlight>
                <a:latin typeface="Roboto" panose="02000000000000000000" pitchFamily="2" charset="0"/>
              </a:rPr>
              <a:t>Mr</a:t>
            </a:r>
            <a:r>
              <a:rPr lang="en-US" b="0" i="0" dirty="0">
                <a:solidFill>
                  <a:srgbClr val="FFFFFF"/>
                </a:solidFill>
                <a:effectLst/>
                <a:highlight>
                  <a:srgbClr val="095586"/>
                </a:highlight>
                <a:latin typeface="Roboto" panose="02000000000000000000" pitchFamily="2" charset="0"/>
              </a:rPr>
              <a:t> Phil Spry, is the President of MAPS Development Corporation responsible for the development of 52 units of affordable housing at 450 Sidney Street, Belleville (2 at A 4 at B). Starling Street will be brought under the umbrella of the Partnership in 2023.</a:t>
            </a:r>
          </a:p>
          <a:p>
            <a:r>
              <a:rPr lang="en-CA" dirty="0"/>
              <a:t>Good housing relationships</a:t>
            </a:r>
          </a:p>
          <a:p>
            <a:r>
              <a:rPr lang="en-CA" dirty="0"/>
              <a:t>Respond to crisis immediately</a:t>
            </a:r>
          </a:p>
          <a:p>
            <a:pPr defTabSz="521757"/>
            <a:r>
              <a:rPr lang="en-US" b="0" i="0" dirty="0">
                <a:solidFill>
                  <a:srgbClr val="FFFFFF"/>
                </a:solidFill>
                <a:effectLst/>
                <a:latin typeface="ltc-bodoni-175"/>
              </a:rPr>
              <a:t>The Quinte Community &amp; Housing First Partnership-CLBA, HARS, Enrichment Centre for Mental Health, ACTT, Altogether Housing, Springdale, MAPS.  51% Non-Profit and 49% Profit partnership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C82D9-7D71-489A-B843-B3E7611B047C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7737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FFFFFF"/>
                </a:solidFill>
                <a:effectLst/>
                <a:highlight>
                  <a:srgbClr val="095586"/>
                </a:highlight>
                <a:latin typeface="Roboto" panose="02000000000000000000" pitchFamily="2" charset="0"/>
              </a:rPr>
              <a:t>All-Together Affordable Housing Corporation and Springale Development have formed a Joint Venture Agreement for the purpose of creating more affordable housing projects in Belleville, Quinte West and Hastings County. Our current Joint Venture housing projects include: 111 Great St. James (GSJ), at the end of Great Saint James Street A multi-residential dwelling GSJ is a mix of affordable and market rent units, including 3, 2. and 1 bedroom units. The 3 bedroom units are leased by the Enrichment Centre as a new home for its </a:t>
            </a:r>
            <a:r>
              <a:rPr lang="en-US" b="0" i="0" dirty="0" err="1">
                <a:solidFill>
                  <a:srgbClr val="FFFFFF"/>
                </a:solidFill>
                <a:effectLst/>
                <a:highlight>
                  <a:srgbClr val="095586"/>
                </a:highlight>
                <a:latin typeface="Roboto" panose="02000000000000000000" pitchFamily="2" charset="0"/>
              </a:rPr>
              <a:t>Murney</a:t>
            </a:r>
            <a:r>
              <a:rPr lang="en-US" b="0" i="0" dirty="0">
                <a:solidFill>
                  <a:srgbClr val="FFFFFF"/>
                </a:solidFill>
                <a:effectLst/>
                <a:highlight>
                  <a:srgbClr val="095586"/>
                </a:highlight>
                <a:latin typeface="Roboto" panose="02000000000000000000" pitchFamily="2" charset="0"/>
              </a:rPr>
              <a:t> Street transitional home. The building features a Community Hub, office space and a huddle room for meetings and video conferencing. The completed project, in May 2022 is another part of the Quinte Community and Housing First Partnership (QCHP).</a:t>
            </a:r>
          </a:p>
          <a:p>
            <a:r>
              <a:rPr lang="en-US" b="0" i="0" dirty="0">
                <a:solidFill>
                  <a:srgbClr val="FFFFFF"/>
                </a:solidFill>
                <a:effectLst/>
                <a:highlight>
                  <a:srgbClr val="095586"/>
                </a:highlight>
                <a:latin typeface="Roboto" panose="02000000000000000000" pitchFamily="2" charset="0"/>
              </a:rPr>
              <a:t>5 people-4 units.  Not B3 regulated.  All can </a:t>
            </a:r>
            <a:r>
              <a:rPr lang="en-US" b="0" i="0">
                <a:solidFill>
                  <a:srgbClr val="FFFFFF"/>
                </a:solidFill>
                <a:effectLst/>
                <a:highlight>
                  <a:srgbClr val="095586"/>
                </a:highlight>
                <a:latin typeface="Roboto" panose="02000000000000000000" pitchFamily="2" charset="0"/>
              </a:rPr>
              <a:t>evacuate independently,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C82D9-7D71-489A-B843-B3E7611B047C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9833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C82D9-7D71-489A-B843-B3E7611B047C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90281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C82D9-7D71-489A-B843-B3E7611B047C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51504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C82D9-7D71-489A-B843-B3E7611B047C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3380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7DD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7"/>
            <a:ext cx="4552950" cy="5143500"/>
          </a:xfrm>
          <a:custGeom>
            <a:avLst/>
            <a:gdLst/>
            <a:ahLst/>
            <a:cxnLst/>
            <a:rect l="l" t="t" r="r" b="b"/>
            <a:pathLst>
              <a:path w="4552950" h="5143500">
                <a:moveTo>
                  <a:pt x="0" y="0"/>
                </a:moveTo>
                <a:lnTo>
                  <a:pt x="4552949" y="0"/>
                </a:lnTo>
                <a:lnTo>
                  <a:pt x="4552949" y="5143486"/>
                </a:lnTo>
                <a:lnTo>
                  <a:pt x="0" y="5143486"/>
                </a:lnTo>
                <a:lnTo>
                  <a:pt x="0" y="0"/>
                </a:lnTo>
                <a:close/>
              </a:path>
            </a:pathLst>
          </a:custGeom>
          <a:solidFill>
            <a:srgbClr val="FFDE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5143506"/>
            <a:ext cx="4552950" cy="5143500"/>
          </a:xfrm>
          <a:custGeom>
            <a:avLst/>
            <a:gdLst/>
            <a:ahLst/>
            <a:cxnLst/>
            <a:rect l="l" t="t" r="r" b="b"/>
            <a:pathLst>
              <a:path w="4552950" h="5143500">
                <a:moveTo>
                  <a:pt x="0" y="0"/>
                </a:moveTo>
                <a:lnTo>
                  <a:pt x="4552949" y="0"/>
                </a:lnTo>
                <a:lnTo>
                  <a:pt x="4552949" y="5143486"/>
                </a:lnTo>
                <a:lnTo>
                  <a:pt x="0" y="5143486"/>
                </a:lnTo>
                <a:lnTo>
                  <a:pt x="0" y="0"/>
                </a:lnTo>
                <a:close/>
              </a:path>
            </a:pathLst>
          </a:custGeom>
          <a:solidFill>
            <a:srgbClr val="FF57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4548942" y="5143506"/>
            <a:ext cx="4552950" cy="5143500"/>
          </a:xfrm>
          <a:custGeom>
            <a:avLst/>
            <a:gdLst/>
            <a:ahLst/>
            <a:cxnLst/>
            <a:rect l="l" t="t" r="r" b="b"/>
            <a:pathLst>
              <a:path w="4552950" h="5143500">
                <a:moveTo>
                  <a:pt x="0" y="0"/>
                </a:moveTo>
                <a:lnTo>
                  <a:pt x="4552949" y="0"/>
                </a:lnTo>
                <a:lnTo>
                  <a:pt x="4552949" y="5143486"/>
                </a:lnTo>
                <a:lnTo>
                  <a:pt x="0" y="5143486"/>
                </a:lnTo>
                <a:lnTo>
                  <a:pt x="0" y="0"/>
                </a:lnTo>
                <a:close/>
              </a:path>
            </a:pathLst>
          </a:custGeom>
          <a:solidFill>
            <a:srgbClr val="37B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4548942" y="7"/>
            <a:ext cx="4552950" cy="5143500"/>
          </a:xfrm>
          <a:custGeom>
            <a:avLst/>
            <a:gdLst/>
            <a:ahLst/>
            <a:cxnLst/>
            <a:rect l="l" t="t" r="r" b="b"/>
            <a:pathLst>
              <a:path w="4552950" h="5143500">
                <a:moveTo>
                  <a:pt x="0" y="0"/>
                </a:moveTo>
                <a:lnTo>
                  <a:pt x="4552949" y="0"/>
                </a:lnTo>
                <a:lnTo>
                  <a:pt x="4552949" y="5143486"/>
                </a:lnTo>
                <a:lnTo>
                  <a:pt x="0" y="5143486"/>
                </a:lnTo>
                <a:lnTo>
                  <a:pt x="0" y="0"/>
                </a:lnTo>
                <a:close/>
              </a:path>
            </a:pathLst>
          </a:custGeom>
          <a:solidFill>
            <a:srgbClr val="9D2E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5286381" y="26"/>
            <a:ext cx="3001645" cy="4838065"/>
          </a:xfrm>
          <a:custGeom>
            <a:avLst/>
            <a:gdLst/>
            <a:ahLst/>
            <a:cxnLst/>
            <a:rect l="l" t="t" r="r" b="b"/>
            <a:pathLst>
              <a:path w="3001644" h="4838065">
                <a:moveTo>
                  <a:pt x="3001617" y="4837747"/>
                </a:moveTo>
                <a:lnTo>
                  <a:pt x="0" y="25203"/>
                </a:lnTo>
                <a:lnTo>
                  <a:pt x="40409" y="0"/>
                </a:lnTo>
                <a:lnTo>
                  <a:pt x="3001617" y="4747754"/>
                </a:lnTo>
                <a:lnTo>
                  <a:pt x="3001617" y="4837747"/>
                </a:lnTo>
                <a:close/>
              </a:path>
            </a:pathLst>
          </a:custGeom>
          <a:solidFill>
            <a:srgbClr val="FFDE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4564532" y="3548345"/>
            <a:ext cx="3702685" cy="6736715"/>
          </a:xfrm>
          <a:custGeom>
            <a:avLst/>
            <a:gdLst/>
            <a:ahLst/>
            <a:cxnLst/>
            <a:rect l="l" t="t" r="r" b="b"/>
            <a:pathLst>
              <a:path w="3702684" h="6736715">
                <a:moveTo>
                  <a:pt x="3702472" y="0"/>
                </a:moveTo>
                <a:lnTo>
                  <a:pt x="0" y="6736361"/>
                </a:lnTo>
              </a:path>
            </a:pathLst>
          </a:custGeom>
          <a:ln w="47612">
            <a:solidFill>
              <a:srgbClr val="37B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3083375" y="1244448"/>
            <a:ext cx="5205095" cy="2330450"/>
          </a:xfrm>
          <a:custGeom>
            <a:avLst/>
            <a:gdLst/>
            <a:ahLst/>
            <a:cxnLst/>
            <a:rect l="l" t="t" r="r" b="b"/>
            <a:pathLst>
              <a:path w="5205094" h="2330450">
                <a:moveTo>
                  <a:pt x="5204624" y="2329824"/>
                </a:moveTo>
                <a:lnTo>
                  <a:pt x="0" y="43603"/>
                </a:lnTo>
                <a:lnTo>
                  <a:pt x="19153" y="0"/>
                </a:lnTo>
                <a:lnTo>
                  <a:pt x="5204624" y="2277807"/>
                </a:lnTo>
                <a:lnTo>
                  <a:pt x="5204624" y="2329824"/>
                </a:lnTo>
                <a:close/>
              </a:path>
            </a:pathLst>
          </a:custGeom>
          <a:solidFill>
            <a:srgbClr val="37B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4999441" y="6917666"/>
            <a:ext cx="1400810" cy="3369310"/>
          </a:xfrm>
          <a:custGeom>
            <a:avLst/>
            <a:gdLst/>
            <a:ahLst/>
            <a:cxnLst/>
            <a:rect l="l" t="t" r="r" b="b"/>
            <a:pathLst>
              <a:path w="1400809" h="3369309">
                <a:moveTo>
                  <a:pt x="0" y="0"/>
                </a:moveTo>
                <a:lnTo>
                  <a:pt x="1400265" y="3368686"/>
                </a:lnTo>
              </a:path>
            </a:pathLst>
          </a:custGeom>
          <a:ln w="47676">
            <a:solidFill>
              <a:srgbClr val="FFDE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988884" y="3002181"/>
            <a:ext cx="12310230" cy="543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29595-D48F-0BB4-B2CD-C3D089700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547688"/>
            <a:ext cx="15773400" cy="19891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18094E-D42C-A993-15B6-8E4DC799C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475" y="2522538"/>
            <a:ext cx="7735888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4B7DA4-D417-3F81-56F1-852715D6C0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0475" y="3757613"/>
            <a:ext cx="7735888" cy="552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A22D6F-E67E-6E3D-7A23-C86170BD08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2538"/>
            <a:ext cx="7775575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E2C9F8-4A76-91EE-C587-B43AE22B66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5575" cy="552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F156F8-2B75-F4BB-ED4D-43450A46B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B4AE-51F4-41AC-80A5-18D484DBF36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6C6C8D-03EE-6727-301F-4F4B5C04B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57372B-817D-F73C-733D-B1E11B7D2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8F3EF-FEC0-475C-8CCA-C4BADE131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721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13470-D472-FB06-E5F9-3A51433AA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55E0B1-5C0A-DFD5-53DD-4A98C534E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B4AE-51F4-41AC-80A5-18D484DBF36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C65930-E2D9-9C6B-3114-2CAEEC4EB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9E83D3-592B-A4A8-0103-E7EDD824A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8F3EF-FEC0-475C-8CCA-C4BADE131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048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8C43CF-CB4B-DF37-7F89-439EBDEBC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B4AE-51F4-41AC-80A5-18D484DBF36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700DC5-4231-6057-E8CB-DE59BDADB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32996F-AED3-A8B1-0EE0-6E60CCAAC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8F3EF-FEC0-475C-8CCA-C4BADE131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50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10B65-C324-BA4C-C0B7-78C2F988C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82E31-8B31-72A4-231B-A470763D3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6BA72E-9AFD-A670-7C17-BC222F29C2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55A1F-5C5E-F40D-5EA7-25480EE83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B4AE-51F4-41AC-80A5-18D484DBF36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BFCEEA-8902-AF11-6196-09EC6C34B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447025-7486-A22A-0C8D-4DBFA4E56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8F3EF-FEC0-475C-8CCA-C4BADE131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157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91144-F72E-6189-96B1-8A091BB81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DC79F2-02CF-1D45-0200-7A94D87984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B75950-FACD-A496-841A-5790EB5E5B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420BF1-984A-C382-D4E6-ABC6090A1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B4AE-51F4-41AC-80A5-18D484DBF36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C1E0DE-3941-1877-046E-9FCDB0D12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EFBF65-D79D-BD8C-FACB-5A8A98DB1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8F3EF-FEC0-475C-8CCA-C4BADE131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4059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8E9BB-9FF7-7241-FAAB-4EBD28154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96350F-5FA5-BD77-1C54-7E3E4339CF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D6AAEB-BF80-4762-FCF2-798D23E47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B4AE-51F4-41AC-80A5-18D484DBF36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EF203B-DD84-C213-15F3-96AE2FCC9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D51A9D-AD45-6932-E34B-E1E1705EF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8F3EF-FEC0-475C-8CCA-C4BADE131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6548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0A9637-CEC9-42B8-EA06-5B2DA9F966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85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24E33F-8C5F-6E59-C21D-293FC0CF36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77650" cy="87185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828AB7-6A0F-7E01-895A-B4C69A9F5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B4AE-51F4-41AC-80A5-18D484DBF36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156DE0-DA27-7482-EC04-0EA7AEAF9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A5E286-30E2-9FC8-E07C-67DE15743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8F3EF-FEC0-475C-8CCA-C4BADE131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71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04A5C-78D0-07A9-FD95-2C558C2294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4338"/>
            <a:ext cx="13716000" cy="35814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7889FC-9898-7AA1-8383-5FC0F65241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850"/>
            <a:ext cx="13716000" cy="24828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B01CB-A313-AD77-D60F-5A4C79ED1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B4AE-51F4-41AC-80A5-18D484DBF36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D799D-70E6-1B06-35D5-E19E92FAA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8C9B5A-F557-9F3D-AD1F-D356890D3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8F3EF-FEC0-475C-8CCA-C4BADE131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616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14390-3929-F81A-BDC9-C7F6D0067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BEB10-74FC-B717-9195-F246D39327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3667A5-52D6-B76E-D572-F0485A027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B4AE-51F4-41AC-80A5-18D484DBF36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19B01-991F-0DA5-92A6-5873DB6F3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601C9-1F3F-4A97-9BEB-8144C15D9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8F3EF-FEC0-475C-8CCA-C4BADE131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100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24700-EC97-8A40-B720-24BC72FBF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5400"/>
            <a:ext cx="15773400" cy="427831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69933B-BF19-2B97-C587-3ECA083E06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988"/>
            <a:ext cx="15773400" cy="22494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C30ED-AC83-464B-733D-3E9273D8C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B4AE-51F4-41AC-80A5-18D484DBF36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BC3E0-242F-36B5-2E33-A0420634E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CA893-F434-6461-5049-54F012EB6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8F3EF-FEC0-475C-8CCA-C4BADE131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577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9161F-E39A-99E0-C051-5F641D564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7C359-3136-8E0E-F773-50A0B40137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810500" cy="652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E06AB6-ABAA-9A3D-A77F-497B5B5599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20200" y="2738438"/>
            <a:ext cx="7810500" cy="652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F4C3EB-8A89-4568-EAB0-4EADB2BCB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B4AE-51F4-41AC-80A5-18D484DBF36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40A0A8-C8D9-9AA6-AB65-B3671C366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0A5B1F-8EE1-D52D-0106-982C037FD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8F3EF-FEC0-475C-8CCA-C4BADE131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27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99823" y="2858387"/>
            <a:ext cx="11288353" cy="12465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2C2701-5098-3437-7DC9-F74086DF1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E7D183-7F99-075A-8117-46D177571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EFC578-EDF5-AB63-6C39-ACBA7AAE1D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83B4AE-51F4-41AC-80A5-18D484DBF36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D15D2D-432B-4BF1-E357-A026B95554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6EF13E-6834-9D76-84FF-3B1869D89E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E8F3EF-FEC0-475C-8CCA-C4BADE131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343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-36786" y="0"/>
            <a:ext cx="2181225" cy="2637443"/>
          </a:xfrm>
          <a:custGeom>
            <a:avLst/>
            <a:gdLst/>
            <a:ahLst/>
            <a:cxnLst/>
            <a:rect l="l" t="t" r="r" b="b"/>
            <a:pathLst>
              <a:path w="2181225" h="2413000">
                <a:moveTo>
                  <a:pt x="0" y="2412606"/>
                </a:moveTo>
                <a:lnTo>
                  <a:pt x="2181224" y="2412606"/>
                </a:lnTo>
                <a:lnTo>
                  <a:pt x="2181224" y="0"/>
                </a:lnTo>
                <a:lnTo>
                  <a:pt x="0" y="0"/>
                </a:lnTo>
                <a:lnTo>
                  <a:pt x="0" y="2412606"/>
                </a:lnTo>
                <a:close/>
              </a:path>
            </a:pathLst>
          </a:custGeom>
          <a:solidFill>
            <a:srgbClr val="40A2B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0" y="2567801"/>
            <a:ext cx="2144439" cy="2358954"/>
          </a:xfrm>
          <a:custGeom>
            <a:avLst/>
            <a:gdLst/>
            <a:ahLst/>
            <a:cxnLst/>
            <a:rect l="l" t="t" r="r" b="b"/>
            <a:pathLst>
              <a:path w="2181225" h="2733675">
                <a:moveTo>
                  <a:pt x="0" y="0"/>
                </a:moveTo>
                <a:lnTo>
                  <a:pt x="2181224" y="0"/>
                </a:lnTo>
                <a:lnTo>
                  <a:pt x="2181224" y="2733575"/>
                </a:lnTo>
                <a:lnTo>
                  <a:pt x="0" y="2733575"/>
                </a:lnTo>
                <a:lnTo>
                  <a:pt x="0" y="0"/>
                </a:lnTo>
                <a:close/>
              </a:path>
            </a:pathLst>
          </a:custGeom>
          <a:solidFill>
            <a:srgbClr val="6FA6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4920142"/>
            <a:ext cx="2181225" cy="2799057"/>
          </a:xfrm>
          <a:custGeom>
            <a:avLst/>
            <a:gdLst/>
            <a:ahLst/>
            <a:cxnLst/>
            <a:rect l="l" t="t" r="r" b="b"/>
            <a:pathLst>
              <a:path w="2181225" h="2506345">
                <a:moveTo>
                  <a:pt x="0" y="2506035"/>
                </a:moveTo>
                <a:lnTo>
                  <a:pt x="2181224" y="2506035"/>
                </a:lnTo>
                <a:lnTo>
                  <a:pt x="2181224" y="0"/>
                </a:lnTo>
                <a:lnTo>
                  <a:pt x="0" y="0"/>
                </a:lnTo>
                <a:lnTo>
                  <a:pt x="0" y="2506035"/>
                </a:lnTo>
                <a:close/>
              </a:path>
            </a:pathLst>
          </a:custGeom>
          <a:solidFill>
            <a:srgbClr val="F5E2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7719199"/>
            <a:ext cx="2181225" cy="2568783"/>
          </a:xfrm>
          <a:custGeom>
            <a:avLst/>
            <a:gdLst/>
            <a:ahLst/>
            <a:cxnLst/>
            <a:rect l="l" t="t" r="r" b="b"/>
            <a:pathLst>
              <a:path w="2181225" h="2638425">
                <a:moveTo>
                  <a:pt x="0" y="0"/>
                </a:moveTo>
                <a:lnTo>
                  <a:pt x="2181224" y="0"/>
                </a:lnTo>
                <a:lnTo>
                  <a:pt x="2181224" y="2638363"/>
                </a:lnTo>
                <a:lnTo>
                  <a:pt x="0" y="2638363"/>
                </a:lnTo>
                <a:lnTo>
                  <a:pt x="0" y="0"/>
                </a:lnTo>
                <a:close/>
              </a:path>
            </a:pathLst>
          </a:custGeom>
          <a:solidFill>
            <a:srgbClr val="BD49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8">
            <a:extLst>
              <a:ext uri="{FF2B5EF4-FFF2-40B4-BE49-F238E27FC236}">
                <a16:creationId xmlns:a16="http://schemas.microsoft.com/office/drawing/2014/main" id="{0B6EFEAF-570E-6C46-8B6E-D4402B723DAB}"/>
              </a:ext>
            </a:extLst>
          </p:cNvPr>
          <p:cNvSpPr txBox="1"/>
          <p:nvPr/>
        </p:nvSpPr>
        <p:spPr>
          <a:xfrm>
            <a:off x="8001000" y="4937501"/>
            <a:ext cx="8077200" cy="504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6100"/>
              </a:lnSpc>
              <a:spcBef>
                <a:spcPts val="2355"/>
              </a:spcBef>
            </a:pPr>
            <a:r>
              <a:rPr lang="en-US" sz="3000" b="1" spc="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Great St. James Street</a:t>
            </a:r>
            <a:endParaRPr lang="en-US" sz="3000" b="1" spc="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bject 15">
            <a:extLst>
              <a:ext uri="{FF2B5EF4-FFF2-40B4-BE49-F238E27FC236}">
                <a16:creationId xmlns:a16="http://schemas.microsoft.com/office/drawing/2014/main" id="{E3BBE785-BF54-E515-4675-6A8E6BF55732}"/>
              </a:ext>
            </a:extLst>
          </p:cNvPr>
          <p:cNvSpPr/>
          <p:nvPr/>
        </p:nvSpPr>
        <p:spPr>
          <a:xfrm>
            <a:off x="4724400" y="1043757"/>
            <a:ext cx="10668000" cy="3693641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21243B9-6006-C776-5A72-94EF1593124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86" y="862974"/>
            <a:ext cx="1773079" cy="136987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ED23D03-786D-4BBD-1123-D37A74786EB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87" y="5478468"/>
            <a:ext cx="1551050" cy="1954322"/>
          </a:xfrm>
          <a:prstGeom prst="rect">
            <a:avLst/>
          </a:prstGeom>
        </p:spPr>
      </p:pic>
      <p:pic>
        <p:nvPicPr>
          <p:cNvPr id="4" name="Picture 3" descr="A brick house with a lawn&#10;&#10;Description automatically generated">
            <a:extLst>
              <a:ext uri="{FF2B5EF4-FFF2-40B4-BE49-F238E27FC236}">
                <a16:creationId xmlns:a16="http://schemas.microsoft.com/office/drawing/2014/main" id="{9156DF89-ED3A-FA9B-68CD-41492B543E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5051540"/>
            <a:ext cx="6350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85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-36786" y="0"/>
            <a:ext cx="2181225" cy="2637443"/>
          </a:xfrm>
          <a:custGeom>
            <a:avLst/>
            <a:gdLst/>
            <a:ahLst/>
            <a:cxnLst/>
            <a:rect l="l" t="t" r="r" b="b"/>
            <a:pathLst>
              <a:path w="2181225" h="2413000">
                <a:moveTo>
                  <a:pt x="0" y="2412606"/>
                </a:moveTo>
                <a:lnTo>
                  <a:pt x="2181224" y="2412606"/>
                </a:lnTo>
                <a:lnTo>
                  <a:pt x="2181224" y="0"/>
                </a:lnTo>
                <a:lnTo>
                  <a:pt x="0" y="0"/>
                </a:lnTo>
                <a:lnTo>
                  <a:pt x="0" y="2412606"/>
                </a:lnTo>
                <a:close/>
              </a:path>
            </a:pathLst>
          </a:custGeom>
          <a:solidFill>
            <a:srgbClr val="40A2B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0" y="2567801"/>
            <a:ext cx="2144439" cy="2358954"/>
          </a:xfrm>
          <a:custGeom>
            <a:avLst/>
            <a:gdLst/>
            <a:ahLst/>
            <a:cxnLst/>
            <a:rect l="l" t="t" r="r" b="b"/>
            <a:pathLst>
              <a:path w="2181225" h="2733675">
                <a:moveTo>
                  <a:pt x="0" y="0"/>
                </a:moveTo>
                <a:lnTo>
                  <a:pt x="2181224" y="0"/>
                </a:lnTo>
                <a:lnTo>
                  <a:pt x="2181224" y="2733575"/>
                </a:lnTo>
                <a:lnTo>
                  <a:pt x="0" y="2733575"/>
                </a:lnTo>
                <a:lnTo>
                  <a:pt x="0" y="0"/>
                </a:lnTo>
                <a:close/>
              </a:path>
            </a:pathLst>
          </a:custGeom>
          <a:solidFill>
            <a:srgbClr val="6FA6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4920142"/>
            <a:ext cx="2181225" cy="2799057"/>
          </a:xfrm>
          <a:custGeom>
            <a:avLst/>
            <a:gdLst/>
            <a:ahLst/>
            <a:cxnLst/>
            <a:rect l="l" t="t" r="r" b="b"/>
            <a:pathLst>
              <a:path w="2181225" h="2506345">
                <a:moveTo>
                  <a:pt x="0" y="2506035"/>
                </a:moveTo>
                <a:lnTo>
                  <a:pt x="2181224" y="2506035"/>
                </a:lnTo>
                <a:lnTo>
                  <a:pt x="2181224" y="0"/>
                </a:lnTo>
                <a:lnTo>
                  <a:pt x="0" y="0"/>
                </a:lnTo>
                <a:lnTo>
                  <a:pt x="0" y="2506035"/>
                </a:lnTo>
                <a:close/>
              </a:path>
            </a:pathLst>
          </a:custGeom>
          <a:solidFill>
            <a:srgbClr val="F5E2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7719199"/>
            <a:ext cx="2181225" cy="2568783"/>
          </a:xfrm>
          <a:custGeom>
            <a:avLst/>
            <a:gdLst/>
            <a:ahLst/>
            <a:cxnLst/>
            <a:rect l="l" t="t" r="r" b="b"/>
            <a:pathLst>
              <a:path w="2181225" h="2638425">
                <a:moveTo>
                  <a:pt x="0" y="0"/>
                </a:moveTo>
                <a:lnTo>
                  <a:pt x="2181224" y="0"/>
                </a:lnTo>
                <a:lnTo>
                  <a:pt x="2181224" y="2638363"/>
                </a:lnTo>
                <a:lnTo>
                  <a:pt x="0" y="2638363"/>
                </a:lnTo>
                <a:lnTo>
                  <a:pt x="0" y="0"/>
                </a:lnTo>
                <a:close/>
              </a:path>
            </a:pathLst>
          </a:custGeom>
          <a:solidFill>
            <a:srgbClr val="BD49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9">
            <a:extLst>
              <a:ext uri="{FF2B5EF4-FFF2-40B4-BE49-F238E27FC236}">
                <a16:creationId xmlns:a16="http://schemas.microsoft.com/office/drawing/2014/main" id="{D5425729-4BF3-ACD6-A56D-32A496646248}"/>
              </a:ext>
            </a:extLst>
          </p:cNvPr>
          <p:cNvSpPr txBox="1">
            <a:spLocks/>
          </p:cNvSpPr>
          <p:nvPr/>
        </p:nvSpPr>
        <p:spPr>
          <a:xfrm>
            <a:off x="751247" y="678473"/>
            <a:ext cx="11288353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0" i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algn="ctr"/>
            <a:r>
              <a:rPr lang="en-US" sz="6000" b="1" kern="0" dirty="0">
                <a:solidFill>
                  <a:srgbClr val="2F9B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Housing Partnerships</a:t>
            </a:r>
          </a:p>
        </p:txBody>
      </p:sp>
      <p:pic>
        <p:nvPicPr>
          <p:cNvPr id="3" name="Picture 2" descr="A room with tables and chairs&#10;&#10;Description automatically generated">
            <a:extLst>
              <a:ext uri="{FF2B5EF4-FFF2-40B4-BE49-F238E27FC236}">
                <a16:creationId xmlns:a16="http://schemas.microsoft.com/office/drawing/2014/main" id="{622E8A1D-DA99-F49B-98B3-BDFA7DC271C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6157905"/>
            <a:ext cx="5231179" cy="3923384"/>
          </a:xfrm>
          <a:prstGeom prst="rect">
            <a:avLst/>
          </a:prstGeom>
        </p:spPr>
      </p:pic>
      <p:pic>
        <p:nvPicPr>
          <p:cNvPr id="19" name="Picture 18" descr="A white background with black text">
            <a:extLst>
              <a:ext uri="{FF2B5EF4-FFF2-40B4-BE49-F238E27FC236}">
                <a16:creationId xmlns:a16="http://schemas.microsoft.com/office/drawing/2014/main" id="{CE2542B1-1123-90E4-F62D-4077D505CC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849586"/>
            <a:ext cx="12144465" cy="4308319"/>
          </a:xfrm>
          <a:prstGeom prst="rect">
            <a:avLst/>
          </a:prstGeom>
        </p:spPr>
      </p:pic>
      <p:pic>
        <p:nvPicPr>
          <p:cNvPr id="10" name="Picture 9" descr="A logo for a housing strategy&#10;&#10;Description automatically generated">
            <a:extLst>
              <a:ext uri="{FF2B5EF4-FFF2-40B4-BE49-F238E27FC236}">
                <a16:creationId xmlns:a16="http://schemas.microsoft.com/office/drawing/2014/main" id="{D6751E0D-C427-3CED-3620-5A17A2F3867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5981700"/>
            <a:ext cx="7067913" cy="390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376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8">
            <a:extLst>
              <a:ext uri="{FF2B5EF4-FFF2-40B4-BE49-F238E27FC236}">
                <a16:creationId xmlns:a16="http://schemas.microsoft.com/office/drawing/2014/main" id="{36A9DDA6-5FFD-290A-543F-9062F29E14FD}"/>
              </a:ext>
            </a:extLst>
          </p:cNvPr>
          <p:cNvSpPr txBox="1"/>
          <p:nvPr/>
        </p:nvSpPr>
        <p:spPr>
          <a:xfrm>
            <a:off x="2909047" y="6395428"/>
            <a:ext cx="5853450" cy="504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6100"/>
              </a:lnSpc>
              <a:spcBef>
                <a:spcPts val="2355"/>
              </a:spcBef>
            </a:pPr>
            <a:r>
              <a:rPr lang="en-US" sz="3000" b="1" spc="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Sydney Street</a:t>
            </a:r>
            <a:endParaRPr lang="en-US" sz="3000" b="1" spc="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 descr="A diagram of housing development&#10;&#10;Description automatically generated">
            <a:extLst>
              <a:ext uri="{FF2B5EF4-FFF2-40B4-BE49-F238E27FC236}">
                <a16:creationId xmlns:a16="http://schemas.microsoft.com/office/drawing/2014/main" id="{74071F7E-3FB6-3B98-270A-4C53CEA577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294" y="289105"/>
            <a:ext cx="10755412" cy="923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872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6">
            <a:extLst>
              <a:ext uri="{FF2B5EF4-FFF2-40B4-BE49-F238E27FC236}">
                <a16:creationId xmlns:a16="http://schemas.microsoft.com/office/drawing/2014/main" id="{E01650B9-7FF1-839F-AE66-4AEB5D91CB37}"/>
              </a:ext>
            </a:extLst>
          </p:cNvPr>
          <p:cNvSpPr/>
          <p:nvPr/>
        </p:nvSpPr>
        <p:spPr>
          <a:xfrm>
            <a:off x="-13550" y="0"/>
            <a:ext cx="1400020" cy="2271309"/>
          </a:xfrm>
          <a:custGeom>
            <a:avLst/>
            <a:gdLst/>
            <a:ahLst/>
            <a:cxnLst/>
            <a:rect l="l" t="t" r="r" b="b"/>
            <a:pathLst>
              <a:path w="2181225" h="2413000">
                <a:moveTo>
                  <a:pt x="0" y="2412606"/>
                </a:moveTo>
                <a:lnTo>
                  <a:pt x="2181224" y="2412606"/>
                </a:lnTo>
                <a:lnTo>
                  <a:pt x="2181224" y="0"/>
                </a:lnTo>
                <a:lnTo>
                  <a:pt x="0" y="0"/>
                </a:lnTo>
                <a:lnTo>
                  <a:pt x="0" y="2412606"/>
                </a:lnTo>
                <a:close/>
              </a:path>
            </a:pathLst>
          </a:custGeom>
          <a:solidFill>
            <a:srgbClr val="40A2B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7">
            <a:extLst>
              <a:ext uri="{FF2B5EF4-FFF2-40B4-BE49-F238E27FC236}">
                <a16:creationId xmlns:a16="http://schemas.microsoft.com/office/drawing/2014/main" id="{7C21E506-1DCD-005D-7604-05DF8259A512}"/>
              </a:ext>
            </a:extLst>
          </p:cNvPr>
          <p:cNvSpPr/>
          <p:nvPr/>
        </p:nvSpPr>
        <p:spPr>
          <a:xfrm>
            <a:off x="16916400" y="0"/>
            <a:ext cx="1400020" cy="2218681"/>
          </a:xfrm>
          <a:custGeom>
            <a:avLst/>
            <a:gdLst/>
            <a:ahLst/>
            <a:cxnLst/>
            <a:rect l="l" t="t" r="r" b="b"/>
            <a:pathLst>
              <a:path w="2181225" h="2733675">
                <a:moveTo>
                  <a:pt x="0" y="0"/>
                </a:moveTo>
                <a:lnTo>
                  <a:pt x="2181224" y="0"/>
                </a:lnTo>
                <a:lnTo>
                  <a:pt x="2181224" y="2733575"/>
                </a:lnTo>
                <a:lnTo>
                  <a:pt x="0" y="2733575"/>
                </a:lnTo>
                <a:lnTo>
                  <a:pt x="0" y="0"/>
                </a:lnTo>
                <a:close/>
              </a:path>
            </a:pathLst>
          </a:custGeom>
          <a:solidFill>
            <a:srgbClr val="6FA6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9">
            <a:extLst>
              <a:ext uri="{FF2B5EF4-FFF2-40B4-BE49-F238E27FC236}">
                <a16:creationId xmlns:a16="http://schemas.microsoft.com/office/drawing/2014/main" id="{B661B487-9A8E-5DE8-E0FB-1CA436FFD679}"/>
              </a:ext>
            </a:extLst>
          </p:cNvPr>
          <p:cNvSpPr/>
          <p:nvPr/>
        </p:nvSpPr>
        <p:spPr>
          <a:xfrm>
            <a:off x="1" y="7719199"/>
            <a:ext cx="1524000" cy="2568783"/>
          </a:xfrm>
          <a:custGeom>
            <a:avLst/>
            <a:gdLst/>
            <a:ahLst/>
            <a:cxnLst/>
            <a:rect l="l" t="t" r="r" b="b"/>
            <a:pathLst>
              <a:path w="2181225" h="2638425">
                <a:moveTo>
                  <a:pt x="0" y="0"/>
                </a:moveTo>
                <a:lnTo>
                  <a:pt x="2181224" y="0"/>
                </a:lnTo>
                <a:lnTo>
                  <a:pt x="2181224" y="2638363"/>
                </a:lnTo>
                <a:lnTo>
                  <a:pt x="0" y="2638363"/>
                </a:lnTo>
                <a:lnTo>
                  <a:pt x="0" y="0"/>
                </a:lnTo>
                <a:close/>
              </a:path>
            </a:pathLst>
          </a:custGeom>
          <a:solidFill>
            <a:srgbClr val="BD49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8">
            <a:extLst>
              <a:ext uri="{FF2B5EF4-FFF2-40B4-BE49-F238E27FC236}">
                <a16:creationId xmlns:a16="http://schemas.microsoft.com/office/drawing/2014/main" id="{B2D25552-48A6-0535-D12C-BD53168A54F0}"/>
              </a:ext>
            </a:extLst>
          </p:cNvPr>
          <p:cNvSpPr/>
          <p:nvPr/>
        </p:nvSpPr>
        <p:spPr>
          <a:xfrm>
            <a:off x="16916400" y="7719200"/>
            <a:ext cx="1379484" cy="2580504"/>
          </a:xfrm>
          <a:custGeom>
            <a:avLst/>
            <a:gdLst/>
            <a:ahLst/>
            <a:cxnLst/>
            <a:rect l="l" t="t" r="r" b="b"/>
            <a:pathLst>
              <a:path w="2181225" h="2506345">
                <a:moveTo>
                  <a:pt x="0" y="2506035"/>
                </a:moveTo>
                <a:lnTo>
                  <a:pt x="2181224" y="2506035"/>
                </a:lnTo>
                <a:lnTo>
                  <a:pt x="2181224" y="0"/>
                </a:lnTo>
                <a:lnTo>
                  <a:pt x="0" y="0"/>
                </a:lnTo>
                <a:lnTo>
                  <a:pt x="0" y="2506035"/>
                </a:lnTo>
                <a:close/>
              </a:path>
            </a:pathLst>
          </a:custGeom>
          <a:solidFill>
            <a:srgbClr val="F5E2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8">
            <a:extLst>
              <a:ext uri="{FF2B5EF4-FFF2-40B4-BE49-F238E27FC236}">
                <a16:creationId xmlns:a16="http://schemas.microsoft.com/office/drawing/2014/main" id="{5ABCD00F-71BD-B995-0838-866C5F19A41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22878" y="696503"/>
            <a:ext cx="8473744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CA" sz="6000" b="1" spc="204" dirty="0">
                <a:solidFill>
                  <a:srgbClr val="2F9B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Bridging to Community</a:t>
            </a:r>
            <a:endParaRPr sz="6000" dirty="0">
              <a:solidFill>
                <a:srgbClr val="2F9BC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2A7E2E-E065-932B-79F7-2594A94C399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096" y="2461399"/>
            <a:ext cx="3937660" cy="5257800"/>
          </a:xfrm>
          <a:prstGeom prst="rect">
            <a:avLst/>
          </a:prstGeom>
          <a:effectLst>
            <a:softEdge rad="165100"/>
          </a:effectLst>
        </p:spPr>
      </p:pic>
      <p:pic>
        <p:nvPicPr>
          <p:cNvPr id="10" name="Picture 9" descr="A group of people standing around a table&#10;&#10;Description automatically generated">
            <a:extLst>
              <a:ext uri="{FF2B5EF4-FFF2-40B4-BE49-F238E27FC236}">
                <a16:creationId xmlns:a16="http://schemas.microsoft.com/office/drawing/2014/main" id="{96C72DA4-6A1B-13A9-CAF2-1FE97929A3D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284" y="2456785"/>
            <a:ext cx="5320812" cy="5233277"/>
          </a:xfrm>
          <a:prstGeom prst="rect">
            <a:avLst/>
          </a:prstGeom>
          <a:effectLst>
            <a:softEdge rad="165100"/>
          </a:effectLst>
        </p:spPr>
      </p:pic>
      <p:pic>
        <p:nvPicPr>
          <p:cNvPr id="3" name="Picture 2" descr="Image preview">
            <a:extLst>
              <a:ext uri="{FF2B5EF4-FFF2-40B4-BE49-F238E27FC236}">
                <a16:creationId xmlns:a16="http://schemas.microsoft.com/office/drawing/2014/main" id="{A20DB717-45BF-E7AF-F7E7-BB94CAC5B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8389"/>
            <a:ext cx="3937660" cy="5233277"/>
          </a:xfrm>
          <a:prstGeom prst="rect">
            <a:avLst/>
          </a:prstGeom>
          <a:noFill/>
          <a:effectLst>
            <a:softEdge rad="165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group of men sitting at a table&#10;&#10;Description automatically generated">
            <a:extLst>
              <a:ext uri="{FF2B5EF4-FFF2-40B4-BE49-F238E27FC236}">
                <a16:creationId xmlns:a16="http://schemas.microsoft.com/office/drawing/2014/main" id="{864F9ACC-3A46-08A2-5772-B9079BD07D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1302" y="2517299"/>
            <a:ext cx="5309942" cy="5222071"/>
          </a:xfrm>
          <a:prstGeom prst="rect">
            <a:avLst/>
          </a:prstGeom>
          <a:effectLst>
            <a:softEdge rad="165100"/>
          </a:effectLst>
        </p:spPr>
      </p:pic>
    </p:spTree>
    <p:extLst>
      <p:ext uri="{BB962C8B-B14F-4D97-AF65-F5344CB8AC3E}">
        <p14:creationId xmlns:p14="http://schemas.microsoft.com/office/powerpoint/2010/main" val="1236137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6">
            <a:extLst>
              <a:ext uri="{FF2B5EF4-FFF2-40B4-BE49-F238E27FC236}">
                <a16:creationId xmlns:a16="http://schemas.microsoft.com/office/drawing/2014/main" id="{E01650B9-7FF1-839F-AE66-4AEB5D91CB37}"/>
              </a:ext>
            </a:extLst>
          </p:cNvPr>
          <p:cNvSpPr/>
          <p:nvPr/>
        </p:nvSpPr>
        <p:spPr>
          <a:xfrm>
            <a:off x="-13550" y="0"/>
            <a:ext cx="1400020" cy="2271309"/>
          </a:xfrm>
          <a:custGeom>
            <a:avLst/>
            <a:gdLst/>
            <a:ahLst/>
            <a:cxnLst/>
            <a:rect l="l" t="t" r="r" b="b"/>
            <a:pathLst>
              <a:path w="2181225" h="2413000">
                <a:moveTo>
                  <a:pt x="0" y="2412606"/>
                </a:moveTo>
                <a:lnTo>
                  <a:pt x="2181224" y="2412606"/>
                </a:lnTo>
                <a:lnTo>
                  <a:pt x="2181224" y="0"/>
                </a:lnTo>
                <a:lnTo>
                  <a:pt x="0" y="0"/>
                </a:lnTo>
                <a:lnTo>
                  <a:pt x="0" y="2412606"/>
                </a:lnTo>
                <a:close/>
              </a:path>
            </a:pathLst>
          </a:custGeom>
          <a:solidFill>
            <a:srgbClr val="40A2B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7">
            <a:extLst>
              <a:ext uri="{FF2B5EF4-FFF2-40B4-BE49-F238E27FC236}">
                <a16:creationId xmlns:a16="http://schemas.microsoft.com/office/drawing/2014/main" id="{7C21E506-1DCD-005D-7604-05DF8259A512}"/>
              </a:ext>
            </a:extLst>
          </p:cNvPr>
          <p:cNvSpPr/>
          <p:nvPr/>
        </p:nvSpPr>
        <p:spPr>
          <a:xfrm>
            <a:off x="16916400" y="0"/>
            <a:ext cx="1400020" cy="2218681"/>
          </a:xfrm>
          <a:custGeom>
            <a:avLst/>
            <a:gdLst/>
            <a:ahLst/>
            <a:cxnLst/>
            <a:rect l="l" t="t" r="r" b="b"/>
            <a:pathLst>
              <a:path w="2181225" h="2733675">
                <a:moveTo>
                  <a:pt x="0" y="0"/>
                </a:moveTo>
                <a:lnTo>
                  <a:pt x="2181224" y="0"/>
                </a:lnTo>
                <a:lnTo>
                  <a:pt x="2181224" y="2733575"/>
                </a:lnTo>
                <a:lnTo>
                  <a:pt x="0" y="2733575"/>
                </a:lnTo>
                <a:lnTo>
                  <a:pt x="0" y="0"/>
                </a:lnTo>
                <a:close/>
              </a:path>
            </a:pathLst>
          </a:custGeom>
          <a:solidFill>
            <a:srgbClr val="6FA6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9">
            <a:extLst>
              <a:ext uri="{FF2B5EF4-FFF2-40B4-BE49-F238E27FC236}">
                <a16:creationId xmlns:a16="http://schemas.microsoft.com/office/drawing/2014/main" id="{B661B487-9A8E-5DE8-E0FB-1CA436FFD679}"/>
              </a:ext>
            </a:extLst>
          </p:cNvPr>
          <p:cNvSpPr/>
          <p:nvPr/>
        </p:nvSpPr>
        <p:spPr>
          <a:xfrm>
            <a:off x="1" y="7719199"/>
            <a:ext cx="1524000" cy="2568783"/>
          </a:xfrm>
          <a:custGeom>
            <a:avLst/>
            <a:gdLst/>
            <a:ahLst/>
            <a:cxnLst/>
            <a:rect l="l" t="t" r="r" b="b"/>
            <a:pathLst>
              <a:path w="2181225" h="2638425">
                <a:moveTo>
                  <a:pt x="0" y="0"/>
                </a:moveTo>
                <a:lnTo>
                  <a:pt x="2181224" y="0"/>
                </a:lnTo>
                <a:lnTo>
                  <a:pt x="2181224" y="2638363"/>
                </a:lnTo>
                <a:lnTo>
                  <a:pt x="0" y="2638363"/>
                </a:lnTo>
                <a:lnTo>
                  <a:pt x="0" y="0"/>
                </a:lnTo>
                <a:close/>
              </a:path>
            </a:pathLst>
          </a:custGeom>
          <a:solidFill>
            <a:srgbClr val="BD49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8">
            <a:extLst>
              <a:ext uri="{FF2B5EF4-FFF2-40B4-BE49-F238E27FC236}">
                <a16:creationId xmlns:a16="http://schemas.microsoft.com/office/drawing/2014/main" id="{B2D25552-48A6-0535-D12C-BD53168A54F0}"/>
              </a:ext>
            </a:extLst>
          </p:cNvPr>
          <p:cNvSpPr/>
          <p:nvPr/>
        </p:nvSpPr>
        <p:spPr>
          <a:xfrm>
            <a:off x="16916400" y="7719200"/>
            <a:ext cx="1379484" cy="2580504"/>
          </a:xfrm>
          <a:custGeom>
            <a:avLst/>
            <a:gdLst/>
            <a:ahLst/>
            <a:cxnLst/>
            <a:rect l="l" t="t" r="r" b="b"/>
            <a:pathLst>
              <a:path w="2181225" h="2506345">
                <a:moveTo>
                  <a:pt x="0" y="2506035"/>
                </a:moveTo>
                <a:lnTo>
                  <a:pt x="2181224" y="2506035"/>
                </a:lnTo>
                <a:lnTo>
                  <a:pt x="2181224" y="0"/>
                </a:lnTo>
                <a:lnTo>
                  <a:pt x="0" y="0"/>
                </a:lnTo>
                <a:lnTo>
                  <a:pt x="0" y="2506035"/>
                </a:lnTo>
                <a:close/>
              </a:path>
            </a:pathLst>
          </a:custGeom>
          <a:solidFill>
            <a:srgbClr val="F5E2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8">
            <a:extLst>
              <a:ext uri="{FF2B5EF4-FFF2-40B4-BE49-F238E27FC236}">
                <a16:creationId xmlns:a16="http://schemas.microsoft.com/office/drawing/2014/main" id="{5ABCD00F-71BD-B995-0838-866C5F19A41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22878" y="696503"/>
            <a:ext cx="2644322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CA" sz="6000" b="1" spc="204" dirty="0">
                <a:solidFill>
                  <a:srgbClr val="2F9B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</a:t>
            </a:r>
            <a:endParaRPr sz="6000" dirty="0">
              <a:solidFill>
                <a:srgbClr val="2F9BC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E4A0D6-32EC-955C-E00A-A3BA34166800}"/>
              </a:ext>
            </a:extLst>
          </p:cNvPr>
          <p:cNvSpPr txBox="1"/>
          <p:nvPr/>
        </p:nvSpPr>
        <p:spPr>
          <a:xfrm>
            <a:off x="2133600" y="1866900"/>
            <a:ext cx="9077100" cy="72943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People have their own autonomy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b="1" dirty="0"/>
              <a:t>décor,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b="1" dirty="0"/>
              <a:t>privacy,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b="1" dirty="0"/>
              <a:t>space to entertain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Agency has less upkeep costs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b="1" dirty="0"/>
              <a:t>Repairs and maintenance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b="1" dirty="0"/>
              <a:t>Utility costs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b="1" dirty="0"/>
              <a:t>Snow removal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Citizenship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b="1" dirty="0"/>
              <a:t>Community hubs/gazebos/smoking areas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b="1" dirty="0"/>
              <a:t>Opportunity for friendships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b="1" dirty="0"/>
              <a:t>Employees present for the greater security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399944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6">
            <a:extLst>
              <a:ext uri="{FF2B5EF4-FFF2-40B4-BE49-F238E27FC236}">
                <a16:creationId xmlns:a16="http://schemas.microsoft.com/office/drawing/2014/main" id="{E01650B9-7FF1-839F-AE66-4AEB5D91CB37}"/>
              </a:ext>
            </a:extLst>
          </p:cNvPr>
          <p:cNvSpPr/>
          <p:nvPr/>
        </p:nvSpPr>
        <p:spPr>
          <a:xfrm>
            <a:off x="-13550" y="0"/>
            <a:ext cx="1400020" cy="2271309"/>
          </a:xfrm>
          <a:custGeom>
            <a:avLst/>
            <a:gdLst/>
            <a:ahLst/>
            <a:cxnLst/>
            <a:rect l="l" t="t" r="r" b="b"/>
            <a:pathLst>
              <a:path w="2181225" h="2413000">
                <a:moveTo>
                  <a:pt x="0" y="2412606"/>
                </a:moveTo>
                <a:lnTo>
                  <a:pt x="2181224" y="2412606"/>
                </a:lnTo>
                <a:lnTo>
                  <a:pt x="2181224" y="0"/>
                </a:lnTo>
                <a:lnTo>
                  <a:pt x="0" y="0"/>
                </a:lnTo>
                <a:lnTo>
                  <a:pt x="0" y="2412606"/>
                </a:lnTo>
                <a:close/>
              </a:path>
            </a:pathLst>
          </a:custGeom>
          <a:solidFill>
            <a:srgbClr val="40A2B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7">
            <a:extLst>
              <a:ext uri="{FF2B5EF4-FFF2-40B4-BE49-F238E27FC236}">
                <a16:creationId xmlns:a16="http://schemas.microsoft.com/office/drawing/2014/main" id="{7C21E506-1DCD-005D-7604-05DF8259A512}"/>
              </a:ext>
            </a:extLst>
          </p:cNvPr>
          <p:cNvSpPr/>
          <p:nvPr/>
        </p:nvSpPr>
        <p:spPr>
          <a:xfrm>
            <a:off x="16916400" y="0"/>
            <a:ext cx="1400020" cy="2218681"/>
          </a:xfrm>
          <a:custGeom>
            <a:avLst/>
            <a:gdLst/>
            <a:ahLst/>
            <a:cxnLst/>
            <a:rect l="l" t="t" r="r" b="b"/>
            <a:pathLst>
              <a:path w="2181225" h="2733675">
                <a:moveTo>
                  <a:pt x="0" y="0"/>
                </a:moveTo>
                <a:lnTo>
                  <a:pt x="2181224" y="0"/>
                </a:lnTo>
                <a:lnTo>
                  <a:pt x="2181224" y="2733575"/>
                </a:lnTo>
                <a:lnTo>
                  <a:pt x="0" y="2733575"/>
                </a:lnTo>
                <a:lnTo>
                  <a:pt x="0" y="0"/>
                </a:lnTo>
                <a:close/>
              </a:path>
            </a:pathLst>
          </a:custGeom>
          <a:solidFill>
            <a:srgbClr val="6FA6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9">
            <a:extLst>
              <a:ext uri="{FF2B5EF4-FFF2-40B4-BE49-F238E27FC236}">
                <a16:creationId xmlns:a16="http://schemas.microsoft.com/office/drawing/2014/main" id="{B661B487-9A8E-5DE8-E0FB-1CA436FFD679}"/>
              </a:ext>
            </a:extLst>
          </p:cNvPr>
          <p:cNvSpPr/>
          <p:nvPr/>
        </p:nvSpPr>
        <p:spPr>
          <a:xfrm>
            <a:off x="1" y="7719199"/>
            <a:ext cx="1524000" cy="2568783"/>
          </a:xfrm>
          <a:custGeom>
            <a:avLst/>
            <a:gdLst/>
            <a:ahLst/>
            <a:cxnLst/>
            <a:rect l="l" t="t" r="r" b="b"/>
            <a:pathLst>
              <a:path w="2181225" h="2638425">
                <a:moveTo>
                  <a:pt x="0" y="0"/>
                </a:moveTo>
                <a:lnTo>
                  <a:pt x="2181224" y="0"/>
                </a:lnTo>
                <a:lnTo>
                  <a:pt x="2181224" y="2638363"/>
                </a:lnTo>
                <a:lnTo>
                  <a:pt x="0" y="2638363"/>
                </a:lnTo>
                <a:lnTo>
                  <a:pt x="0" y="0"/>
                </a:lnTo>
                <a:close/>
              </a:path>
            </a:pathLst>
          </a:custGeom>
          <a:solidFill>
            <a:srgbClr val="BD49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8">
            <a:extLst>
              <a:ext uri="{FF2B5EF4-FFF2-40B4-BE49-F238E27FC236}">
                <a16:creationId xmlns:a16="http://schemas.microsoft.com/office/drawing/2014/main" id="{B2D25552-48A6-0535-D12C-BD53168A54F0}"/>
              </a:ext>
            </a:extLst>
          </p:cNvPr>
          <p:cNvSpPr/>
          <p:nvPr/>
        </p:nvSpPr>
        <p:spPr>
          <a:xfrm>
            <a:off x="16916400" y="7719200"/>
            <a:ext cx="1379484" cy="2580504"/>
          </a:xfrm>
          <a:custGeom>
            <a:avLst/>
            <a:gdLst/>
            <a:ahLst/>
            <a:cxnLst/>
            <a:rect l="l" t="t" r="r" b="b"/>
            <a:pathLst>
              <a:path w="2181225" h="2506345">
                <a:moveTo>
                  <a:pt x="0" y="2506035"/>
                </a:moveTo>
                <a:lnTo>
                  <a:pt x="2181224" y="2506035"/>
                </a:lnTo>
                <a:lnTo>
                  <a:pt x="2181224" y="0"/>
                </a:lnTo>
                <a:lnTo>
                  <a:pt x="0" y="0"/>
                </a:lnTo>
                <a:lnTo>
                  <a:pt x="0" y="2506035"/>
                </a:lnTo>
                <a:close/>
              </a:path>
            </a:pathLst>
          </a:custGeom>
          <a:solidFill>
            <a:srgbClr val="F5E2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8">
            <a:extLst>
              <a:ext uri="{FF2B5EF4-FFF2-40B4-BE49-F238E27FC236}">
                <a16:creationId xmlns:a16="http://schemas.microsoft.com/office/drawing/2014/main" id="{5ABCD00F-71BD-B995-0838-866C5F19A41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22878" y="696503"/>
            <a:ext cx="2644322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CA" sz="6000" b="1" spc="204" dirty="0">
                <a:solidFill>
                  <a:srgbClr val="2F9B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</a:t>
            </a:r>
            <a:endParaRPr sz="6000" dirty="0">
              <a:solidFill>
                <a:srgbClr val="2F9BC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E4A0D6-32EC-955C-E00A-A3BA34166800}"/>
              </a:ext>
            </a:extLst>
          </p:cNvPr>
          <p:cNvSpPr txBox="1"/>
          <p:nvPr/>
        </p:nvSpPr>
        <p:spPr>
          <a:xfrm>
            <a:off x="2057400" y="1632657"/>
            <a:ext cx="13491770" cy="8402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Agency has greater rent costs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b="1" dirty="0"/>
              <a:t>Offset by less of other 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Difficult to support multiple people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b="1" dirty="0"/>
              <a:t>Arrange for close proximity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b="1" dirty="0"/>
              <a:t>Cameras/technology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People can have difficulty with environment and need to move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b="1" dirty="0"/>
              <a:t>Co-lease helps if you need to move someone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b="1" dirty="0"/>
              <a:t>Arrange for units that are less intrusive for neighbours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Storage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b="1" dirty="0"/>
              <a:t>Utilize small spaces-drop down desks, shared storage spaces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Security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b="1" dirty="0"/>
              <a:t>Some complexes have unhealthy neighbours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600" b="1" dirty="0"/>
              <a:t>Create protocols for reporting and avoiding difficult encounters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b="1" dirty="0"/>
              <a:t>Parking lot security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600" b="1" dirty="0"/>
              <a:t>Buddy systems, radios/phone system, cameras</a:t>
            </a:r>
          </a:p>
        </p:txBody>
      </p:sp>
    </p:spTree>
    <p:extLst>
      <p:ext uri="{BB962C8B-B14F-4D97-AF65-F5344CB8AC3E}">
        <p14:creationId xmlns:p14="http://schemas.microsoft.com/office/powerpoint/2010/main" val="42529426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E950B-97E9-1DBB-F612-BB6F777F8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1911" y="4497169"/>
            <a:ext cx="5644177" cy="646331"/>
          </a:xfrm>
        </p:spPr>
        <p:txBody>
          <a:bodyPr/>
          <a:lstStyle/>
          <a:p>
            <a:r>
              <a:rPr lang="en-US" dirty="0"/>
              <a:t>Thanks for coming!</a:t>
            </a:r>
          </a:p>
        </p:txBody>
      </p:sp>
    </p:spTree>
    <p:extLst>
      <p:ext uri="{BB962C8B-B14F-4D97-AF65-F5344CB8AC3E}">
        <p14:creationId xmlns:p14="http://schemas.microsoft.com/office/powerpoint/2010/main" val="2060015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-36786" y="0"/>
            <a:ext cx="2181225" cy="2637443"/>
          </a:xfrm>
          <a:custGeom>
            <a:avLst/>
            <a:gdLst/>
            <a:ahLst/>
            <a:cxnLst/>
            <a:rect l="l" t="t" r="r" b="b"/>
            <a:pathLst>
              <a:path w="2181225" h="2413000">
                <a:moveTo>
                  <a:pt x="0" y="2412606"/>
                </a:moveTo>
                <a:lnTo>
                  <a:pt x="2181224" y="2412606"/>
                </a:lnTo>
                <a:lnTo>
                  <a:pt x="2181224" y="0"/>
                </a:lnTo>
                <a:lnTo>
                  <a:pt x="0" y="0"/>
                </a:lnTo>
                <a:lnTo>
                  <a:pt x="0" y="2412606"/>
                </a:lnTo>
                <a:close/>
              </a:path>
            </a:pathLst>
          </a:custGeom>
          <a:solidFill>
            <a:srgbClr val="40A2B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0" y="2567801"/>
            <a:ext cx="2144439" cy="2358954"/>
          </a:xfrm>
          <a:custGeom>
            <a:avLst/>
            <a:gdLst/>
            <a:ahLst/>
            <a:cxnLst/>
            <a:rect l="l" t="t" r="r" b="b"/>
            <a:pathLst>
              <a:path w="2181225" h="2733675">
                <a:moveTo>
                  <a:pt x="0" y="0"/>
                </a:moveTo>
                <a:lnTo>
                  <a:pt x="2181224" y="0"/>
                </a:lnTo>
                <a:lnTo>
                  <a:pt x="2181224" y="2733575"/>
                </a:lnTo>
                <a:lnTo>
                  <a:pt x="0" y="2733575"/>
                </a:lnTo>
                <a:lnTo>
                  <a:pt x="0" y="0"/>
                </a:lnTo>
                <a:close/>
              </a:path>
            </a:pathLst>
          </a:custGeom>
          <a:solidFill>
            <a:srgbClr val="6FA6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4920142"/>
            <a:ext cx="2181225" cy="2799057"/>
          </a:xfrm>
          <a:custGeom>
            <a:avLst/>
            <a:gdLst/>
            <a:ahLst/>
            <a:cxnLst/>
            <a:rect l="l" t="t" r="r" b="b"/>
            <a:pathLst>
              <a:path w="2181225" h="2506345">
                <a:moveTo>
                  <a:pt x="0" y="2506035"/>
                </a:moveTo>
                <a:lnTo>
                  <a:pt x="2181224" y="2506035"/>
                </a:lnTo>
                <a:lnTo>
                  <a:pt x="2181224" y="0"/>
                </a:lnTo>
                <a:lnTo>
                  <a:pt x="0" y="0"/>
                </a:lnTo>
                <a:lnTo>
                  <a:pt x="0" y="2506035"/>
                </a:lnTo>
                <a:close/>
              </a:path>
            </a:pathLst>
          </a:custGeom>
          <a:solidFill>
            <a:srgbClr val="F5E2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7719199"/>
            <a:ext cx="2181225" cy="2568783"/>
          </a:xfrm>
          <a:custGeom>
            <a:avLst/>
            <a:gdLst/>
            <a:ahLst/>
            <a:cxnLst/>
            <a:rect l="l" t="t" r="r" b="b"/>
            <a:pathLst>
              <a:path w="2181225" h="2638425">
                <a:moveTo>
                  <a:pt x="0" y="0"/>
                </a:moveTo>
                <a:lnTo>
                  <a:pt x="2181224" y="0"/>
                </a:lnTo>
                <a:lnTo>
                  <a:pt x="2181224" y="2638363"/>
                </a:lnTo>
                <a:lnTo>
                  <a:pt x="0" y="2638363"/>
                </a:lnTo>
                <a:lnTo>
                  <a:pt x="0" y="0"/>
                </a:lnTo>
                <a:close/>
              </a:path>
            </a:pathLst>
          </a:custGeom>
          <a:solidFill>
            <a:srgbClr val="BD498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FC01FDF-407A-E9AE-0358-5E617F3CAF1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55" y="2796044"/>
            <a:ext cx="1531945" cy="204259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6F270CE-0DA9-0079-E5E5-AD1AD9E075F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23" y="5401181"/>
            <a:ext cx="1693777" cy="19884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FF9007-3163-2A46-37D4-D6CF2313DCCE}"/>
              </a:ext>
            </a:extLst>
          </p:cNvPr>
          <p:cNvSpPr txBox="1"/>
          <p:nvPr/>
        </p:nvSpPr>
        <p:spPr>
          <a:xfrm>
            <a:off x="3276600" y="680721"/>
            <a:ext cx="13182600" cy="8492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9900" indent="-457200" algn="ctr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5400" spc="-3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2.8+ million-dollar MCCSS budget</a:t>
            </a:r>
          </a:p>
          <a:p>
            <a:pPr marL="469900" indent="-457200" algn="ctr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5400" spc="-3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68 SIL contracts</a:t>
            </a:r>
          </a:p>
          <a:p>
            <a:pPr marL="469900" indent="-457200" algn="ctr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5400" spc="-3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Intensive SIL contracts</a:t>
            </a:r>
          </a:p>
          <a:p>
            <a:pPr marL="469900" indent="-457200" algn="ctr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5400" spc="-3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Passport Only Contracts</a:t>
            </a:r>
          </a:p>
          <a:p>
            <a:pPr marL="469900" indent="-457200" algn="ctr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5400" spc="-3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Fee for Service</a:t>
            </a:r>
          </a:p>
          <a:p>
            <a:pPr marL="469900" indent="-457200" algn="ctr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5400" spc="-3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congregate settings-Everyone lives in their own apartment or with a roommate of choice</a:t>
            </a:r>
          </a:p>
          <a:p>
            <a:pPr marL="469900" indent="-457200" algn="ctr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5400" spc="-3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vehicle</a:t>
            </a:r>
          </a:p>
          <a:p>
            <a:pPr marL="469900" indent="-457200" algn="ctr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5400" spc="-3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Victoria Century Home-10 offices-boardroom-kitchen-lounge</a:t>
            </a:r>
          </a:p>
        </p:txBody>
      </p:sp>
    </p:spTree>
    <p:extLst>
      <p:ext uri="{BB962C8B-B14F-4D97-AF65-F5344CB8AC3E}">
        <p14:creationId xmlns:p14="http://schemas.microsoft.com/office/powerpoint/2010/main" val="460389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F11C51D-79FF-49D6-BDEC-F151F8D5C9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5527785"/>
              </p:ext>
            </p:extLst>
          </p:nvPr>
        </p:nvGraphicFramePr>
        <p:xfrm>
          <a:off x="0" y="0"/>
          <a:ext cx="18288000" cy="1028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67597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4" name="Rectangle 1033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999926" y="-3999282"/>
            <a:ext cx="10287000" cy="18286850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466" y="0"/>
            <a:ext cx="13606268" cy="10286358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474237" y="-2528760"/>
            <a:ext cx="7341846" cy="18290319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B28D14E-8795-5E0C-3E0B-26E8D680C6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7"/>
          <a:stretch/>
        </p:blipFill>
        <p:spPr bwMode="auto">
          <a:xfrm>
            <a:off x="685800" y="685800"/>
            <a:ext cx="16916400" cy="891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7492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8283427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2626D2-F826-AAB0-8939-7A661C92C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928" y="182452"/>
            <a:ext cx="12763500" cy="1073016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rgbClr val="40A2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CVNQuinte Service Model</a:t>
            </a:r>
          </a:p>
        </p:txBody>
      </p:sp>
      <p:pic>
        <p:nvPicPr>
          <p:cNvPr id="8" name="Picture 7" descr="A yellow button with white logo&#10;&#10;Description automatically generated">
            <a:extLst>
              <a:ext uri="{FF2B5EF4-FFF2-40B4-BE49-F238E27FC236}">
                <a16:creationId xmlns:a16="http://schemas.microsoft.com/office/drawing/2014/main" id="{5521E084-D352-1E1B-282D-D5B05A50FCD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97" y="3825337"/>
            <a:ext cx="1026981" cy="988470"/>
          </a:xfrm>
          <a:prstGeom prst="rect">
            <a:avLst/>
          </a:prstGeom>
        </p:spPr>
      </p:pic>
      <p:pic>
        <p:nvPicPr>
          <p:cNvPr id="10" name="Picture 9" descr="A yellow circle with a white and white handshake&#10;&#10;Description automatically generated">
            <a:extLst>
              <a:ext uri="{FF2B5EF4-FFF2-40B4-BE49-F238E27FC236}">
                <a16:creationId xmlns:a16="http://schemas.microsoft.com/office/drawing/2014/main" id="{E569658B-FB3D-9E14-D378-AC43AF33B59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60" y="6542678"/>
            <a:ext cx="1039818" cy="1007725"/>
          </a:xfrm>
          <a:prstGeom prst="rect">
            <a:avLst/>
          </a:prstGeom>
        </p:spPr>
      </p:pic>
      <p:pic>
        <p:nvPicPr>
          <p:cNvPr id="12" name="Picture 11" descr="A yellow button with a white logo&#10;&#10;Description automatically generated">
            <a:extLst>
              <a:ext uri="{FF2B5EF4-FFF2-40B4-BE49-F238E27FC236}">
                <a16:creationId xmlns:a16="http://schemas.microsoft.com/office/drawing/2014/main" id="{F2B712EC-2B10-D012-EC3C-FFC77B9A981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17" y="1386692"/>
            <a:ext cx="1136098" cy="1026981"/>
          </a:xfrm>
          <a:prstGeom prst="rect">
            <a:avLst/>
          </a:prstGeom>
        </p:spPr>
      </p:pic>
      <p:pic>
        <p:nvPicPr>
          <p:cNvPr id="14" name="Picture 13" descr="A yellow button with white people and stars&#10;&#10;Description automatically generated">
            <a:extLst>
              <a:ext uri="{FF2B5EF4-FFF2-40B4-BE49-F238E27FC236}">
                <a16:creationId xmlns:a16="http://schemas.microsoft.com/office/drawing/2014/main" id="{28602233-1A90-588F-C3B0-609E640CC11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97" y="8377189"/>
            <a:ext cx="1046238" cy="104623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74DE878-D73B-7E02-0C56-5215F8B23413}"/>
              </a:ext>
            </a:extLst>
          </p:cNvPr>
          <p:cNvSpPr txBox="1"/>
          <p:nvPr/>
        </p:nvSpPr>
        <p:spPr>
          <a:xfrm>
            <a:off x="1984533" y="1340317"/>
            <a:ext cx="15014623" cy="21082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22960">
              <a:spcAft>
                <a:spcPts val="600"/>
              </a:spcAft>
            </a:pPr>
            <a:r>
              <a:rPr 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Support Coordinators meet with people to determine their goals and support needs</a:t>
            </a:r>
          </a:p>
          <a:p>
            <a:pPr marL="342900" indent="-342900" defTabSz="82296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Liaison with families, landlords, courts, doctors, teachers, etc.</a:t>
            </a:r>
          </a:p>
          <a:p>
            <a:pPr marL="342900" indent="-342900" defTabSz="82296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Regular communication with recipients of service</a:t>
            </a:r>
          </a:p>
          <a:p>
            <a:pPr marL="342900" indent="-342900" defTabSz="82296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Crisis Response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DBF33F-00DC-4BAD-2CC3-8DD33B386092}"/>
              </a:ext>
            </a:extLst>
          </p:cNvPr>
          <p:cNvSpPr txBox="1"/>
          <p:nvPr/>
        </p:nvSpPr>
        <p:spPr>
          <a:xfrm>
            <a:off x="1983728" y="3448586"/>
            <a:ext cx="13414427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2960">
              <a:spcAft>
                <a:spcPts val="600"/>
              </a:spcAft>
            </a:pPr>
            <a:r>
              <a:rPr 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 Community Support Workers apply for assignments to ensure specific supports are implemented</a:t>
            </a:r>
          </a:p>
          <a:p>
            <a:pPr marL="342900" indent="-342900" defTabSz="82296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Choice of assignments-permanent, temporary, one-time </a:t>
            </a:r>
          </a:p>
          <a:p>
            <a:pPr marL="342900" indent="-342900" defTabSz="82296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Communicate regularly with other team members and Coordinators</a:t>
            </a:r>
          </a:p>
          <a:p>
            <a:pPr marL="342900" indent="-342900" defTabSz="82296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Never get pulled for other crisis from assignments but can pick up more up to 88 in a two-week period if they have Passport assignments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68BBCC-EE5E-BAC9-8C42-AE41FB7A1EC6}"/>
              </a:ext>
            </a:extLst>
          </p:cNvPr>
          <p:cNvSpPr txBox="1"/>
          <p:nvPr/>
        </p:nvSpPr>
        <p:spPr>
          <a:xfrm>
            <a:off x="1964480" y="6480185"/>
            <a:ext cx="15937953" cy="21082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22960">
              <a:spcAft>
                <a:spcPts val="600"/>
              </a:spcAft>
            </a:pPr>
            <a:r>
              <a:rPr 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95+ Recipients of Service choose CSWs and determine if they are satisfied with the service</a:t>
            </a:r>
          </a:p>
          <a:p>
            <a:pPr marL="342900" indent="-342900" defTabSz="82296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Choice to interview or accept recommended applicant</a:t>
            </a:r>
          </a:p>
          <a:p>
            <a:pPr marL="342900" indent="-342900" defTabSz="82296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change or end assignment-when, where, and how</a:t>
            </a:r>
          </a:p>
          <a:p>
            <a:pPr marL="342900" indent="-342900" defTabSz="82296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change workers at any time. (Mediation if mandatory first step)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C9DFC46-3B97-542A-FD6C-8AC8F84515B2}"/>
              </a:ext>
            </a:extLst>
          </p:cNvPr>
          <p:cNvSpPr txBox="1"/>
          <p:nvPr/>
        </p:nvSpPr>
        <p:spPr>
          <a:xfrm>
            <a:off x="1983728" y="8673303"/>
            <a:ext cx="151908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2960">
              <a:spcAft>
                <a:spcPts val="600"/>
              </a:spcAft>
            </a:pPr>
            <a:r>
              <a:rPr 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Supervisors provide guidance to Support Coordinators and Community Support Workers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53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iagram of a company&#10;&#10;Description automatically generated">
            <a:extLst>
              <a:ext uri="{FF2B5EF4-FFF2-40B4-BE49-F238E27FC236}">
                <a16:creationId xmlns:a16="http://schemas.microsoft.com/office/drawing/2014/main" id="{4FD93A03-D42F-0DC1-D7BA-67AFCA655F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59420"/>
            <a:ext cx="8915400" cy="948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301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3BE5D-D629-0D5B-4DE0-B7ECEA7B9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0111" y="4497169"/>
            <a:ext cx="3967777" cy="1292662"/>
          </a:xfrm>
        </p:spPr>
        <p:txBody>
          <a:bodyPr/>
          <a:lstStyle/>
          <a:p>
            <a:r>
              <a:rPr lang="en-US" dirty="0"/>
              <a:t>Previous Experience</a:t>
            </a:r>
          </a:p>
        </p:txBody>
      </p:sp>
    </p:spTree>
    <p:extLst>
      <p:ext uri="{BB962C8B-B14F-4D97-AF65-F5344CB8AC3E}">
        <p14:creationId xmlns:p14="http://schemas.microsoft.com/office/powerpoint/2010/main" val="46129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-36786" y="0"/>
            <a:ext cx="2181225" cy="2637443"/>
          </a:xfrm>
          <a:custGeom>
            <a:avLst/>
            <a:gdLst/>
            <a:ahLst/>
            <a:cxnLst/>
            <a:rect l="l" t="t" r="r" b="b"/>
            <a:pathLst>
              <a:path w="2181225" h="2413000">
                <a:moveTo>
                  <a:pt x="0" y="2412606"/>
                </a:moveTo>
                <a:lnTo>
                  <a:pt x="2181224" y="2412606"/>
                </a:lnTo>
                <a:lnTo>
                  <a:pt x="2181224" y="0"/>
                </a:lnTo>
                <a:lnTo>
                  <a:pt x="0" y="0"/>
                </a:lnTo>
                <a:lnTo>
                  <a:pt x="0" y="2412606"/>
                </a:lnTo>
                <a:close/>
              </a:path>
            </a:pathLst>
          </a:custGeom>
          <a:solidFill>
            <a:srgbClr val="40A2B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0" y="2567801"/>
            <a:ext cx="2144439" cy="2358954"/>
          </a:xfrm>
          <a:custGeom>
            <a:avLst/>
            <a:gdLst/>
            <a:ahLst/>
            <a:cxnLst/>
            <a:rect l="l" t="t" r="r" b="b"/>
            <a:pathLst>
              <a:path w="2181225" h="2733675">
                <a:moveTo>
                  <a:pt x="0" y="0"/>
                </a:moveTo>
                <a:lnTo>
                  <a:pt x="2181224" y="0"/>
                </a:lnTo>
                <a:lnTo>
                  <a:pt x="2181224" y="2733575"/>
                </a:lnTo>
                <a:lnTo>
                  <a:pt x="0" y="2733575"/>
                </a:lnTo>
                <a:lnTo>
                  <a:pt x="0" y="0"/>
                </a:lnTo>
                <a:close/>
              </a:path>
            </a:pathLst>
          </a:custGeom>
          <a:solidFill>
            <a:srgbClr val="6FA6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4920142"/>
            <a:ext cx="2181225" cy="2799057"/>
          </a:xfrm>
          <a:custGeom>
            <a:avLst/>
            <a:gdLst/>
            <a:ahLst/>
            <a:cxnLst/>
            <a:rect l="l" t="t" r="r" b="b"/>
            <a:pathLst>
              <a:path w="2181225" h="2506345">
                <a:moveTo>
                  <a:pt x="0" y="2506035"/>
                </a:moveTo>
                <a:lnTo>
                  <a:pt x="2181224" y="2506035"/>
                </a:lnTo>
                <a:lnTo>
                  <a:pt x="2181224" y="0"/>
                </a:lnTo>
                <a:lnTo>
                  <a:pt x="0" y="0"/>
                </a:lnTo>
                <a:lnTo>
                  <a:pt x="0" y="2506035"/>
                </a:lnTo>
                <a:close/>
              </a:path>
            </a:pathLst>
          </a:custGeom>
          <a:solidFill>
            <a:srgbClr val="F5E2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7719199"/>
            <a:ext cx="2181225" cy="2568783"/>
          </a:xfrm>
          <a:custGeom>
            <a:avLst/>
            <a:gdLst/>
            <a:ahLst/>
            <a:cxnLst/>
            <a:rect l="l" t="t" r="r" b="b"/>
            <a:pathLst>
              <a:path w="2181225" h="2638425">
                <a:moveTo>
                  <a:pt x="0" y="0"/>
                </a:moveTo>
                <a:lnTo>
                  <a:pt x="2181224" y="0"/>
                </a:lnTo>
                <a:lnTo>
                  <a:pt x="2181224" y="2638363"/>
                </a:lnTo>
                <a:lnTo>
                  <a:pt x="0" y="2638363"/>
                </a:lnTo>
                <a:lnTo>
                  <a:pt x="0" y="0"/>
                </a:lnTo>
                <a:close/>
              </a:path>
            </a:pathLst>
          </a:custGeom>
          <a:solidFill>
            <a:srgbClr val="BD49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8">
            <a:extLst>
              <a:ext uri="{FF2B5EF4-FFF2-40B4-BE49-F238E27FC236}">
                <a16:creationId xmlns:a16="http://schemas.microsoft.com/office/drawing/2014/main" id="{36A9DDA6-5FFD-290A-543F-9062F29E14FD}"/>
              </a:ext>
            </a:extLst>
          </p:cNvPr>
          <p:cNvSpPr txBox="1"/>
          <p:nvPr/>
        </p:nvSpPr>
        <p:spPr>
          <a:xfrm>
            <a:off x="2909047" y="6395428"/>
            <a:ext cx="5853450" cy="504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6100"/>
              </a:lnSpc>
              <a:spcBef>
                <a:spcPts val="2355"/>
              </a:spcBef>
            </a:pPr>
            <a:r>
              <a:rPr lang="en-US" sz="3000" b="1" spc="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Sydney Street</a:t>
            </a:r>
            <a:endParaRPr lang="en-US" sz="3000" b="1" spc="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9">
            <a:extLst>
              <a:ext uri="{FF2B5EF4-FFF2-40B4-BE49-F238E27FC236}">
                <a16:creationId xmlns:a16="http://schemas.microsoft.com/office/drawing/2014/main" id="{D5425729-4BF3-ACD6-A56D-32A496646248}"/>
              </a:ext>
            </a:extLst>
          </p:cNvPr>
          <p:cNvSpPr txBox="1">
            <a:spLocks/>
          </p:cNvSpPr>
          <p:nvPr/>
        </p:nvSpPr>
        <p:spPr>
          <a:xfrm>
            <a:off x="609600" y="618581"/>
            <a:ext cx="11288353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0" i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algn="ctr"/>
            <a:r>
              <a:rPr lang="en-US" sz="6000" b="1" kern="0" dirty="0">
                <a:solidFill>
                  <a:srgbClr val="2F9B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Housing Partnerships</a:t>
            </a:r>
          </a:p>
        </p:txBody>
      </p:sp>
      <p:pic>
        <p:nvPicPr>
          <p:cNvPr id="1026" name="Picture 2" descr="Who We Are — AllTogetherHousing">
            <a:extLst>
              <a:ext uri="{FF2B5EF4-FFF2-40B4-BE49-F238E27FC236}">
                <a16:creationId xmlns:a16="http://schemas.microsoft.com/office/drawing/2014/main" id="{52E3C55D-D7BC-8BB4-3751-37D829EC5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615" y="6033086"/>
            <a:ext cx="6244314" cy="349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brick building with a parking lot&#10;&#10;Description automatically generated">
            <a:extLst>
              <a:ext uri="{FF2B5EF4-FFF2-40B4-BE49-F238E27FC236}">
                <a16:creationId xmlns:a16="http://schemas.microsoft.com/office/drawing/2014/main" id="{8DAD9364-3D82-4B79-BC37-627BC3B1BC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430" y="2293494"/>
            <a:ext cx="6111139" cy="31486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E00D7A-DAA3-41E3-5FB3-08A03F7F5267}"/>
              </a:ext>
            </a:extLst>
          </p:cNvPr>
          <p:cNvSpPr txBox="1"/>
          <p:nvPr/>
        </p:nvSpPr>
        <p:spPr>
          <a:xfrm>
            <a:off x="9986211" y="3260518"/>
            <a:ext cx="26196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Starling</a:t>
            </a:r>
            <a:endParaRPr lang="en-CA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5649AC-92FB-562E-FE34-6FFD824D1938}"/>
              </a:ext>
            </a:extLst>
          </p:cNvPr>
          <p:cNvSpPr txBox="1"/>
          <p:nvPr/>
        </p:nvSpPr>
        <p:spPr>
          <a:xfrm>
            <a:off x="9982200" y="7026482"/>
            <a:ext cx="34756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Sidney x 2</a:t>
            </a:r>
            <a:endParaRPr lang="en-CA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843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8">
            <a:extLst>
              <a:ext uri="{FF2B5EF4-FFF2-40B4-BE49-F238E27FC236}">
                <a16:creationId xmlns:a16="http://schemas.microsoft.com/office/drawing/2014/main" id="{36A9DDA6-5FFD-290A-543F-9062F29E14FD}"/>
              </a:ext>
            </a:extLst>
          </p:cNvPr>
          <p:cNvSpPr txBox="1"/>
          <p:nvPr/>
        </p:nvSpPr>
        <p:spPr>
          <a:xfrm>
            <a:off x="2909047" y="6395428"/>
            <a:ext cx="5853450" cy="504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6100"/>
              </a:lnSpc>
              <a:spcBef>
                <a:spcPts val="2355"/>
              </a:spcBef>
            </a:pPr>
            <a:r>
              <a:rPr lang="en-US" sz="3000" b="1" spc="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Sydney Street</a:t>
            </a:r>
            <a:endParaRPr lang="en-US" sz="3000" b="1" spc="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bject 18">
            <a:extLst>
              <a:ext uri="{FF2B5EF4-FFF2-40B4-BE49-F238E27FC236}">
                <a16:creationId xmlns:a16="http://schemas.microsoft.com/office/drawing/2014/main" id="{0B6EFEAF-570E-6C46-8B6E-D4402B723DAB}"/>
              </a:ext>
            </a:extLst>
          </p:cNvPr>
          <p:cNvSpPr txBox="1"/>
          <p:nvPr/>
        </p:nvSpPr>
        <p:spPr>
          <a:xfrm>
            <a:off x="8001000" y="4937501"/>
            <a:ext cx="8077200" cy="504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6100"/>
              </a:lnSpc>
              <a:spcBef>
                <a:spcPts val="2355"/>
              </a:spcBef>
            </a:pPr>
            <a:r>
              <a:rPr lang="en-US" sz="3000" b="1" spc="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Great St. James Street</a:t>
            </a:r>
            <a:endParaRPr lang="en-US" sz="3000" b="1" spc="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9">
            <a:extLst>
              <a:ext uri="{FF2B5EF4-FFF2-40B4-BE49-F238E27FC236}">
                <a16:creationId xmlns:a16="http://schemas.microsoft.com/office/drawing/2014/main" id="{D5425729-4BF3-ACD6-A56D-32A496646248}"/>
              </a:ext>
            </a:extLst>
          </p:cNvPr>
          <p:cNvSpPr txBox="1">
            <a:spLocks/>
          </p:cNvSpPr>
          <p:nvPr/>
        </p:nvSpPr>
        <p:spPr>
          <a:xfrm>
            <a:off x="-1995707" y="584864"/>
            <a:ext cx="11288353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0" i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algn="ctr"/>
            <a:r>
              <a:rPr lang="en-US" sz="6000" b="1" kern="0" dirty="0">
                <a:solidFill>
                  <a:srgbClr val="2F9B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Housing Partnerships</a:t>
            </a:r>
          </a:p>
        </p:txBody>
      </p:sp>
      <p:pic>
        <p:nvPicPr>
          <p:cNvPr id="23" name="Picture 22" descr="Flags outside of a building&#10;&#10;Description automatically generated">
            <a:extLst>
              <a:ext uri="{FF2B5EF4-FFF2-40B4-BE49-F238E27FC236}">
                <a16:creationId xmlns:a16="http://schemas.microsoft.com/office/drawing/2014/main" id="{80D49849-7AA8-2FB6-19AD-4B1028262A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020" y="2281611"/>
            <a:ext cx="7068208" cy="34351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DE05EA-CCB3-0FDF-1C87-4856BFCB014A}"/>
              </a:ext>
            </a:extLst>
          </p:cNvPr>
          <p:cNvSpPr txBox="1"/>
          <p:nvPr/>
        </p:nvSpPr>
        <p:spPr>
          <a:xfrm>
            <a:off x="7797426" y="555385"/>
            <a:ext cx="51061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/>
              <a:t>Great St. James</a:t>
            </a:r>
            <a:endParaRPr lang="en-CA" sz="6000" b="1" dirty="0"/>
          </a:p>
        </p:txBody>
      </p:sp>
      <p:pic>
        <p:nvPicPr>
          <p:cNvPr id="13" name="Picture 12" descr="A person sitting in a chair&#10;&#10;Description automatically generated">
            <a:extLst>
              <a:ext uri="{FF2B5EF4-FFF2-40B4-BE49-F238E27FC236}">
                <a16:creationId xmlns:a16="http://schemas.microsoft.com/office/drawing/2014/main" id="{7DA51C4A-5584-5847-736A-C3970B1259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16" y="2295648"/>
            <a:ext cx="10742304" cy="5867400"/>
          </a:xfrm>
          <a:prstGeom prst="rect">
            <a:avLst/>
          </a:prstGeom>
        </p:spPr>
      </p:pic>
      <p:pic>
        <p:nvPicPr>
          <p:cNvPr id="11" name="Picture 10" descr="A building with trees in front of it&#10;&#10;Description automatically generated with medium confidence">
            <a:extLst>
              <a:ext uri="{FF2B5EF4-FFF2-40B4-BE49-F238E27FC236}">
                <a16:creationId xmlns:a16="http://schemas.microsoft.com/office/drawing/2014/main" id="{E8A4ED82-234F-2D3E-1335-4B037221194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020" y="6152689"/>
            <a:ext cx="7033258" cy="293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284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5074</TotalTime>
  <Words>669</Words>
  <Application>Microsoft Office PowerPoint</Application>
  <PresentationFormat>Custom</PresentationFormat>
  <Paragraphs>91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Aptos</vt:lpstr>
      <vt:lpstr>Aptos Display</vt:lpstr>
      <vt:lpstr>Arial</vt:lpstr>
      <vt:lpstr>Arial Black</vt:lpstr>
      <vt:lpstr>Calibri</vt:lpstr>
      <vt:lpstr>ltc-bodoni-175</vt:lpstr>
      <vt:lpstr>Roboto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CVNQuinte Service Model</vt:lpstr>
      <vt:lpstr>PowerPoint Presentation</vt:lpstr>
      <vt:lpstr>Previous Experience</vt:lpstr>
      <vt:lpstr>PowerPoint Presentation</vt:lpstr>
      <vt:lpstr>PowerPoint Presentation</vt:lpstr>
      <vt:lpstr>PowerPoint Presentation</vt:lpstr>
      <vt:lpstr>PowerPoint Presentation</vt:lpstr>
      <vt:lpstr>Bridging to Community</vt:lpstr>
      <vt:lpstr>Pros</vt:lpstr>
      <vt:lpstr>Cons</vt:lpstr>
      <vt:lpstr>Thanks for coming!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Designed for YOU!</dc:title>
  <dc:creator>Terri Korkush</dc:creator>
  <cp:lastModifiedBy>Terri Korkush</cp:lastModifiedBy>
  <cp:revision>77</cp:revision>
  <cp:lastPrinted>2024-04-20T19:25:38Z</cp:lastPrinted>
  <dcterms:created xsi:type="dcterms:W3CDTF">2022-06-22T10:53:23Z</dcterms:created>
  <dcterms:modified xsi:type="dcterms:W3CDTF">2024-04-22T22:51:13Z</dcterms:modified>
</cp:coreProperties>
</file>