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88" r:id="rId3"/>
    <p:sldId id="287" r:id="rId4"/>
    <p:sldId id="291" r:id="rId5"/>
    <p:sldId id="292" r:id="rId6"/>
    <p:sldId id="293" r:id="rId7"/>
    <p:sldId id="268" r:id="rId8"/>
    <p:sldId id="269" r:id="rId9"/>
    <p:sldId id="270" r:id="rId10"/>
    <p:sldId id="267" r:id="rId11"/>
    <p:sldId id="262" r:id="rId12"/>
    <p:sldId id="272" r:id="rId13"/>
    <p:sldId id="274" r:id="rId14"/>
    <p:sldId id="275" r:id="rId15"/>
    <p:sldId id="285" r:id="rId16"/>
    <p:sldId id="277" r:id="rId17"/>
    <p:sldId id="276" r:id="rId18"/>
    <p:sldId id="278" r:id="rId19"/>
    <p:sldId id="305" r:id="rId20"/>
    <p:sldId id="295" r:id="rId21"/>
    <p:sldId id="297" r:id="rId22"/>
    <p:sldId id="280" r:id="rId23"/>
    <p:sldId id="300" r:id="rId24"/>
    <p:sldId id="302" r:id="rId25"/>
    <p:sldId id="301" r:id="rId26"/>
    <p:sldId id="284" r:id="rId27"/>
    <p:sldId id="282" r:id="rId28"/>
    <p:sldId id="303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ABD1C-2892-4FBB-8FC0-C0E520062891}" v="32" dt="2024-04-23T01:30:46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6383" autoAdjust="0"/>
  </p:normalViewPr>
  <p:slideViewPr>
    <p:cSldViewPr snapToGrid="0">
      <p:cViewPr varScale="1">
        <p:scale>
          <a:sx n="48" d="100"/>
          <a:sy n="48" d="100"/>
        </p:scale>
        <p:origin x="12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D679-3155-4EDB-9B85-F244BEF5F3BE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7443-A128-4FD4-A2AA-86A30C795B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49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 2024 – the committee produced this paper after conducting a survey in the later part of 2023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94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50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1130-1135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91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1135a -1215p</a:t>
            </a:r>
          </a:p>
          <a:p>
            <a:endParaRPr lang="en-US" dirty="0"/>
          </a:p>
          <a:p>
            <a:r>
              <a:rPr lang="en-US" dirty="0"/>
              <a:t>Questions   1215p to 1225p 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767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1225p to 125p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443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30 min each </a:t>
            </a:r>
          </a:p>
          <a:p>
            <a:endParaRPr lang="en-CA" dirty="0"/>
          </a:p>
          <a:p>
            <a:r>
              <a:rPr lang="en-CA" dirty="0"/>
              <a:t>125p to 225p</a:t>
            </a:r>
          </a:p>
          <a:p>
            <a:endParaRPr lang="en-CA" dirty="0"/>
          </a:p>
          <a:p>
            <a:r>
              <a:rPr lang="en-CA" dirty="0"/>
              <a:t>Questions  225p to 250p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64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225p to 235p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600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30 min each </a:t>
            </a:r>
          </a:p>
          <a:p>
            <a:endParaRPr lang="en-CA" dirty="0"/>
          </a:p>
          <a:p>
            <a:r>
              <a:rPr lang="en-CA" dirty="0"/>
              <a:t>125p to 225p</a:t>
            </a:r>
          </a:p>
          <a:p>
            <a:endParaRPr lang="en-CA" dirty="0"/>
          </a:p>
          <a:p>
            <a:r>
              <a:rPr lang="en-CA" dirty="0"/>
              <a:t>Questions  225p to 250p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505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437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82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64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why a survey -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18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66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09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8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16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763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43-A128-4FD4-A2AA-86A30C795BB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78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84CC-B722-83AF-E4BB-39073820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5E9F1-7AB5-B05C-0534-BDF926FF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27D5-C900-8392-CCBE-A90ED606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100B9-A324-A3F0-37C6-D78B2266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53BD5-67AA-914C-DE3E-AF284135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10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4FB2-98CE-8CBB-AFB8-3ABC1FC8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083F1-5F49-E731-FFEF-6EAF90EDE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F3AF4-B4F8-A372-6528-F33A6083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7B26-9934-D1BE-9E0F-F13C7A02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CADF-6070-CE75-ADAD-AC5AFC52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613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D5A19-1289-E063-7C47-C209C51B2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81D7-8451-7FCE-40AC-ACDF41E11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1DC4-74F9-D5EB-40E8-E8739E3C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9A082-2D38-F9A0-FD4C-B68BC7FD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C43D-80FE-733D-A2BC-7446F218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9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9CB5-44E0-4A6A-B068-701B8A07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9585A-7A9C-FE95-98C5-DCD6AE33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4DD-072D-80D1-AC86-91455F46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0EA63-5625-5174-37DC-9195FD3C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1DD4A-6B70-3D31-C657-11F83E1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08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1F82-C6EC-CF0D-323D-95F44DF5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2FABD-12F3-6856-8950-0674063A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BE301-55F7-ADD7-14FE-D09ABF89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6529E-74F2-7591-D2EB-C0C6546F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359B3-52AB-0DCA-3D8B-2FC87FB0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6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1940-8129-DF01-3B4B-879E0068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9348-46E2-31C6-D36B-C351B8B7B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CED58-62F8-C918-7E5B-477F43BB4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66BC6-65DE-FADC-DAAE-F94873BD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D218C-3ABF-C09E-3772-33D33D29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0C206-7FE0-35A5-8ED4-234DC0B2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2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0F61-C3D5-3AF3-ECA1-5F791693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D3B4F-D7B2-BCDE-9980-51190641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B77DA-365C-0AD4-3A02-2595CDD06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8A2E2-F334-B551-5C1C-D4FFA738A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5FE6F-5F2E-426C-C55C-A13C2E786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A3F39-FAB5-D8A0-AC9A-BEBA11E4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70D4F2-A30B-5979-CC55-58202206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197A2-CA06-917A-69F2-5DE1C775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81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8468-1B63-CD89-5EA6-ABE04489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72EA1-3DE5-657C-79F5-486C94FE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B7897-BAD4-C43A-D5F1-C1E7FB78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40150-C606-E2C6-D625-1B5855BA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8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34D17-1448-E9CD-5ED6-C75D0FDB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6C8DA-0522-21BB-68CC-9FA2CF79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1574F-CB1B-B42D-B4F8-C1743A5D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64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0ECD-0726-887B-D123-35ACD640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C8BB8-E511-8D3F-3983-B6543364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D21CA-EA00-B50B-4F77-A7DA56C60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781E3-549E-CDA9-1FC4-1328DE5B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97675-9D13-8D2F-D27D-BD0E559F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E2E7C-F39C-7EA2-E78C-5E47745E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46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0B0E-9DB0-B26E-C360-CEEBEF15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FA99D-E552-1112-3F79-4D59EE4D3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929E5-CBB4-72CD-CBBD-F06FF332A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DAD56-8143-8F12-6402-02C872ED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56742-DFB2-13D7-4DF5-AF6196FA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07371-568F-9310-49FF-BA28126E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29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F4DE5-5FFA-D865-F058-1355F3B9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3709E-AAE8-9DB1-B208-E9303D404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5F246-403F-49EE-AE6C-AFA369762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FF3DD1-07B3-41A1-9DDE-0B11C6A9634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F5EBE-545A-A0AD-AFF1-6D0AED4C7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6058-65C2-CCCA-6773-BF5C3BBAF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7F782-04AC-4633-A8FF-C3111BA7CC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93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104295-792C-7302-E2BB-5E391F3F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FD8E6-0DC2-B8BD-AE62-8D8CF9CD0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FBD76E-0C27-7533-BE83-3C9094399E4A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30273-2FF9-68DB-FDCF-07464E0BF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69" y="2476367"/>
            <a:ext cx="9839171" cy="19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5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 paper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4D0D9-7129-A0E4-E64E-E02370E6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69306">
            <a:off x="2516095" y="1827364"/>
            <a:ext cx="5667365" cy="4089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C2E31-08E2-FB97-A8FC-1FA156523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DD4B49-FAA6-8E83-0236-1A8550EDE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B09FDE-5ED4-DC69-DB3E-8F2D0A3CCA6C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845E4-437B-2929-D722-AC2A15A3E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 paper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Transformative potential of inclusive zoning.</a:t>
            </a:r>
          </a:p>
          <a:p>
            <a:r>
              <a:rPr lang="en-CA" dirty="0"/>
              <a:t>Addressing an added layer of complexity related to the realities of providing services</a:t>
            </a:r>
          </a:p>
          <a:p>
            <a:pPr lvl="1"/>
            <a:r>
              <a:rPr lang="en-CA" dirty="0"/>
              <a:t>Often defined as “licenced by…..”, “unrelated”, “3-10 individuals”, “living in a single housekeeping unit”…….  (and many more) 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4B3E4-B3DA-C62D-C9A6-7BC4CD02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3592C-6B07-EF2E-7504-D4B2AB595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30C27C-4C12-7704-4A67-50D301DAE97E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E7BEA-8161-560C-23FF-EB7C9386D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 paper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Focus of the Work (Zoning)</a:t>
            </a:r>
          </a:p>
          <a:p>
            <a:endParaRPr lang="en-CA" dirty="0"/>
          </a:p>
          <a:p>
            <a:pPr lvl="1"/>
            <a:r>
              <a:rPr lang="en-CA" dirty="0"/>
              <a:t>Informative – Paper, webinar</a:t>
            </a:r>
          </a:p>
          <a:p>
            <a:pPr lvl="1"/>
            <a:r>
              <a:rPr lang="en-CA" dirty="0"/>
              <a:t>Advocate for change.  - multiple levels of government, regulations and organizational level factors. </a:t>
            </a:r>
          </a:p>
          <a:p>
            <a:pPr lvl="1"/>
            <a:r>
              <a:rPr lang="en-CA" dirty="0"/>
              <a:t>Navigating zoning changes in your community</a:t>
            </a:r>
          </a:p>
          <a:p>
            <a:pPr lvl="1"/>
            <a:r>
              <a:rPr lang="en-CA" dirty="0"/>
              <a:t>Differentiating what Zoning is and what it is </a:t>
            </a:r>
            <a:r>
              <a:rPr lang="en-CA" b="1" dirty="0"/>
              <a:t>NOT</a:t>
            </a:r>
            <a:r>
              <a:rPr lang="en-CA" dirty="0"/>
              <a:t>.   - building code, fire code </a:t>
            </a:r>
            <a:r>
              <a:rPr lang="en-CA" dirty="0" err="1"/>
              <a:t>etc</a:t>
            </a:r>
            <a:r>
              <a:rPr lang="en-CA" dirty="0"/>
              <a:t>…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28FA8-D734-822E-94D1-33D30FE4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C944-EFA8-A219-92D3-204576614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5334FA-07D8-3623-5D29-4201123EF372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98E95-8FDD-735A-CA80-E749C0027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9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Breaker, Table Talk………..1020a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Breaking the Ice: </a:t>
            </a:r>
            <a:r>
              <a:rPr lang="en-CA" sz="1600" dirty="0"/>
              <a:t>7-10 Min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Introduce yourselves</a:t>
            </a:r>
          </a:p>
          <a:p>
            <a:pPr lvl="1"/>
            <a:r>
              <a:rPr lang="en-CA" dirty="0"/>
              <a:t>What is the strangest housing related situation you have experience?</a:t>
            </a:r>
          </a:p>
          <a:p>
            <a:pPr lvl="1"/>
            <a:r>
              <a:rPr lang="en-US" dirty="0"/>
              <a:t>What more needs to be done to move forward as an agency into more innovative building projects and individualized supported living approaches?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Share your feedback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BCB33-0CE0-D2F4-6570-4C746A486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413D4-0DEE-AABF-0C37-630A0AB89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8F9B57-6817-205C-2525-B9DDFD706257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6BC95-4C25-4733-B81B-D083FAD79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5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#1………..</a:t>
            </a:r>
            <a:r>
              <a:rPr lang="en-US" sz="1800" dirty="0"/>
              <a:t>1035a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Panelist Presentation #1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Policicchio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 - CL Algoma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Individualized Living transitions from group home-based approach with positive impact outcome stories,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D216B-7E1A-1083-DF4F-EBC30820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190AC-D765-9C32-EF48-4936AD648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C4259F-2BB9-9043-3599-1A9466DB0D24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055BE-20F4-CEF3-DDF0-48CFB23BE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time – 5 min.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EEB79-4F90-674D-61CC-83E80E7C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ABAFB-630A-41DF-92D8-96CB5A540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594D50-1A1C-D4FD-A0ED-23580E965434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845FF-3F08-3DF2-9531-3346E7960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9E804-092E-908B-9DC6-6B7FF1A24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93" y="2510953"/>
            <a:ext cx="6596172" cy="2141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A8818-06CD-9284-2908-B86EEC8DD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554" y="2031840"/>
            <a:ext cx="2772162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#2………..</a:t>
            </a:r>
            <a:r>
              <a:rPr lang="en-US" sz="1800" dirty="0"/>
              <a:t>1130a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Panelist Presentation #2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Renfrew and Frances MacNeil Senior Directors – Community Living Toronto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Partnering with Developers (Build or Lease) revitalization of units, successes and lessons learned.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4E0A1-65BC-D3CD-1349-C04BD561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C2E20-9CAA-3F70-61E9-382172A57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E606C6-C0E3-02FB-F897-92F1D34EF1AF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20DCD-1C4F-96F5-6283-FC437C633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Lunch………..</a:t>
            </a:r>
            <a:r>
              <a:rPr lang="en-US" sz="1800" dirty="0"/>
              <a:t>1225p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F2D43-D811-8542-2145-E201756E8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1" y="1567797"/>
            <a:ext cx="5493356" cy="4925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C73D5-B559-4BB7-3B2D-CCF26E6E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559BC-AE3F-80CF-4A98-F7EBCE2CC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85AE7A-3E1C-C375-4667-D1B3BEF101AC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A11D6-B9E3-25E8-B3D3-BF57920EB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3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#3-4………..</a:t>
            </a:r>
            <a:r>
              <a:rPr lang="en-US" sz="1800" dirty="0"/>
              <a:t>125p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510533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Panelist Presentations #3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artnerships, delineation of responsibilities from a developer perspective.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Heela Omarkhail VP Social Impact – Daniels Corp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pPr marL="0" indent="0"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Panelist Presentations #4</a:t>
            </a:r>
          </a:p>
          <a:p>
            <a:pPr>
              <a:buFontTx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Brian Sibley CEO – Kiwanis</a:t>
            </a:r>
          </a:p>
          <a:p>
            <a:pPr>
              <a:buFontTx/>
              <a:buChar char="-"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dirty="0"/>
              <a:t>Questions?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91C81-467E-5496-B2AF-87C7A5F5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1E5EE-11B1-E5A6-2C25-C357258CC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35FC1D-F572-06E7-E689-B4B3B50A226F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2FCFB-B4CB-0C1A-60BE-4D61F94F3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4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time – 5 min.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EEB79-4F90-674D-61CC-83E80E7C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ABAFB-630A-41DF-92D8-96CB5A540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594D50-1A1C-D4FD-A0ED-23580E965434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845FF-3F08-3DF2-9531-3346E7960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9E804-092E-908B-9DC6-6B7FF1A24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93" y="2510953"/>
            <a:ext cx="6596172" cy="2141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A8818-06CD-9284-2908-B86EEC8DD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554" y="2031840"/>
            <a:ext cx="2772162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dirty="0"/>
              <a:t>Welcome! 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1495"/>
            <a:ext cx="10515600" cy="3155467"/>
          </a:xfrm>
        </p:spPr>
        <p:txBody>
          <a:bodyPr/>
          <a:lstStyle/>
          <a:p>
            <a:r>
              <a:rPr lang="en-CA" dirty="0"/>
              <a:t>Oasis Housing Committee Chair: Joel McCartney</a:t>
            </a:r>
          </a:p>
          <a:p>
            <a:r>
              <a:rPr lang="en-CA" dirty="0"/>
              <a:t>Introductions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04295-792C-7302-E2BB-5E391F3F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FD8E6-0DC2-B8BD-AE62-8D8CF9CD0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FBD76E-0C27-7533-BE83-3C9094399E4A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30273-2FF9-68DB-FDCF-07464E0BF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9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#3-4………..</a:t>
            </a:r>
            <a:r>
              <a:rPr lang="en-US" sz="1800" dirty="0"/>
              <a:t>125p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510533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Panelist Presentations #5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Successes and Challenges for Readiness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Petkau, Karis, ED- South, ICC Co-Chair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pPr marL="0" indent="0"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Panelist Presentations #6</a:t>
            </a:r>
          </a:p>
          <a:p>
            <a:pPr>
              <a:buFontTx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Korkush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 - Community Visions and Networking Quinte</a:t>
            </a:r>
          </a:p>
          <a:p>
            <a:pPr>
              <a:buFontTx/>
              <a:buChar char="-"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dirty="0"/>
              <a:t>Questions?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91C81-467E-5496-B2AF-87C7A5F5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1E5EE-11B1-E5A6-2C25-C357258CC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35FC1D-F572-06E7-E689-B4B3B50A226F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2FCFB-B4CB-0C1A-60BE-4D61F94F3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#3-4………..</a:t>
            </a:r>
            <a:r>
              <a:rPr lang="en-US" sz="1800" dirty="0"/>
              <a:t>125p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endParaRPr lang="en-C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Panel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questions/comments/next steps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4D0B5-4D4C-4D4E-C2ED-2941FF94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69FC-E423-14FD-363F-A8B0ADEF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E9BA8-D913-C24E-3319-053CAE5D709B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24FCC-E90A-9ED8-5696-5C9CB77A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4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#3-4………..</a:t>
            </a:r>
            <a:r>
              <a:rPr lang="en-US" sz="1800" dirty="0"/>
              <a:t>125p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endParaRPr lang="en-C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 and Thank You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4D0B5-4D4C-4D4E-C2ED-2941FF94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69FC-E423-14FD-363F-A8B0ADEF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E9BA8-D913-C24E-3319-053CAE5D709B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24FCC-E90A-9ED8-5696-5C9CB77A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3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#3-4………..</a:t>
            </a:r>
            <a:r>
              <a:rPr lang="en-US" sz="1800" dirty="0"/>
              <a:t>125p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4D0B5-4D4C-4D4E-C2ED-2941FF94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69FC-E423-14FD-363F-A8B0ADEF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E9BA8-D913-C24E-3319-053CAE5D709B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24FCC-E90A-9ED8-5696-5C9CB77A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5B8AA-4CD1-D302-3293-EEBECD388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638" y="2181051"/>
            <a:ext cx="7385339" cy="37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#3-4………..</a:t>
            </a:r>
            <a:r>
              <a:rPr lang="en-US" sz="1800" dirty="0"/>
              <a:t>125p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4D0B5-4D4C-4D4E-C2ED-2941FF94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69FC-E423-14FD-363F-A8B0ADEF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E9BA8-D913-C24E-3319-053CAE5D709B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24FCC-E90A-9ED8-5696-5C9CB77A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55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#3-4………..</a:t>
            </a:r>
            <a:r>
              <a:rPr lang="en-US" sz="1800" dirty="0"/>
              <a:t>125p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endParaRPr lang="en-C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– next two slides, for reference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4D0B5-4D4C-4D4E-C2ED-2941FF94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69FC-E423-14FD-363F-A8B0ADEF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E9BA8-D913-C24E-3319-053CAE5D709B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24FCC-E90A-9ED8-5696-5C9CB77A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8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E0F0AB-8CB2-61EC-E4ED-4955C6C9C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6493" y="1825625"/>
            <a:ext cx="7059013" cy="4351338"/>
          </a:xfrm>
        </p:spPr>
      </p:pic>
    </p:spTree>
    <p:extLst>
      <p:ext uri="{BB962C8B-B14F-4D97-AF65-F5344CB8AC3E}">
        <p14:creationId xmlns:p14="http://schemas.microsoft.com/office/powerpoint/2010/main" val="2434955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DB3CB6-8387-B6CE-23FE-0F3204453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9974" y="1825625"/>
            <a:ext cx="6672051" cy="4351338"/>
          </a:xfrm>
        </p:spPr>
      </p:pic>
    </p:spTree>
    <p:extLst>
      <p:ext uri="{BB962C8B-B14F-4D97-AF65-F5344CB8AC3E}">
        <p14:creationId xmlns:p14="http://schemas.microsoft.com/office/powerpoint/2010/main" val="1998361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 Session #3-4………..</a:t>
            </a:r>
            <a:r>
              <a:rPr lang="en-US" sz="1800" dirty="0"/>
              <a:t>125p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4351338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4D0B5-4D4C-4D4E-C2ED-2941FF94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69FC-E423-14FD-363F-A8B0ADEF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E9BA8-D913-C24E-3319-053CAE5D709B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24FCC-E90A-9ED8-5696-5C9CB77A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1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4FEE6-8A72-3813-8C7C-66ABF7D75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3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6" y="3002964"/>
            <a:ext cx="4142874" cy="1880101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Readiness Survey</a:t>
            </a:r>
            <a:br>
              <a:rPr lang="en-US" dirty="0"/>
            </a:br>
            <a:r>
              <a:rPr lang="en-US" dirty="0"/>
              <a:t>and Paper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1495"/>
            <a:ext cx="10515600" cy="3155467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04295-792C-7302-E2BB-5E391F3F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FD8E6-0DC2-B8BD-AE62-8D8CF9CD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D85526-49AE-E9AE-61A8-7881BD663F2E}"/>
              </a:ext>
            </a:extLst>
          </p:cNvPr>
          <p:cNvSpPr/>
          <p:nvPr/>
        </p:nvSpPr>
        <p:spPr>
          <a:xfrm>
            <a:off x="6679479" y="468446"/>
            <a:ext cx="5285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Housing Workshop</a:t>
            </a:r>
            <a:endParaRPr lang="en-CA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45771-6ACC-451D-E3BA-C8B6BEDDC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76526">
            <a:off x="4907278" y="1536878"/>
            <a:ext cx="5942737" cy="41184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BDE8AE-F3FF-C843-DDE8-ED92ADD32A7A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94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878"/>
            <a:ext cx="10515600" cy="1325563"/>
          </a:xfrm>
        </p:spPr>
        <p:txBody>
          <a:bodyPr/>
          <a:lstStyle/>
          <a:p>
            <a:r>
              <a:rPr lang="en-US" dirty="0"/>
              <a:t>Survey Context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04295-792C-7302-E2BB-5E391F3F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FD8E6-0DC2-B8BD-AE62-8D8CF9CD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FBD76E-0C27-7533-BE83-3C9094399E4A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30273-2FF9-68DB-FDCF-07464E0BF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9F5187-3C23-F5B5-822A-387C35B4558B}"/>
              </a:ext>
            </a:extLst>
          </p:cNvPr>
          <p:cNvSpPr txBox="1">
            <a:spLocks/>
          </p:cNvSpPr>
          <p:nvPr/>
        </p:nvSpPr>
        <p:spPr>
          <a:xfrm>
            <a:off x="1025942" y="1851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r>
              <a:rPr lang="en-CA" dirty="0"/>
              <a:t>NHS Ask: 10% of the next phase of the NHS to prioritize investment in housing for individual living with developmental disabilities. </a:t>
            </a:r>
          </a:p>
          <a:p>
            <a:r>
              <a:rPr lang="en-CA" dirty="0"/>
              <a:t>A fundamental human right. </a:t>
            </a:r>
          </a:p>
          <a:p>
            <a:r>
              <a:rPr lang="en-US" dirty="0"/>
              <a:t>The limited progress reported in addressing these housing needs between 2014 and 2016, with only 6% of those on the waitlist receiving housing support, accentuates the urgency for increased efforts and resources in this area </a:t>
            </a:r>
            <a:endParaRPr lang="en-CA" dirty="0"/>
          </a:p>
          <a:p>
            <a:r>
              <a:rPr lang="en-US" dirty="0"/>
              <a:t>Assessing DS Sector Preparedness for Housing </a:t>
            </a:r>
            <a:r>
              <a:rPr lang="en-CA" dirty="0"/>
              <a:t> 2023 survey</a:t>
            </a:r>
          </a:p>
          <a:p>
            <a:endParaRPr lang="en-CA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34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878"/>
            <a:ext cx="10515600" cy="1325563"/>
          </a:xfrm>
        </p:spPr>
        <p:txBody>
          <a:bodyPr/>
          <a:lstStyle/>
          <a:p>
            <a:r>
              <a:rPr lang="en-US" dirty="0"/>
              <a:t>Survey Context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04295-792C-7302-E2BB-5E391F3F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FD8E6-0DC2-B8BD-AE62-8D8CF9CD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FBD76E-0C27-7533-BE83-3C9094399E4A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30273-2FF9-68DB-FDCF-07464E0BF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C5AE-F997-EFBF-4AC8-F34AFB59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CA" dirty="0"/>
          </a:p>
          <a:p>
            <a:r>
              <a:rPr lang="en-US" dirty="0"/>
              <a:t>Why a survey:  </a:t>
            </a:r>
          </a:p>
          <a:p>
            <a:pPr lvl="1"/>
            <a:r>
              <a:rPr lang="en-US" dirty="0"/>
              <a:t>Needed comprehensive data collection </a:t>
            </a:r>
          </a:p>
          <a:p>
            <a:pPr lvl="1"/>
            <a:r>
              <a:rPr lang="en-US" dirty="0"/>
              <a:t>Responding to key inquiries from stakeholders</a:t>
            </a:r>
          </a:p>
          <a:p>
            <a:pPr lvl="2"/>
            <a:r>
              <a:rPr lang="en-US" dirty="0"/>
              <a:t>MCCSS’ Minister inquiry as to where building might take place. </a:t>
            </a:r>
          </a:p>
          <a:p>
            <a:pPr lvl="1"/>
            <a:r>
              <a:rPr lang="en-US" dirty="0"/>
              <a:t>Proactively engage with our members, </a:t>
            </a:r>
          </a:p>
          <a:p>
            <a:pPr lvl="1"/>
            <a:r>
              <a:rPr lang="en-US" dirty="0"/>
              <a:t>Shape housing initiatives </a:t>
            </a:r>
          </a:p>
          <a:p>
            <a:pPr lvl="1"/>
            <a:r>
              <a:rPr lang="en-US" dirty="0"/>
              <a:t>Aling with evolving regulations (zoning </a:t>
            </a:r>
            <a:r>
              <a:rPr lang="en-US" dirty="0" err="1"/>
              <a:t>etc</a:t>
            </a:r>
            <a:r>
              <a:rPr lang="en-US" dirty="0"/>
              <a:t>…)  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399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878"/>
            <a:ext cx="10515600" cy="1325563"/>
          </a:xfrm>
        </p:spPr>
        <p:txBody>
          <a:bodyPr/>
          <a:lstStyle/>
          <a:p>
            <a:r>
              <a:rPr lang="en-US" dirty="0"/>
              <a:t>Survey Context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04295-792C-7302-E2BB-5E391F3F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FD8E6-0DC2-B8BD-AE62-8D8CF9CD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FBD76E-0C27-7533-BE83-3C9094399E4A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30273-2FF9-68DB-FDCF-07464E0BF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0A4B88-CD44-36A3-131F-7C1CC4E3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659"/>
            <a:ext cx="10515600" cy="4351338"/>
          </a:xfrm>
        </p:spPr>
        <p:txBody>
          <a:bodyPr/>
          <a:lstStyle/>
          <a:p>
            <a:endParaRPr lang="en-CA" dirty="0"/>
          </a:p>
          <a:p>
            <a:r>
              <a:rPr lang="en-US" dirty="0"/>
              <a:t>Housing in our sector – The Stars must align!  That’s why we are doing this. </a:t>
            </a:r>
          </a:p>
          <a:p>
            <a:pPr lvl="1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Available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resources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Opportunity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Passions, reason, vision for the outcomes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Partners  ( Gov, donors, community…)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 growing gap – those that can afford and those that can not – factor in social assistance payments.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Unique rules apply to us – depending on the situation</a:t>
            </a:r>
          </a:p>
          <a:p>
            <a:pPr lvl="1"/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596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2" y="1339783"/>
            <a:ext cx="10515600" cy="1325563"/>
          </a:xfrm>
        </p:spPr>
        <p:txBody>
          <a:bodyPr/>
          <a:lstStyle/>
          <a:p>
            <a:r>
              <a:rPr lang="en-US" dirty="0"/>
              <a:t>Housing Survey Finding (high-level)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Ready: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Own properties, available land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Partnerships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Diversity in housing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Strategic planning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Access to resources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Community Support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Accessibility considerations. 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2F0EFCFC-7063-847B-7D73-5C92E3B8A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2651" y="2517299"/>
            <a:ext cx="2967990" cy="296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83442-E25E-9C37-8B9C-A94B42246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3B880-056D-DCCB-A6E3-696925C1D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A6808A-607D-8CDB-EF3F-EA80E22DA02A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EDECD-B1E8-22AE-57E4-50D46F1D3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5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69" y="1339783"/>
            <a:ext cx="10515600" cy="1325563"/>
          </a:xfrm>
        </p:spPr>
        <p:txBody>
          <a:bodyPr/>
          <a:lstStyle/>
          <a:p>
            <a:r>
              <a:rPr lang="en-US" dirty="0"/>
              <a:t>Housing Survey Finding (high-level)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Challenges: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Lack of money or a path to it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Lack of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capacity 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Land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Graphic 5" descr="Checkbox Crossed with solid fill">
            <a:extLst>
              <a:ext uri="{FF2B5EF4-FFF2-40B4-BE49-F238E27FC236}">
                <a16:creationId xmlns:a16="http://schemas.microsoft.com/office/drawing/2014/main" id="{280D4865-6392-6111-806F-F24043B65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695" y="1945941"/>
            <a:ext cx="2453640" cy="2453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A112D-21E2-D172-9509-A2D9558C5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8A4ED-71B6-88C3-0635-9CD8125F8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FC5E8B-9F7C-E387-FB8C-892AAB453034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53ECE-BD21-419A-C9F7-1D5E2BE86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44D9-F89C-2B36-FEC3-D5B867B1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98" y="1209872"/>
            <a:ext cx="10515600" cy="1325563"/>
          </a:xfrm>
        </p:spPr>
        <p:txBody>
          <a:bodyPr/>
          <a:lstStyle/>
          <a:p>
            <a:r>
              <a:rPr lang="en-US" dirty="0"/>
              <a:t>Housing Survey Finding (high-level)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D20-EA76-5FAB-0050-516789B7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25% ready to build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60 respondents said lack of funds an issue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ads of experience in the sector</a:t>
            </a:r>
            <a:endParaRPr lang="en-CA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2F0EFCFC-7063-847B-7D73-5C92E3B8A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0008" y="1798574"/>
            <a:ext cx="2967990" cy="296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C358D-783F-9030-82DB-723630E13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09" y="257239"/>
            <a:ext cx="6538837" cy="113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B999EE-FCD3-454F-87EB-C55C169C0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211" y="5473148"/>
            <a:ext cx="3207408" cy="1189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B41F5B-402B-8532-5D86-7B9342AB2103}"/>
              </a:ext>
            </a:extLst>
          </p:cNvPr>
          <p:cNvSpPr/>
          <p:nvPr/>
        </p:nvSpPr>
        <p:spPr>
          <a:xfrm>
            <a:off x="10367496" y="6150114"/>
            <a:ext cx="19726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en-C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2EC21-810C-F6E4-45E7-280CF53C8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079" y="257239"/>
            <a:ext cx="49251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761</Words>
  <Application>Microsoft Office PowerPoint</Application>
  <PresentationFormat>Widescreen</PresentationFormat>
  <Paragraphs>226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Office Theme</vt:lpstr>
      <vt:lpstr>PowerPoint Presentation</vt:lpstr>
      <vt:lpstr>Welcome!  </vt:lpstr>
      <vt:lpstr>Readiness Survey and Paper</vt:lpstr>
      <vt:lpstr>Survey Context</vt:lpstr>
      <vt:lpstr>Survey Context</vt:lpstr>
      <vt:lpstr>Survey Context</vt:lpstr>
      <vt:lpstr>Housing Survey Finding (high-level)</vt:lpstr>
      <vt:lpstr>Housing Survey Finding (high-level)</vt:lpstr>
      <vt:lpstr>Housing Survey Finding (high-level)</vt:lpstr>
      <vt:lpstr>Zoning paper</vt:lpstr>
      <vt:lpstr>Zoning paper</vt:lpstr>
      <vt:lpstr>Zoning paper</vt:lpstr>
      <vt:lpstr>Ice Breaker, Table Talk………..1020a</vt:lpstr>
      <vt:lpstr>Panelist Session #1………..1035a</vt:lpstr>
      <vt:lpstr>Break time – 5 min.</vt:lpstr>
      <vt:lpstr>Panelist Session #2………..1130a</vt:lpstr>
      <vt:lpstr>Lunch………..1225p</vt:lpstr>
      <vt:lpstr>Panelist Session #3-4………..125p</vt:lpstr>
      <vt:lpstr>Break time – 5 min.</vt:lpstr>
      <vt:lpstr>Panelist Session #3-4………..125p</vt:lpstr>
      <vt:lpstr>Panelist Session #3-4………..125p</vt:lpstr>
      <vt:lpstr>Panelist Session #3-4………..125p</vt:lpstr>
      <vt:lpstr>Panelist Session #3-4………..125p</vt:lpstr>
      <vt:lpstr>Panelist Session #3-4………..125p</vt:lpstr>
      <vt:lpstr>Panelist Session #3-4………..125p</vt:lpstr>
      <vt:lpstr>PowerPoint Presentation</vt:lpstr>
      <vt:lpstr>PowerPoint Presentation</vt:lpstr>
      <vt:lpstr>Panelist Session #3-4………..125p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Petkau</dc:creator>
  <cp:lastModifiedBy>David Petkau</cp:lastModifiedBy>
  <cp:revision>8</cp:revision>
  <dcterms:created xsi:type="dcterms:W3CDTF">2024-03-26T13:32:46Z</dcterms:created>
  <dcterms:modified xsi:type="dcterms:W3CDTF">2024-04-25T16:58:58Z</dcterms:modified>
</cp:coreProperties>
</file>