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38"/>
  </p:notesMasterIdLst>
  <p:sldIdLst>
    <p:sldId id="276" r:id="rId6"/>
    <p:sldId id="2147375521" r:id="rId7"/>
    <p:sldId id="2147375290" r:id="rId8"/>
    <p:sldId id="2147375291" r:id="rId9"/>
    <p:sldId id="2147375325" r:id="rId10"/>
    <p:sldId id="2147375344" r:id="rId11"/>
    <p:sldId id="2147375533" r:id="rId12"/>
    <p:sldId id="2145707058" r:id="rId13"/>
    <p:sldId id="2147375322" r:id="rId14"/>
    <p:sldId id="2147375320" r:id="rId15"/>
    <p:sldId id="2147375346" r:id="rId16"/>
    <p:sldId id="2145707148" r:id="rId17"/>
    <p:sldId id="2147375510" r:id="rId18"/>
    <p:sldId id="2147375513" r:id="rId19"/>
    <p:sldId id="2147375303" r:id="rId20"/>
    <p:sldId id="2147375498" r:id="rId21"/>
    <p:sldId id="2147375536" r:id="rId22"/>
    <p:sldId id="2147375564" r:id="rId23"/>
    <p:sldId id="2147375566" r:id="rId24"/>
    <p:sldId id="2147375519" r:id="rId25"/>
    <p:sldId id="4010" r:id="rId26"/>
    <p:sldId id="2146847399" r:id="rId27"/>
    <p:sldId id="2147375235" r:id="rId28"/>
    <p:sldId id="369" r:id="rId29"/>
    <p:sldId id="2147375554" r:id="rId30"/>
    <p:sldId id="2147375538" r:id="rId31"/>
    <p:sldId id="2147375565" r:id="rId32"/>
    <p:sldId id="2147375516" r:id="rId33"/>
    <p:sldId id="2147375517" r:id="rId34"/>
    <p:sldId id="2147375518" r:id="rId35"/>
    <p:sldId id="2147375340" r:id="rId36"/>
    <p:sldId id="2147375341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B5510B-7916-06D7-1B3A-56DE757BB750}" name="Lisa Price" initials="LP" userId="S::Lisa.Price@ontario.ca::47043bf1-2421-434d-9a49-925ff8b08e41" providerId="AD"/>
  <p188:author id="{455CF90C-E0BD-A022-19E3-62B00A3DC2EE}" name="Kuepfer, Christine (MCCSS)" initials="K(" userId="S::christine.kuepfer@ontario.ca::6d0c5415-8400-44ba-a37b-e9345ade7b08" providerId="AD"/>
  <p188:author id="{A4447718-768F-8EBD-9D6C-DC3D617298A5}" name="Mirzoyan, Lilit (MCCSS)" initials="M(" userId="S::lilit.mirzoyan@ontario.ca::c6882666-48d9-4667-bf9e-a6b7582a9b2d" providerId="AD"/>
  <p188:author id="{A38BA422-FBF6-81BD-4D41-261BB81C8ED1}" name="Boyse, Chelsey A (MCCSS)" initials="BCA(" userId="S::Chelsey.A.Boyse@ontario.ca::d31f7d9c-9fbe-4a51-97fe-700d849ea6ce" providerId="AD"/>
  <p188:author id="{4835AE2F-F6FB-71ED-4E96-E698F4275FFA}" name="Simpson, Aisha (MCCSS)" initials="SA(" userId="S::Aisha.Simpson@ontario.ca::e9b31079-6270-412d-a98b-a8e8e7e1e5a9" providerId="AD"/>
  <p188:author id="{7F35EE30-72BB-29D0-D53C-041E8B0B10E4}" name="Laughton, Patrick (MCCSS)" initials="LP(" userId="S::Patrick.Laughton@ontario.ca::198ca756-7394-4dbc-9ee7-3e0012ec737d" providerId="AD"/>
  <p188:author id="{CB4A9534-8226-D3CF-CDA8-D35B1B2A640B}" name="Oh, Matthew (MCCSS)" initials="O(" userId="S::matthew.oh@ontario.ca::e847f04d-27f0-4ade-ac27-82aa5d3454b3" providerId="AD"/>
  <p188:author id="{92FB8F35-27BF-2581-A1ED-F207329F337B}" name="Hossain, Rafa (She/Her) (MCCSS)" initials="H(" userId="S::rafa.hossain2@ontario.ca::b7443371-d257-4ce7-8299-3fd774fbb11c" providerId="AD"/>
  <p188:author id="{6C988243-F0C4-079A-94B8-D86CBC2E0FB5}" name="Mirzoyan, Lilit (MCCSS)" initials="ML(" userId="S::Lilit.Mirzoyan@ontario.ca::c6882666-48d9-4667-bf9e-a6b7582a9b2d" providerId="AD"/>
  <p188:author id="{B2B63946-D997-E96F-EBC0-FA7F34B40F76}" name="Pellmann, Ruth (MCCSS)" initials="P(" userId="S::ruth.pellmann@ontario.ca::59c8af2d-8a62-4f81-b13b-6cfcd97f7eb0" providerId="AD"/>
  <p188:author id="{9B88604A-324A-3BFE-9F43-99B727EE802A}" name="Boyd, Ryan (CAB)" initials="BR(" userId="S::Ryan.Boyd@ontario.ca::6a665f2c-44a4-4185-8d21-d15edf2bdb90" providerId="AD"/>
  <p188:author id="{8C0F2150-ED48-E530-56DA-FB3E036851C9}" name="Ibimidun, Gbemisola (MCCSS)" initials="IG(" userId="S::Gbemisola.Ibimidun@ontario.ca::63f762d2-6336-4a25-92dd-73f5eef4daa8" providerId="AD"/>
  <p188:author id="{170FB251-8D61-CB8D-11C5-927F33FDB28A}" name="Glass, Karen (MCCSS)" initials="GK(" userId="S::Karen.Glass@ontario.ca::99687ca0-c3d8-461d-b8f5-9b4514b068e6" providerId="AD"/>
  <p188:author id="{5C2AA867-2698-8976-2B1F-19F9246A9232}" name="Muthukumaran, Ramya (MCCSS)" initials="MR(" userId="S::Ramya.Muthukumaran@ontario.ca::ffed6389-ef06-486d-b79e-27342ce115d1" providerId="AD"/>
  <p188:author id="{DA3D456D-EB6D-1896-57B4-F6393EEFAFB3}" name="Ibimidun, Gbemisola (MCCSS)" initials="I(" userId="S::gbemisola.ibimidun@ontario.ca::63f762d2-6336-4a25-92dd-73f5eef4daa8" providerId="AD"/>
  <p188:author id="{EBBC1F75-A4A8-55A0-0457-FCBDA60167CF}" name="Simpson, Aisha (MCCSS)" initials="a/s" userId="Simpson, Aisha (MCCSS)" providerId="None"/>
  <p188:author id="{5033D98B-E72D-25AB-70AF-4F5D1FF53AB0}" name="Kuepfer, Christine (MCCSS)" initials="KC(" userId="S::Christine.Kuepfer@ontario.ca::6d0c5415-8400-44ba-a37b-e9345ade7b08" providerId="AD"/>
  <p188:author id="{E5766D91-3098-390A-F21D-5AB05485B4FA}" name="Sheard, Erin (She/Her) (MCCSS)" initials="SE((" userId="S::Erin.Sheard@ontario.ca::8d319bcb-5bf7-4cff-a8be-db457f30b7a0" providerId="AD"/>
  <p188:author id="{45421597-8BB2-3466-B225-98309E94A534}" name="Billyard, Meagan (MCCSS)" initials="BM(" userId="S::Meagan.Billyard@ontario.ca::cce16f7d-95db-4cbe-b085-8b03cc985e72" providerId="AD"/>
  <p188:author id="{16B31599-7BDC-8493-2F54-A27211145A17}" name="Hong, Tricia (MCCSS)" initials="H(" userId="S::tricia.hong@ontario.ca::65a3ff12-842c-49b1-b4bb-2160f23ca7cf" providerId="AD"/>
  <p188:author id="{114879A2-8C44-249D-FFBD-B2EAB111BB86}" name="Thomas, Paulette (MCCSS)" initials="T(" userId="S::paulette.thomas@ontario.ca::7b4d550b-ff7a-4585-8f68-edab8e39ede3" providerId="AD"/>
  <p188:author id="{02D5F3AD-0E03-4CCF-6016-F2E1D33F9E92}" name="Clarke, Laura (MCCSS)" initials="CL(" userId="S::Laura.Clarke2@ontario.ca::f487d0be-7359-447a-b724-d9126d8cbb58" providerId="AD"/>
  <p188:author id="{5AFFE8B4-557A-7B16-669B-8A712D471B32}" name="Levin, Leah (MCCSS)" initials="LL(" userId="S::Leah.Levin@ontario.ca::d729c0c5-5934-4b24-be17-314f4f5d2a13" providerId="AD"/>
  <p188:author id="{22BBC4BD-4713-A768-AE04-9A9ED4B56E22}" name="Mathuria, Neera (She/Her) (MCCSS)" initials="MN((" userId="S::Neera.Mathuria@ontario.ca::81f6936d-e425-4600-8ea0-47e21c0bd584" providerId="AD"/>
  <p188:author id="{D7AC67D0-F15A-52F3-352E-E1E65BA6BDF5}" name="Hong, Tricia (MCCSS)" initials="HT(" userId="S::Tricia.Hong@ontario.ca::65a3ff12-842c-49b1-b4bb-2160f23ca7cf" providerId="AD"/>
  <p188:author id="{901B30D3-8EFE-CEEB-0F16-8D387A3004B7}" name="Hossain, Rafa (She/Her) (MCCSS)" initials="HR((" userId="S::Rafa.Hossain2@ontario.ca::b7443371-d257-4ce7-8299-3fd774fbb11c" providerId="AD"/>
  <p188:author id="{7CCD15DD-A414-3079-66CC-28A52F41D7F4}" name="Syed, Ahad (MCCSS)" initials="SA(" userId="S::Ahad.Syed@ontario.ca::2bf29c8e-6a27-4bd7-8cbf-56d69f27d0ed" providerId="AD"/>
  <p188:author id="{6B4069DE-0587-2799-9488-CB289097E43F}" name="Boyse, Chelsey A (MCCSS)" initials="B(" userId="S::chelsey.a.boyse@ontario.ca::d31f7d9c-9fbe-4a51-97fe-700d849ea6ce" providerId="AD"/>
  <p188:author id="{159D78E0-17A6-FD40-8E3F-4558DC65D051}" name="Thomas, Paulette (MCCSS)" initials="TP(" userId="Thomas, Paulette (MCCSS)" providerId="None"/>
  <p188:author id="{88763EE8-5CB3-76F9-AAA3-B0C4D987B22A}" name="Battiston, Felicetta (MCCSS)" initials="BF(" userId="S::Felicetta.Battiston@ontario.ca::f290418b-9146-41ce-9f7f-059fa5b99337" providerId="AD"/>
  <p188:author id="{13FAE5F0-9C89-E5E7-55F0-41A176026195}" name="Taylor, Cliona (She/Her) (MCCSS)" initials="T(" userId="S::cliona.taylor@ontario.ca::80e4dce7-a74f-433e-8cc1-47a79768d7a1" providerId="AD"/>
  <p188:author id="{0070E4FD-A17B-064E-AB26-294EF3EDA7CF}" name="Taylor, Cliona (She/Her) (MCCSS)" initials="TC((" userId="S::Cliona.Taylor@ontario.ca::80e4dce7-a74f-433e-8cc1-47a79768d7a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80" clrIdx="0"/>
  <p:cmAuthor id="2" name="Hossain, Rafa (She/Her) (MCCSS)" initials="HR((" lastIdx="46" clrIdx="1">
    <p:extLst>
      <p:ext uri="{19B8F6BF-5375-455C-9EA6-DF929625EA0E}">
        <p15:presenceInfo xmlns:p15="http://schemas.microsoft.com/office/powerpoint/2012/main" userId="S::Rafa.Hossain2@ontario.ca::b7443371-d257-4ce7-8299-3fd774fbb11c" providerId="AD"/>
      </p:ext>
    </p:extLst>
  </p:cmAuthor>
  <p:cmAuthor id="3" name="Iaccino, Lauren (MCCSS)" initials="IL(" lastIdx="5" clrIdx="2">
    <p:extLst>
      <p:ext uri="{19B8F6BF-5375-455C-9EA6-DF929625EA0E}">
        <p15:presenceInfo xmlns:p15="http://schemas.microsoft.com/office/powerpoint/2012/main" userId="S::Lauren.Iaccino2@ontario.ca::108e82b0-df06-44c0-a97e-886a0264e219" providerId="AD"/>
      </p:ext>
    </p:extLst>
  </p:cmAuthor>
  <p:cmAuthor id="4" name="Hong, Tricia (MCCSS)" initials="HT(" lastIdx="19" clrIdx="3">
    <p:extLst>
      <p:ext uri="{19B8F6BF-5375-455C-9EA6-DF929625EA0E}">
        <p15:presenceInfo xmlns:p15="http://schemas.microsoft.com/office/powerpoint/2012/main" userId="S::Tricia.Hong@ontario.ca::65a3ff12-842c-49b1-b4bb-2160f23ca7cf" providerId="AD"/>
      </p:ext>
    </p:extLst>
  </p:cmAuthor>
  <p:cmAuthor id="5" name="Simpson, Aisha (MCCSS)" initials="SA(" lastIdx="11" clrIdx="4">
    <p:extLst>
      <p:ext uri="{19B8F6BF-5375-455C-9EA6-DF929625EA0E}">
        <p15:presenceInfo xmlns:p15="http://schemas.microsoft.com/office/powerpoint/2012/main" userId="S::Aisha.Simpson@ontario.ca::e9b31079-6270-412d-a98b-a8e8e7e1e5a9" providerId="AD"/>
      </p:ext>
    </p:extLst>
  </p:cmAuthor>
  <p:cmAuthor id="6" name="Mathuria, Neera (She/Her) (MCCSS)" initials="MN((" lastIdx="18" clrIdx="5">
    <p:extLst>
      <p:ext uri="{19B8F6BF-5375-455C-9EA6-DF929625EA0E}">
        <p15:presenceInfo xmlns:p15="http://schemas.microsoft.com/office/powerpoint/2012/main" userId="S::Neera.Mathuria@ontario.ca::81f6936d-e425-4600-8ea0-47e21c0bd584" providerId="AD"/>
      </p:ext>
    </p:extLst>
  </p:cmAuthor>
  <p:cmAuthor id="7" name="Syed, Ahad (MCCSS)" initials="SA(" lastIdx="1" clrIdx="6">
    <p:extLst>
      <p:ext uri="{19B8F6BF-5375-455C-9EA6-DF929625EA0E}">
        <p15:presenceInfo xmlns:p15="http://schemas.microsoft.com/office/powerpoint/2012/main" userId="S::Ahad.Syed@ontario.ca::2bf29c8e-6a27-4bd7-8cbf-56d69f27d0ed" providerId="AD"/>
      </p:ext>
    </p:extLst>
  </p:cmAuthor>
  <p:cmAuthor id="8" name="Canzius Moura, Dianne (MCCSS)" initials="C(" lastIdx="1" clrIdx="7">
    <p:extLst>
      <p:ext uri="{19B8F6BF-5375-455C-9EA6-DF929625EA0E}">
        <p15:presenceInfo xmlns:p15="http://schemas.microsoft.com/office/powerpoint/2012/main" userId="S::dianne.canziusmoura@ontario.ca::e84c0cfb-604d-420d-be63-6d596013a389" providerId="AD"/>
      </p:ext>
    </p:extLst>
  </p:cmAuthor>
  <p:cmAuthor id="9" name="Laughton, Patrick (MCCSS)" initials="LP(" lastIdx="11" clrIdx="8">
    <p:extLst>
      <p:ext uri="{19B8F6BF-5375-455C-9EA6-DF929625EA0E}">
        <p15:presenceInfo xmlns:p15="http://schemas.microsoft.com/office/powerpoint/2012/main" userId="S::Patrick.Laughton@ontario.ca::198ca756-7394-4dbc-9ee7-3e0012ec737d" providerId="AD"/>
      </p:ext>
    </p:extLst>
  </p:cmAuthor>
  <p:cmAuthor id="10" name="Hendry, Jody (MCCSS)" initials="H(" lastIdx="6" clrIdx="9">
    <p:extLst>
      <p:ext uri="{19B8F6BF-5375-455C-9EA6-DF929625EA0E}">
        <p15:presenceInfo xmlns:p15="http://schemas.microsoft.com/office/powerpoint/2012/main" userId="S::jody.hendry@ontario.ca::7c88fccb-cfa7-4ba8-a7dd-771301b39bf8" providerId="AD"/>
      </p:ext>
    </p:extLst>
  </p:cmAuthor>
  <p:cmAuthor id="11" name="Pellmann, Ruth (MCCSS)" initials="PR(" lastIdx="11" clrIdx="10">
    <p:extLst>
      <p:ext uri="{19B8F6BF-5375-455C-9EA6-DF929625EA0E}">
        <p15:presenceInfo xmlns:p15="http://schemas.microsoft.com/office/powerpoint/2012/main" userId="S::Ruth.Pellmann@ontario.ca::59c8af2d-8a62-4f81-b13b-6cfcd97f7eb0" providerId="AD"/>
      </p:ext>
    </p:extLst>
  </p:cmAuthor>
  <p:cmAuthor id="12" name="Noori, Aria (MCCSS)" initials="N(" lastIdx="3" clrIdx="11">
    <p:extLst>
      <p:ext uri="{19B8F6BF-5375-455C-9EA6-DF929625EA0E}">
        <p15:presenceInfo xmlns:p15="http://schemas.microsoft.com/office/powerpoint/2012/main" userId="S::aria.noori@ontario.ca::f5309981-171e-4b60-8989-d8f8989a76cb" providerId="AD"/>
      </p:ext>
    </p:extLst>
  </p:cmAuthor>
  <p:cmAuthor id="13" name="Simpson, Aisha (MCCSS)" initials="a/s" lastIdx="8" clrIdx="12">
    <p:extLst>
      <p:ext uri="{19B8F6BF-5375-455C-9EA6-DF929625EA0E}">
        <p15:presenceInfo xmlns:p15="http://schemas.microsoft.com/office/powerpoint/2012/main" userId="Simpson, Aisha (MCCSS)" providerId="None"/>
      </p:ext>
    </p:extLst>
  </p:cmAuthor>
  <p:cmAuthor id="14" name="Kuepfer, Christine (MCCSS)" initials="KC(" lastIdx="1" clrIdx="13">
    <p:extLst>
      <p:ext uri="{19B8F6BF-5375-455C-9EA6-DF929625EA0E}">
        <p15:presenceInfo xmlns:p15="http://schemas.microsoft.com/office/powerpoint/2012/main" userId="S::Christine.Kuepfer@ontario.ca::6d0c5415-8400-44ba-a37b-e9345ade7b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2C6"/>
    <a:srgbClr val="BFE3E2"/>
    <a:srgbClr val="FF33CC"/>
    <a:srgbClr val="CC66FF"/>
    <a:srgbClr val="CC00FF"/>
    <a:srgbClr val="8ACCCA"/>
    <a:srgbClr val="48A7A2"/>
    <a:srgbClr val="53B5B3"/>
    <a:srgbClr val="A0D8D7"/>
    <a:srgbClr val="4DB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FC591-9525-4539-85DC-88E9DCB7C594}" v="15" dt="2024-04-26T17:41:12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451" autoAdjust="0"/>
  </p:normalViewPr>
  <p:slideViewPr>
    <p:cSldViewPr snapToGrid="0">
      <p:cViewPr varScale="1">
        <p:scale>
          <a:sx n="45" d="100"/>
          <a:sy n="45" d="100"/>
        </p:scale>
        <p:origin x="16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ed, Ahad (MCCSS)" userId="2bf29c8e-6a27-4bd7-8cbf-56d69f27d0ed" providerId="ADAL" clId="{17ABD4E1-8F9B-42CE-9DFB-BC60DC905532}"/>
    <pc:docChg chg="modSld">
      <pc:chgData name="Syed, Ahad (MCCSS)" userId="2bf29c8e-6a27-4bd7-8cbf-56d69f27d0ed" providerId="ADAL" clId="{17ABD4E1-8F9B-42CE-9DFB-BC60DC905532}" dt="2024-04-19T14:00:51.513" v="9"/>
      <pc:docMkLst>
        <pc:docMk/>
      </pc:docMkLst>
      <pc:sldChg chg="delSp modSp mod">
        <pc:chgData name="Syed, Ahad (MCCSS)" userId="2bf29c8e-6a27-4bd7-8cbf-56d69f27d0ed" providerId="ADAL" clId="{17ABD4E1-8F9B-42CE-9DFB-BC60DC905532}" dt="2024-04-19T14:00:51.513" v="9"/>
        <pc:sldMkLst>
          <pc:docMk/>
          <pc:sldMk cId="687059982" sldId="2147375538"/>
        </pc:sldMkLst>
        <pc:spChg chg="del mod">
          <ac:chgData name="Syed, Ahad (MCCSS)" userId="2bf29c8e-6a27-4bd7-8cbf-56d69f27d0ed" providerId="ADAL" clId="{17ABD4E1-8F9B-42CE-9DFB-BC60DC905532}" dt="2024-04-19T14:00:51.513" v="9"/>
          <ac:spMkLst>
            <pc:docMk/>
            <pc:sldMk cId="687059982" sldId="2147375538"/>
            <ac:spMk id="4" creationId="{D5B90FAC-77BE-960F-AAD6-12FB84F12B86}"/>
          </ac:spMkLst>
        </pc:spChg>
        <pc:spChg chg="mod">
          <ac:chgData name="Syed, Ahad (MCCSS)" userId="2bf29c8e-6a27-4bd7-8cbf-56d69f27d0ed" providerId="ADAL" clId="{17ABD4E1-8F9B-42CE-9DFB-BC60DC905532}" dt="2024-04-19T14:00:34.305" v="3" actId="21"/>
          <ac:spMkLst>
            <pc:docMk/>
            <pc:sldMk cId="687059982" sldId="2147375538"/>
            <ac:spMk id="6" creationId="{EEC9FE09-5F33-B0B1-E004-F58A4A972913}"/>
          </ac:spMkLst>
        </pc:spChg>
        <pc:graphicFrameChg chg="mod modGraphic">
          <ac:chgData name="Syed, Ahad (MCCSS)" userId="2bf29c8e-6a27-4bd7-8cbf-56d69f27d0ed" providerId="ADAL" clId="{17ABD4E1-8F9B-42CE-9DFB-BC60DC905532}" dt="2024-04-19T14:00:49.709" v="7" actId="255"/>
          <ac:graphicFrameMkLst>
            <pc:docMk/>
            <pc:sldMk cId="687059982" sldId="2147375538"/>
            <ac:graphicFrameMk id="15" creationId="{99F705B7-E9E3-37D1-6BAA-E0F43F1A6FED}"/>
          </ac:graphicFrameMkLst>
        </pc:graphicFrameChg>
      </pc:sldChg>
    </pc:docChg>
  </pc:docChgLst>
  <pc:docChgLst>
    <pc:chgData name="Chelsey Boyse" userId="d31f7d9c-9fbe-4a51-97fe-700d849ea6ce" providerId="ADAL" clId="{B81FC591-9525-4539-85DC-88E9DCB7C594}"/>
    <pc:docChg chg="custSel modSld">
      <pc:chgData name="Chelsey Boyse" userId="d31f7d9c-9fbe-4a51-97fe-700d849ea6ce" providerId="ADAL" clId="{B81FC591-9525-4539-85DC-88E9DCB7C594}" dt="2024-04-19T19:30:25.571" v="132" actId="478"/>
      <pc:docMkLst>
        <pc:docMk/>
      </pc:docMkLst>
      <pc:sldChg chg="addSp delSp modSp mod">
        <pc:chgData name="Chelsey Boyse" userId="d31f7d9c-9fbe-4a51-97fe-700d849ea6ce" providerId="ADAL" clId="{B81FC591-9525-4539-85DC-88E9DCB7C594}" dt="2024-04-19T19:30:25.571" v="132" actId="478"/>
        <pc:sldMkLst>
          <pc:docMk/>
          <pc:sldMk cId="474563580" sldId="2147375290"/>
        </pc:sldMkLst>
        <pc:spChg chg="add mod">
          <ac:chgData name="Chelsey Boyse" userId="d31f7d9c-9fbe-4a51-97fe-700d849ea6ce" providerId="ADAL" clId="{B81FC591-9525-4539-85DC-88E9DCB7C594}" dt="2024-04-19T19:29:06.053" v="116" actId="1076"/>
          <ac:spMkLst>
            <pc:docMk/>
            <pc:sldMk cId="474563580" sldId="2147375290"/>
            <ac:spMk id="4" creationId="{1AB6EDFC-B82C-9B92-4629-1E76B42B49AF}"/>
          </ac:spMkLst>
        </pc:spChg>
        <pc:spChg chg="mod">
          <ac:chgData name="Chelsey Boyse" userId="d31f7d9c-9fbe-4a51-97fe-700d849ea6ce" providerId="ADAL" clId="{B81FC591-9525-4539-85DC-88E9DCB7C594}" dt="2024-04-19T19:21:23.969" v="23" actId="1076"/>
          <ac:spMkLst>
            <pc:docMk/>
            <pc:sldMk cId="474563580" sldId="2147375290"/>
            <ac:spMk id="17" creationId="{92889D56-EA70-C54C-4D93-B18D323B2C2A}"/>
          </ac:spMkLst>
        </pc:spChg>
        <pc:spChg chg="mod">
          <ac:chgData name="Chelsey Boyse" userId="d31f7d9c-9fbe-4a51-97fe-700d849ea6ce" providerId="ADAL" clId="{B81FC591-9525-4539-85DC-88E9DCB7C594}" dt="2024-04-19T19:21:28.842" v="24" actId="1076"/>
          <ac:spMkLst>
            <pc:docMk/>
            <pc:sldMk cId="474563580" sldId="2147375290"/>
            <ac:spMk id="18" creationId="{471F909A-27FF-44C3-4129-39906EB2B633}"/>
          </ac:spMkLst>
        </pc:spChg>
        <pc:spChg chg="mod">
          <ac:chgData name="Chelsey Boyse" userId="d31f7d9c-9fbe-4a51-97fe-700d849ea6ce" providerId="ADAL" clId="{B81FC591-9525-4539-85DC-88E9DCB7C594}" dt="2024-04-19T19:25:42.924" v="79" actId="1076"/>
          <ac:spMkLst>
            <pc:docMk/>
            <pc:sldMk cId="474563580" sldId="2147375290"/>
            <ac:spMk id="19" creationId="{BB53B365-08BC-8506-2568-3AA0671164DD}"/>
          </ac:spMkLst>
        </pc:spChg>
        <pc:spChg chg="del topLvl">
          <ac:chgData name="Chelsey Boyse" userId="d31f7d9c-9fbe-4a51-97fe-700d849ea6ce" providerId="ADAL" clId="{B81FC591-9525-4539-85DC-88E9DCB7C594}" dt="2024-04-19T19:20:19.615" v="3" actId="478"/>
          <ac:spMkLst>
            <pc:docMk/>
            <pc:sldMk cId="474563580" sldId="2147375290"/>
            <ac:spMk id="21" creationId="{471B0BE2-2028-8DFF-268B-26C3B03483F0}"/>
          </ac:spMkLst>
        </pc:spChg>
        <pc:spChg chg="mod topLvl">
          <ac:chgData name="Chelsey Boyse" userId="d31f7d9c-9fbe-4a51-97fe-700d849ea6ce" providerId="ADAL" clId="{B81FC591-9525-4539-85DC-88E9DCB7C594}" dt="2024-04-19T19:29:10.105" v="117" actId="1076"/>
          <ac:spMkLst>
            <pc:docMk/>
            <pc:sldMk cId="474563580" sldId="2147375290"/>
            <ac:spMk id="22" creationId="{CAAFEE99-690C-FCF8-4DC7-7CD6F4941971}"/>
          </ac:spMkLst>
        </pc:spChg>
        <pc:spChg chg="mod">
          <ac:chgData name="Chelsey Boyse" userId="d31f7d9c-9fbe-4a51-97fe-700d849ea6ce" providerId="ADAL" clId="{B81FC591-9525-4539-85DC-88E9DCB7C594}" dt="2024-04-19T19:27:27.834" v="96" actId="14100"/>
          <ac:spMkLst>
            <pc:docMk/>
            <pc:sldMk cId="474563580" sldId="2147375290"/>
            <ac:spMk id="23" creationId="{2D0868C4-22C2-BC08-C71D-929F82830708}"/>
          </ac:spMkLst>
        </pc:spChg>
        <pc:spChg chg="mod">
          <ac:chgData name="Chelsey Boyse" userId="d31f7d9c-9fbe-4a51-97fe-700d849ea6ce" providerId="ADAL" clId="{B81FC591-9525-4539-85DC-88E9DCB7C594}" dt="2024-04-19T19:29:29.462" v="122" actId="1076"/>
          <ac:spMkLst>
            <pc:docMk/>
            <pc:sldMk cId="474563580" sldId="2147375290"/>
            <ac:spMk id="24" creationId="{B8C726CC-E26D-15ED-3825-03191BC48562}"/>
          </ac:spMkLst>
        </pc:spChg>
        <pc:spChg chg="mod">
          <ac:chgData name="Chelsey Boyse" userId="d31f7d9c-9fbe-4a51-97fe-700d849ea6ce" providerId="ADAL" clId="{B81FC591-9525-4539-85DC-88E9DCB7C594}" dt="2024-04-19T19:29:56.064" v="129" actId="1076"/>
          <ac:spMkLst>
            <pc:docMk/>
            <pc:sldMk cId="474563580" sldId="2147375290"/>
            <ac:spMk id="25" creationId="{C1350FF9-26E6-3608-B025-0C7E90F7FBBF}"/>
          </ac:spMkLst>
        </pc:spChg>
        <pc:spChg chg="mod">
          <ac:chgData name="Chelsey Boyse" userId="d31f7d9c-9fbe-4a51-97fe-700d849ea6ce" providerId="ADAL" clId="{B81FC591-9525-4539-85DC-88E9DCB7C594}" dt="2024-04-19T19:23:55.335" v="60" actId="1076"/>
          <ac:spMkLst>
            <pc:docMk/>
            <pc:sldMk cId="474563580" sldId="2147375290"/>
            <ac:spMk id="26" creationId="{56278AE0-A137-70CD-DBDA-98187C5ACD70}"/>
          </ac:spMkLst>
        </pc:spChg>
        <pc:spChg chg="mod">
          <ac:chgData name="Chelsey Boyse" userId="d31f7d9c-9fbe-4a51-97fe-700d849ea6ce" providerId="ADAL" clId="{B81FC591-9525-4539-85DC-88E9DCB7C594}" dt="2024-04-19T19:29:50.396" v="128" actId="1076"/>
          <ac:spMkLst>
            <pc:docMk/>
            <pc:sldMk cId="474563580" sldId="2147375290"/>
            <ac:spMk id="27" creationId="{0F3E01F4-E73C-4621-EED3-CE692F4CF3B3}"/>
          </ac:spMkLst>
        </pc:spChg>
        <pc:spChg chg="mod">
          <ac:chgData name="Chelsey Boyse" userId="d31f7d9c-9fbe-4a51-97fe-700d849ea6ce" providerId="ADAL" clId="{B81FC591-9525-4539-85DC-88E9DCB7C594}" dt="2024-04-19T19:29:31.534" v="123" actId="1076"/>
          <ac:spMkLst>
            <pc:docMk/>
            <pc:sldMk cId="474563580" sldId="2147375290"/>
            <ac:spMk id="29" creationId="{D5B81AB1-9E20-1082-62C7-0A5D7E47055E}"/>
          </ac:spMkLst>
        </pc:spChg>
        <pc:spChg chg="del mod">
          <ac:chgData name="Chelsey Boyse" userId="d31f7d9c-9fbe-4a51-97fe-700d849ea6ce" providerId="ADAL" clId="{B81FC591-9525-4539-85DC-88E9DCB7C594}" dt="2024-04-19T19:30:25.571" v="132" actId="478"/>
          <ac:spMkLst>
            <pc:docMk/>
            <pc:sldMk cId="474563580" sldId="2147375290"/>
            <ac:spMk id="30" creationId="{84EEE305-EEDC-67F5-D68B-3C5F9CE04ADB}"/>
          </ac:spMkLst>
        </pc:spChg>
        <pc:grpChg chg="del">
          <ac:chgData name="Chelsey Boyse" userId="d31f7d9c-9fbe-4a51-97fe-700d849ea6ce" providerId="ADAL" clId="{B81FC591-9525-4539-85DC-88E9DCB7C594}" dt="2024-04-19T19:20:19.615" v="3" actId="478"/>
          <ac:grpSpMkLst>
            <pc:docMk/>
            <pc:sldMk cId="474563580" sldId="2147375290"/>
            <ac:grpSpMk id="20" creationId="{C5B1A8AD-CFD5-7869-12DF-F068CA7A1BBF}"/>
          </ac:grpSpMkLst>
        </pc:grpChg>
        <pc:picChg chg="mod">
          <ac:chgData name="Chelsey Boyse" userId="d31f7d9c-9fbe-4a51-97fe-700d849ea6ce" providerId="ADAL" clId="{B81FC591-9525-4539-85DC-88E9DCB7C594}" dt="2024-04-19T19:27:10.296" v="94" actId="1076"/>
          <ac:picMkLst>
            <pc:docMk/>
            <pc:sldMk cId="474563580" sldId="2147375290"/>
            <ac:picMk id="28" creationId="{E5154387-937D-0C2D-A735-43C3FC4F7AD6}"/>
          </ac:picMkLst>
        </pc:picChg>
        <pc:cxnChg chg="add mod">
          <ac:chgData name="Chelsey Boyse" userId="d31f7d9c-9fbe-4a51-97fe-700d849ea6ce" providerId="ADAL" clId="{B81FC591-9525-4539-85DC-88E9DCB7C594}" dt="2024-04-19T19:28:37.959" v="110" actId="1076"/>
          <ac:cxnSpMkLst>
            <pc:docMk/>
            <pc:sldMk cId="474563580" sldId="2147375290"/>
            <ac:cxnSpMk id="6" creationId="{D6F31C5E-D1D2-B323-DD66-C10A389FE8BF}"/>
          </ac:cxnSpMkLst>
        </pc:cxnChg>
        <pc:cxnChg chg="add mod">
          <ac:chgData name="Chelsey Boyse" userId="d31f7d9c-9fbe-4a51-97fe-700d849ea6ce" providerId="ADAL" clId="{B81FC591-9525-4539-85DC-88E9DCB7C594}" dt="2024-04-19T19:29:16.485" v="118" actId="1076"/>
          <ac:cxnSpMkLst>
            <pc:docMk/>
            <pc:sldMk cId="474563580" sldId="2147375290"/>
            <ac:cxnSpMk id="10" creationId="{03F8227A-B386-B4E6-3984-48E1F48032D3}"/>
          </ac:cxnSpMkLst>
        </pc:cxnChg>
        <pc:cxnChg chg="add mod">
          <ac:chgData name="Chelsey Boyse" userId="d31f7d9c-9fbe-4a51-97fe-700d849ea6ce" providerId="ADAL" clId="{B81FC591-9525-4539-85DC-88E9DCB7C594}" dt="2024-04-19T19:29:34.754" v="124" actId="1076"/>
          <ac:cxnSpMkLst>
            <pc:docMk/>
            <pc:sldMk cId="474563580" sldId="2147375290"/>
            <ac:cxnSpMk id="11" creationId="{79A58F32-AB2A-3DC3-19A5-DCE229D2C44C}"/>
          </ac:cxnSpMkLst>
        </pc:cxnChg>
        <pc:cxnChg chg="add mod">
          <ac:chgData name="Chelsey Boyse" userId="d31f7d9c-9fbe-4a51-97fe-700d849ea6ce" providerId="ADAL" clId="{B81FC591-9525-4539-85DC-88E9DCB7C594}" dt="2024-04-19T19:29:59.736" v="130" actId="1076"/>
          <ac:cxnSpMkLst>
            <pc:docMk/>
            <pc:sldMk cId="474563580" sldId="2147375290"/>
            <ac:cxnSpMk id="12" creationId="{A25349E0-7C08-3F9A-18E2-50189239FE84}"/>
          </ac:cxnSpMkLst>
        </pc:cxnChg>
      </pc:sldChg>
      <pc:sldChg chg="modSp mod">
        <pc:chgData name="Chelsey Boyse" userId="d31f7d9c-9fbe-4a51-97fe-700d849ea6ce" providerId="ADAL" clId="{B81FC591-9525-4539-85DC-88E9DCB7C594}" dt="2024-04-19T14:00:28.228" v="0" actId="1076"/>
        <pc:sldMkLst>
          <pc:docMk/>
          <pc:sldMk cId="687059982" sldId="2147375538"/>
        </pc:sldMkLst>
        <pc:spChg chg="mod">
          <ac:chgData name="Chelsey Boyse" userId="d31f7d9c-9fbe-4a51-97fe-700d849ea6ce" providerId="ADAL" clId="{B81FC591-9525-4539-85DC-88E9DCB7C594}" dt="2024-04-19T14:00:28.228" v="0" actId="1076"/>
          <ac:spMkLst>
            <pc:docMk/>
            <pc:sldMk cId="687059982" sldId="2147375538"/>
            <ac:spMk id="4" creationId="{D5B90FAC-77BE-960F-AAD6-12FB84F12B86}"/>
          </ac:spMkLst>
        </pc:spChg>
      </pc:sldChg>
    </pc:docChg>
  </pc:docChgLst>
  <pc:docChgLst>
    <pc:chgData name="Boyse, Chelsey A (She/Her) (MCCSS)" userId="d31f7d9c-9fbe-4a51-97fe-700d849ea6ce" providerId="ADAL" clId="{B81FC591-9525-4539-85DC-88E9DCB7C594}"/>
    <pc:docChg chg="custSel modSld">
      <pc:chgData name="Boyse, Chelsey A (She/Her) (MCCSS)" userId="d31f7d9c-9fbe-4a51-97fe-700d849ea6ce" providerId="ADAL" clId="{B81FC591-9525-4539-85DC-88E9DCB7C594}" dt="2024-04-26T17:41:19.428" v="137" actId="1076"/>
      <pc:docMkLst>
        <pc:docMk/>
      </pc:docMkLst>
      <pc:sldChg chg="modSp mod">
        <pc:chgData name="Boyse, Chelsey A (She/Her) (MCCSS)" userId="d31f7d9c-9fbe-4a51-97fe-700d849ea6ce" providerId="ADAL" clId="{B81FC591-9525-4539-85DC-88E9DCB7C594}" dt="2024-04-26T17:40:32.039" v="129" actId="20577"/>
        <pc:sldMkLst>
          <pc:docMk/>
          <pc:sldMk cId="3662091983" sldId="276"/>
        </pc:sldMkLst>
        <pc:spChg chg="mod">
          <ac:chgData name="Boyse, Chelsey A (She/Her) (MCCSS)" userId="d31f7d9c-9fbe-4a51-97fe-700d849ea6ce" providerId="ADAL" clId="{B81FC591-9525-4539-85DC-88E9DCB7C594}" dt="2024-04-26T17:40:32.039" v="129" actId="20577"/>
          <ac:spMkLst>
            <pc:docMk/>
            <pc:sldMk cId="3662091983" sldId="276"/>
            <ac:spMk id="2" creationId="{26ED4401-F597-4A96-B57F-FDDD18A88CF9}"/>
          </ac:spMkLst>
        </pc:spChg>
      </pc:sldChg>
      <pc:sldChg chg="modSp mod modNotesTx">
        <pc:chgData name="Boyse, Chelsey A (She/Her) (MCCSS)" userId="d31f7d9c-9fbe-4a51-97fe-700d849ea6ce" providerId="ADAL" clId="{B81FC591-9525-4539-85DC-88E9DCB7C594}" dt="2024-04-23T17:41:35.597" v="128" actId="6549"/>
        <pc:sldMkLst>
          <pc:docMk/>
          <pc:sldMk cId="3270595404" sldId="369"/>
        </pc:sldMkLst>
        <pc:spChg chg="mod">
          <ac:chgData name="Boyse, Chelsey A (She/Her) (MCCSS)" userId="d31f7d9c-9fbe-4a51-97fe-700d849ea6ce" providerId="ADAL" clId="{B81FC591-9525-4539-85DC-88E9DCB7C594}" dt="2024-04-17T19:42:17.777" v="1" actId="20577"/>
          <ac:spMkLst>
            <pc:docMk/>
            <pc:sldMk cId="3270595404" sldId="369"/>
            <ac:spMk id="4" creationId="{A2410F42-2BE7-EB47-D9F0-B41E4EABC832}"/>
          </ac:spMkLst>
        </pc:spChg>
      </pc:sldChg>
      <pc:sldChg chg="modNotesTx">
        <pc:chgData name="Boyse, Chelsey A (She/Her) (MCCSS)" userId="d31f7d9c-9fbe-4a51-97fe-700d849ea6ce" providerId="ADAL" clId="{B81FC591-9525-4539-85DC-88E9DCB7C594}" dt="2024-04-23T17:41:29.410" v="127" actId="6549"/>
        <pc:sldMkLst>
          <pc:docMk/>
          <pc:sldMk cId="2682032808" sldId="4010"/>
        </pc:sldMkLst>
      </pc:sldChg>
      <pc:sldChg chg="modSp mod">
        <pc:chgData name="Boyse, Chelsey A (She/Her) (MCCSS)" userId="d31f7d9c-9fbe-4a51-97fe-700d849ea6ce" providerId="ADAL" clId="{B81FC591-9525-4539-85DC-88E9DCB7C594}" dt="2024-04-22T17:22:25.843" v="18" actId="20577"/>
        <pc:sldMkLst>
          <pc:docMk/>
          <pc:sldMk cId="3537758838" sldId="2145707148"/>
        </pc:sldMkLst>
        <pc:spChg chg="mod">
          <ac:chgData name="Boyse, Chelsey A (She/Her) (MCCSS)" userId="d31f7d9c-9fbe-4a51-97fe-700d849ea6ce" providerId="ADAL" clId="{B81FC591-9525-4539-85DC-88E9DCB7C594}" dt="2024-04-22T17:22:25.843" v="18" actId="20577"/>
          <ac:spMkLst>
            <pc:docMk/>
            <pc:sldMk cId="3537758838" sldId="2145707148"/>
            <ac:spMk id="3" creationId="{7EE5329E-52B7-41C7-B62D-54D6EE0359FC}"/>
          </ac:spMkLst>
        </pc:spChg>
      </pc:sldChg>
      <pc:sldChg chg="modNotesTx">
        <pc:chgData name="Boyse, Chelsey A (She/Her) (MCCSS)" userId="d31f7d9c-9fbe-4a51-97fe-700d849ea6ce" providerId="ADAL" clId="{B81FC591-9525-4539-85DC-88E9DCB7C594}" dt="2024-04-23T17:41:08.573" v="122" actId="6549"/>
        <pc:sldMkLst>
          <pc:docMk/>
          <pc:sldMk cId="1725754575" sldId="2147375303"/>
        </pc:sldMkLst>
      </pc:sldChg>
      <pc:sldChg chg="modNotesTx">
        <pc:chgData name="Boyse, Chelsey A (She/Her) (MCCSS)" userId="d31f7d9c-9fbe-4a51-97fe-700d849ea6ce" providerId="ADAL" clId="{B81FC591-9525-4539-85DC-88E9DCB7C594}" dt="2024-04-23T17:40:32.542" v="119" actId="6549"/>
        <pc:sldMkLst>
          <pc:docMk/>
          <pc:sldMk cId="2009244089" sldId="2147375320"/>
        </pc:sldMkLst>
      </pc:sldChg>
      <pc:sldChg chg="modNotesTx">
        <pc:chgData name="Boyse, Chelsey A (She/Her) (MCCSS)" userId="d31f7d9c-9fbe-4a51-97fe-700d849ea6ce" providerId="ADAL" clId="{B81FC591-9525-4539-85DC-88E9DCB7C594}" dt="2024-04-23T17:40:28.422" v="118" actId="6549"/>
        <pc:sldMkLst>
          <pc:docMk/>
          <pc:sldMk cId="1922418764" sldId="2147375322"/>
        </pc:sldMkLst>
      </pc:sldChg>
      <pc:sldChg chg="modNotesTx">
        <pc:chgData name="Boyse, Chelsey A (She/Her) (MCCSS)" userId="d31f7d9c-9fbe-4a51-97fe-700d849ea6ce" providerId="ADAL" clId="{B81FC591-9525-4539-85DC-88E9DCB7C594}" dt="2024-04-23T17:40:13.646" v="116" actId="6549"/>
        <pc:sldMkLst>
          <pc:docMk/>
          <pc:sldMk cId="3686474499" sldId="2147375325"/>
        </pc:sldMkLst>
      </pc:sldChg>
      <pc:sldChg chg="modSp mod">
        <pc:chgData name="Boyse, Chelsey A (She/Her) (MCCSS)" userId="d31f7d9c-9fbe-4a51-97fe-700d849ea6ce" providerId="ADAL" clId="{B81FC591-9525-4539-85DC-88E9DCB7C594}" dt="2024-04-18T17:35:50.090" v="14" actId="20577"/>
        <pc:sldMkLst>
          <pc:docMk/>
          <pc:sldMk cId="1321104290" sldId="2147375344"/>
        </pc:sldMkLst>
        <pc:spChg chg="mod">
          <ac:chgData name="Boyse, Chelsey A (She/Her) (MCCSS)" userId="d31f7d9c-9fbe-4a51-97fe-700d849ea6ce" providerId="ADAL" clId="{B81FC591-9525-4539-85DC-88E9DCB7C594}" dt="2024-04-18T17:35:50.090" v="14" actId="20577"/>
          <ac:spMkLst>
            <pc:docMk/>
            <pc:sldMk cId="1321104290" sldId="2147375344"/>
            <ac:spMk id="13" creationId="{240BE75F-C7AF-BC69-F6F3-C12B6E171B9C}"/>
          </ac:spMkLst>
        </pc:spChg>
      </pc:sldChg>
      <pc:sldChg chg="modNotesTx">
        <pc:chgData name="Boyse, Chelsey A (She/Her) (MCCSS)" userId="d31f7d9c-9fbe-4a51-97fe-700d849ea6ce" providerId="ADAL" clId="{B81FC591-9525-4539-85DC-88E9DCB7C594}" dt="2024-04-23T17:40:35.480" v="120" actId="6549"/>
        <pc:sldMkLst>
          <pc:docMk/>
          <pc:sldMk cId="2768552051" sldId="2147375346"/>
        </pc:sldMkLst>
      </pc:sldChg>
      <pc:sldChg chg="modNotesTx">
        <pc:chgData name="Boyse, Chelsey A (She/Her) (MCCSS)" userId="d31f7d9c-9fbe-4a51-97fe-700d849ea6ce" providerId="ADAL" clId="{B81FC591-9525-4539-85DC-88E9DCB7C594}" dt="2024-04-23T17:41:13.001" v="123" actId="6549"/>
        <pc:sldMkLst>
          <pc:docMk/>
          <pc:sldMk cId="4241970722" sldId="2147375498"/>
        </pc:sldMkLst>
      </pc:sldChg>
      <pc:sldChg chg="addSp delSp modSp mod modNotesTx">
        <pc:chgData name="Boyse, Chelsey A (She/Her) (MCCSS)" userId="d31f7d9c-9fbe-4a51-97fe-700d849ea6ce" providerId="ADAL" clId="{B81FC591-9525-4539-85DC-88E9DCB7C594}" dt="2024-04-23T14:12:58.151" v="115"/>
        <pc:sldMkLst>
          <pc:docMk/>
          <pc:sldMk cId="3375302470" sldId="2147375510"/>
        </pc:sldMkLst>
        <pc:spChg chg="mod">
          <ac:chgData name="Boyse, Chelsey A (She/Her) (MCCSS)" userId="d31f7d9c-9fbe-4a51-97fe-700d849ea6ce" providerId="ADAL" clId="{B81FC591-9525-4539-85DC-88E9DCB7C594}" dt="2024-04-23T13:58:01.825" v="107" actId="20577"/>
          <ac:spMkLst>
            <pc:docMk/>
            <pc:sldMk cId="3375302470" sldId="2147375510"/>
            <ac:spMk id="3" creationId="{7EE5329E-52B7-41C7-B62D-54D6EE0359FC}"/>
          </ac:spMkLst>
        </pc:spChg>
        <pc:spChg chg="add del mod">
          <ac:chgData name="Boyse, Chelsey A (She/Her) (MCCSS)" userId="d31f7d9c-9fbe-4a51-97fe-700d849ea6ce" providerId="ADAL" clId="{B81FC591-9525-4539-85DC-88E9DCB7C594}" dt="2024-04-23T14:12:58.151" v="115"/>
          <ac:spMkLst>
            <pc:docMk/>
            <pc:sldMk cId="3375302470" sldId="2147375510"/>
            <ac:spMk id="6" creationId="{14D28F04-6FB9-FA6D-03F5-D9A106368E59}"/>
          </ac:spMkLst>
        </pc:spChg>
      </pc:sldChg>
      <pc:sldChg chg="modNotesTx">
        <pc:chgData name="Boyse, Chelsey A (She/Her) (MCCSS)" userId="d31f7d9c-9fbe-4a51-97fe-700d849ea6ce" providerId="ADAL" clId="{B81FC591-9525-4539-85DC-88E9DCB7C594}" dt="2024-04-23T17:40:45.295" v="121" actId="6549"/>
        <pc:sldMkLst>
          <pc:docMk/>
          <pc:sldMk cId="3077876547" sldId="2147375513"/>
        </pc:sldMkLst>
      </pc:sldChg>
      <pc:sldChg chg="modNotesTx">
        <pc:chgData name="Boyse, Chelsey A (She/Her) (MCCSS)" userId="d31f7d9c-9fbe-4a51-97fe-700d849ea6ce" providerId="ADAL" clId="{B81FC591-9525-4539-85DC-88E9DCB7C594}" dt="2024-04-23T17:40:18.828" v="117" actId="6549"/>
        <pc:sldMkLst>
          <pc:docMk/>
          <pc:sldMk cId="3549196197" sldId="2147375533"/>
        </pc:sldMkLst>
      </pc:sldChg>
      <pc:sldChg chg="modSp mod modNotesTx">
        <pc:chgData name="Boyse, Chelsey A (She/Her) (MCCSS)" userId="d31f7d9c-9fbe-4a51-97fe-700d849ea6ce" providerId="ADAL" clId="{B81FC591-9525-4539-85DC-88E9DCB7C594}" dt="2024-04-26T17:41:19.428" v="137" actId="1076"/>
        <pc:sldMkLst>
          <pc:docMk/>
          <pc:sldMk cId="2405739135" sldId="2147375536"/>
        </pc:sldMkLst>
        <pc:spChg chg="mod">
          <ac:chgData name="Boyse, Chelsey A (She/Her) (MCCSS)" userId="d31f7d9c-9fbe-4a51-97fe-700d849ea6ce" providerId="ADAL" clId="{B81FC591-9525-4539-85DC-88E9DCB7C594}" dt="2024-04-26T17:40:54.015" v="130" actId="14100"/>
          <ac:spMkLst>
            <pc:docMk/>
            <pc:sldMk cId="2405739135" sldId="2147375536"/>
            <ac:spMk id="8" creationId="{113FAFAA-8343-2C28-FD75-EA08510DE47D}"/>
          </ac:spMkLst>
        </pc:spChg>
        <pc:spChg chg="mod">
          <ac:chgData name="Boyse, Chelsey A (She/Her) (MCCSS)" userId="d31f7d9c-9fbe-4a51-97fe-700d849ea6ce" providerId="ADAL" clId="{B81FC591-9525-4539-85DC-88E9DCB7C594}" dt="2024-04-26T17:41:19.428" v="137" actId="1076"/>
          <ac:spMkLst>
            <pc:docMk/>
            <pc:sldMk cId="2405739135" sldId="2147375536"/>
            <ac:spMk id="10" creationId="{947A9551-2700-C824-B3A3-BD239ECF0634}"/>
          </ac:spMkLst>
        </pc:spChg>
        <pc:graphicFrameChg chg="mod">
          <ac:chgData name="Boyse, Chelsey A (She/Her) (MCCSS)" userId="d31f7d9c-9fbe-4a51-97fe-700d849ea6ce" providerId="ADAL" clId="{B81FC591-9525-4539-85DC-88E9DCB7C594}" dt="2024-04-26T17:41:10.834" v="136"/>
          <ac:graphicFrameMkLst>
            <pc:docMk/>
            <pc:sldMk cId="2405739135" sldId="2147375536"/>
            <ac:graphicFrameMk id="7" creationId="{26D381F0-F3D2-B1F9-1B30-BD29733A86F4}"/>
          </ac:graphicFrameMkLst>
        </pc:graphicFrameChg>
      </pc:sldChg>
      <pc:sldChg chg="modNotesTx">
        <pc:chgData name="Boyse, Chelsey A (She/Her) (MCCSS)" userId="d31f7d9c-9fbe-4a51-97fe-700d849ea6ce" providerId="ADAL" clId="{B81FC591-9525-4539-85DC-88E9DCB7C594}" dt="2024-04-23T17:41:20.627" v="125" actId="6549"/>
        <pc:sldMkLst>
          <pc:docMk/>
          <pc:sldMk cId="291002794" sldId="2147375564"/>
        </pc:sldMkLst>
      </pc:sldChg>
      <pc:sldChg chg="modNotesTx">
        <pc:chgData name="Boyse, Chelsey A (She/Her) (MCCSS)" userId="d31f7d9c-9fbe-4a51-97fe-700d849ea6ce" providerId="ADAL" clId="{B81FC591-9525-4539-85DC-88E9DCB7C594}" dt="2024-04-23T17:41:24.231" v="126" actId="6549"/>
        <pc:sldMkLst>
          <pc:docMk/>
          <pc:sldMk cId="263225728" sldId="21473755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D3925-D093-4BD3-8D9E-E46201C662D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857EBE5-AFE2-4D7E-9597-531C0E8A0E01}">
      <dgm:prSet phldrT="[Text]" custT="1"/>
      <dgm:spPr>
        <a:solidFill>
          <a:srgbClr val="4D6567"/>
        </a:solidFill>
      </dgm:spPr>
      <dgm:t>
        <a:bodyPr/>
        <a:lstStyle/>
        <a:p>
          <a:endParaRPr lang="en-CA" sz="1400">
            <a:latin typeface="Raleway" panose="00000500000000000000" pitchFamily="50" charset="0"/>
            <a:cs typeface="Arial" panose="020B0604020202020204" pitchFamily="34" charset="0"/>
          </a:endParaRPr>
        </a:p>
      </dgm:t>
    </dgm:pt>
    <dgm:pt modelId="{E187D86E-90B0-4E97-84E3-9383FDA20FE9}" type="parTrans" cxnId="{678B145A-33B0-4547-BC66-F9F46B508175}">
      <dgm:prSet/>
      <dgm:spPr/>
      <dgm:t>
        <a:bodyPr/>
        <a:lstStyle/>
        <a:p>
          <a:endParaRPr lang="en-CA"/>
        </a:p>
      </dgm:t>
    </dgm:pt>
    <dgm:pt modelId="{384478C3-EADE-44C2-86D5-052BDDFECBBC}" type="sibTrans" cxnId="{678B145A-33B0-4547-BC66-F9F46B508175}">
      <dgm:prSet/>
      <dgm:spPr/>
      <dgm:t>
        <a:bodyPr/>
        <a:lstStyle/>
        <a:p>
          <a:endParaRPr lang="en-CA"/>
        </a:p>
      </dgm:t>
    </dgm:pt>
    <dgm:pt modelId="{CEA61AFF-850E-4E86-9539-6BC7DAB38091}">
      <dgm:prSet phldrT="[Text]" custT="1"/>
      <dgm:spPr>
        <a:solidFill>
          <a:srgbClr val="87629C"/>
        </a:solidFill>
      </dgm:spPr>
      <dgm:t>
        <a:bodyPr/>
        <a:lstStyle/>
        <a:p>
          <a:endParaRPr lang="en-CA" sz="1400">
            <a:latin typeface="Raleway" panose="00000500000000000000" pitchFamily="50" charset="0"/>
            <a:cs typeface="Arial" panose="020B0604020202020204" pitchFamily="34" charset="0"/>
          </a:endParaRPr>
        </a:p>
      </dgm:t>
    </dgm:pt>
    <dgm:pt modelId="{815DDEA3-5683-4566-A2E0-5E4CE494F5B4}" type="parTrans" cxnId="{31D5843F-B96E-414D-8EA2-2E424EF292D3}">
      <dgm:prSet/>
      <dgm:spPr/>
      <dgm:t>
        <a:bodyPr/>
        <a:lstStyle/>
        <a:p>
          <a:endParaRPr lang="en-CA"/>
        </a:p>
      </dgm:t>
    </dgm:pt>
    <dgm:pt modelId="{D667B363-8842-4A7C-A823-6799800A4061}" type="sibTrans" cxnId="{31D5843F-B96E-414D-8EA2-2E424EF292D3}">
      <dgm:prSet/>
      <dgm:spPr/>
      <dgm:t>
        <a:bodyPr/>
        <a:lstStyle/>
        <a:p>
          <a:endParaRPr lang="en-CA"/>
        </a:p>
      </dgm:t>
    </dgm:pt>
    <dgm:pt modelId="{33965974-E6FD-443F-A24D-434C3893196A}">
      <dgm:prSet phldrT="[Text]" custT="1"/>
      <dgm:spPr>
        <a:solidFill>
          <a:srgbClr val="70AD47"/>
        </a:solidFill>
      </dgm:spPr>
      <dgm:t>
        <a:bodyPr/>
        <a:lstStyle/>
        <a:p>
          <a:endParaRPr lang="en-CA" sz="1400">
            <a:latin typeface="Raleway" panose="00000500000000000000" pitchFamily="50" charset="0"/>
            <a:cs typeface="Arial" panose="020B0604020202020204" pitchFamily="34" charset="0"/>
          </a:endParaRPr>
        </a:p>
      </dgm:t>
    </dgm:pt>
    <dgm:pt modelId="{AE551E64-D276-4734-BBCA-CCE0633BDBDB}" type="parTrans" cxnId="{C6845A54-4C36-4117-BE32-E507645D54DE}">
      <dgm:prSet/>
      <dgm:spPr/>
      <dgm:t>
        <a:bodyPr/>
        <a:lstStyle/>
        <a:p>
          <a:endParaRPr lang="en-CA"/>
        </a:p>
      </dgm:t>
    </dgm:pt>
    <dgm:pt modelId="{9459E9CD-01E8-43B7-B971-3BE68BA6ECF7}" type="sibTrans" cxnId="{C6845A54-4C36-4117-BE32-E507645D54DE}">
      <dgm:prSet/>
      <dgm:spPr/>
      <dgm:t>
        <a:bodyPr/>
        <a:lstStyle/>
        <a:p>
          <a:endParaRPr lang="en-CA"/>
        </a:p>
      </dgm:t>
    </dgm:pt>
    <dgm:pt modelId="{8E4E3FEB-6814-47D2-821E-24D8FDFDA49B}">
      <dgm:prSet phldrT="[Text]" custT="1"/>
      <dgm:spPr>
        <a:solidFill>
          <a:srgbClr val="E62E8A"/>
        </a:solidFill>
      </dgm:spPr>
      <dgm:t>
        <a:bodyPr/>
        <a:lstStyle/>
        <a:p>
          <a:endParaRPr lang="en-CA" sz="1400">
            <a:latin typeface="Raleway" panose="00000500000000000000" pitchFamily="50" charset="0"/>
            <a:cs typeface="Arial" panose="020B0604020202020204" pitchFamily="34" charset="0"/>
          </a:endParaRPr>
        </a:p>
      </dgm:t>
    </dgm:pt>
    <dgm:pt modelId="{F4C21998-A71F-4FD5-B4D9-447F611C3B3F}" type="parTrans" cxnId="{C3225CC4-40D4-4608-9BB1-B24B304BCF09}">
      <dgm:prSet/>
      <dgm:spPr/>
      <dgm:t>
        <a:bodyPr/>
        <a:lstStyle/>
        <a:p>
          <a:endParaRPr lang="en-CA"/>
        </a:p>
      </dgm:t>
    </dgm:pt>
    <dgm:pt modelId="{9465F732-95FE-4B99-AED5-21B4DE252EF3}" type="sibTrans" cxnId="{C3225CC4-40D4-4608-9BB1-B24B304BCF09}">
      <dgm:prSet/>
      <dgm:spPr/>
      <dgm:t>
        <a:bodyPr/>
        <a:lstStyle/>
        <a:p>
          <a:endParaRPr lang="en-CA"/>
        </a:p>
      </dgm:t>
    </dgm:pt>
    <dgm:pt modelId="{2B296D4C-2FBD-49FD-AFAA-F0F37760CFCB}" type="pres">
      <dgm:prSet presAssocID="{8C0D3925-D093-4BD3-8D9E-E46201C662D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3426E6C-4BB7-40E2-8CDB-60D52DC2B37A}" type="pres">
      <dgm:prSet presAssocID="{8C0D3925-D093-4BD3-8D9E-E46201C662D2}" presName="children" presStyleCnt="0"/>
      <dgm:spPr/>
    </dgm:pt>
    <dgm:pt modelId="{253DC8F9-C581-4F36-9FF1-0AE53D626BF5}" type="pres">
      <dgm:prSet presAssocID="{8C0D3925-D093-4BD3-8D9E-E46201C662D2}" presName="childPlaceholder" presStyleCnt="0"/>
      <dgm:spPr/>
    </dgm:pt>
    <dgm:pt modelId="{EB8C1E87-35FC-4DCF-B8D2-B8AAB7EEBA43}" type="pres">
      <dgm:prSet presAssocID="{8C0D3925-D093-4BD3-8D9E-E46201C662D2}" presName="circle" presStyleCnt="0"/>
      <dgm:spPr/>
    </dgm:pt>
    <dgm:pt modelId="{1EED1B9D-ACE4-41CD-BA9A-68A1DB83D262}" type="pres">
      <dgm:prSet presAssocID="{8C0D3925-D093-4BD3-8D9E-E46201C662D2}" presName="quadrant1" presStyleLbl="node1" presStyleIdx="0" presStyleCnt="4" custLinFactNeighborX="-210" custLinFactNeighborY="41">
        <dgm:presLayoutVars>
          <dgm:chMax val="1"/>
          <dgm:bulletEnabled val="1"/>
        </dgm:presLayoutVars>
      </dgm:prSet>
      <dgm:spPr/>
    </dgm:pt>
    <dgm:pt modelId="{FFEEFE7C-365C-40A5-AC60-C5D587D99217}" type="pres">
      <dgm:prSet presAssocID="{8C0D3925-D093-4BD3-8D9E-E46201C662D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D516446-43A6-4E3B-864D-A9B1456991CA}" type="pres">
      <dgm:prSet presAssocID="{8C0D3925-D093-4BD3-8D9E-E46201C662D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B6A531F-AC68-4D2E-9C70-66BB7D9DBFFC}" type="pres">
      <dgm:prSet presAssocID="{8C0D3925-D093-4BD3-8D9E-E46201C662D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2D56CA8-3CEE-4328-BAF3-6932D865DBE4}" type="pres">
      <dgm:prSet presAssocID="{8C0D3925-D093-4BD3-8D9E-E46201C662D2}" presName="quadrantPlaceholder" presStyleCnt="0"/>
      <dgm:spPr/>
    </dgm:pt>
    <dgm:pt modelId="{A0793F1D-8CCB-456D-863E-E7BA54473453}" type="pres">
      <dgm:prSet presAssocID="{8C0D3925-D093-4BD3-8D9E-E46201C662D2}" presName="center1" presStyleLbl="fgShp" presStyleIdx="0" presStyleCnt="2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835AD746-FAC3-4C90-B4ED-9D12D9E248A9}" type="pres">
      <dgm:prSet presAssocID="{8C0D3925-D093-4BD3-8D9E-E46201C662D2}" presName="center2" presStyleLbl="fgShp" presStyleIdx="1" presStyleCnt="2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</dgm:spPr>
    </dgm:pt>
  </dgm:ptLst>
  <dgm:cxnLst>
    <dgm:cxn modelId="{31D5843F-B96E-414D-8EA2-2E424EF292D3}" srcId="{8C0D3925-D093-4BD3-8D9E-E46201C662D2}" destId="{CEA61AFF-850E-4E86-9539-6BC7DAB38091}" srcOrd="1" destOrd="0" parTransId="{815DDEA3-5683-4566-A2E0-5E4CE494F5B4}" sibTransId="{D667B363-8842-4A7C-A823-6799800A4061}"/>
    <dgm:cxn modelId="{2A960E66-2623-421D-9BC4-187900595C5A}" type="presOf" srcId="{8C0D3925-D093-4BD3-8D9E-E46201C662D2}" destId="{2B296D4C-2FBD-49FD-AFAA-F0F37760CFCB}" srcOrd="0" destOrd="0" presId="urn:microsoft.com/office/officeart/2005/8/layout/cycle4"/>
    <dgm:cxn modelId="{C6845A54-4C36-4117-BE32-E507645D54DE}" srcId="{8C0D3925-D093-4BD3-8D9E-E46201C662D2}" destId="{33965974-E6FD-443F-A24D-434C3893196A}" srcOrd="2" destOrd="0" parTransId="{AE551E64-D276-4734-BBCA-CCE0633BDBDB}" sibTransId="{9459E9CD-01E8-43B7-B971-3BE68BA6ECF7}"/>
    <dgm:cxn modelId="{2E21F855-916E-4910-92E3-3D0C288BBF25}" type="presOf" srcId="{33965974-E6FD-443F-A24D-434C3893196A}" destId="{ED516446-43A6-4E3B-864D-A9B1456991CA}" srcOrd="0" destOrd="0" presId="urn:microsoft.com/office/officeart/2005/8/layout/cycle4"/>
    <dgm:cxn modelId="{9FA69B79-E34A-4C2F-819A-4A00D60938BB}" type="presOf" srcId="{6857EBE5-AFE2-4D7E-9597-531C0E8A0E01}" destId="{1EED1B9D-ACE4-41CD-BA9A-68A1DB83D262}" srcOrd="0" destOrd="0" presId="urn:microsoft.com/office/officeart/2005/8/layout/cycle4"/>
    <dgm:cxn modelId="{678B145A-33B0-4547-BC66-F9F46B508175}" srcId="{8C0D3925-D093-4BD3-8D9E-E46201C662D2}" destId="{6857EBE5-AFE2-4D7E-9597-531C0E8A0E01}" srcOrd="0" destOrd="0" parTransId="{E187D86E-90B0-4E97-84E3-9383FDA20FE9}" sibTransId="{384478C3-EADE-44C2-86D5-052BDDFECBBC}"/>
    <dgm:cxn modelId="{C3225CC4-40D4-4608-9BB1-B24B304BCF09}" srcId="{8C0D3925-D093-4BD3-8D9E-E46201C662D2}" destId="{8E4E3FEB-6814-47D2-821E-24D8FDFDA49B}" srcOrd="3" destOrd="0" parTransId="{F4C21998-A71F-4FD5-B4D9-447F611C3B3F}" sibTransId="{9465F732-95FE-4B99-AED5-21B4DE252EF3}"/>
    <dgm:cxn modelId="{CE16C5DC-5D8E-43F6-91E1-07C1511A7A03}" type="presOf" srcId="{8E4E3FEB-6814-47D2-821E-24D8FDFDA49B}" destId="{EB6A531F-AC68-4D2E-9C70-66BB7D9DBFFC}" srcOrd="0" destOrd="0" presId="urn:microsoft.com/office/officeart/2005/8/layout/cycle4"/>
    <dgm:cxn modelId="{1F51C4F0-CD20-4E37-86BA-23A8E0D09DBB}" type="presOf" srcId="{CEA61AFF-850E-4E86-9539-6BC7DAB38091}" destId="{FFEEFE7C-365C-40A5-AC60-C5D587D99217}" srcOrd="0" destOrd="0" presId="urn:microsoft.com/office/officeart/2005/8/layout/cycle4"/>
    <dgm:cxn modelId="{3A38B419-7B17-485F-8454-3138DAD5866B}" type="presParOf" srcId="{2B296D4C-2FBD-49FD-AFAA-F0F37760CFCB}" destId="{13426E6C-4BB7-40E2-8CDB-60D52DC2B37A}" srcOrd="0" destOrd="0" presId="urn:microsoft.com/office/officeart/2005/8/layout/cycle4"/>
    <dgm:cxn modelId="{89861169-EC25-478D-A858-501948BF849B}" type="presParOf" srcId="{13426E6C-4BB7-40E2-8CDB-60D52DC2B37A}" destId="{253DC8F9-C581-4F36-9FF1-0AE53D626BF5}" srcOrd="0" destOrd="0" presId="urn:microsoft.com/office/officeart/2005/8/layout/cycle4"/>
    <dgm:cxn modelId="{4DEAD02F-51F3-4C67-B0AA-B47417F95255}" type="presParOf" srcId="{2B296D4C-2FBD-49FD-AFAA-F0F37760CFCB}" destId="{EB8C1E87-35FC-4DCF-B8D2-B8AAB7EEBA43}" srcOrd="1" destOrd="0" presId="urn:microsoft.com/office/officeart/2005/8/layout/cycle4"/>
    <dgm:cxn modelId="{F207FD27-FB79-44E7-ACC2-ED7B7523F8C3}" type="presParOf" srcId="{EB8C1E87-35FC-4DCF-B8D2-B8AAB7EEBA43}" destId="{1EED1B9D-ACE4-41CD-BA9A-68A1DB83D262}" srcOrd="0" destOrd="0" presId="urn:microsoft.com/office/officeart/2005/8/layout/cycle4"/>
    <dgm:cxn modelId="{65CEC6E4-6BBF-4837-9CC7-42EF2212ED74}" type="presParOf" srcId="{EB8C1E87-35FC-4DCF-B8D2-B8AAB7EEBA43}" destId="{FFEEFE7C-365C-40A5-AC60-C5D587D99217}" srcOrd="1" destOrd="0" presId="urn:microsoft.com/office/officeart/2005/8/layout/cycle4"/>
    <dgm:cxn modelId="{C899329A-AFE0-4399-8BB3-41E642824D43}" type="presParOf" srcId="{EB8C1E87-35FC-4DCF-B8D2-B8AAB7EEBA43}" destId="{ED516446-43A6-4E3B-864D-A9B1456991CA}" srcOrd="2" destOrd="0" presId="urn:microsoft.com/office/officeart/2005/8/layout/cycle4"/>
    <dgm:cxn modelId="{78DDCC8D-F4F0-4186-90AD-15E43F754ABB}" type="presParOf" srcId="{EB8C1E87-35FC-4DCF-B8D2-B8AAB7EEBA43}" destId="{EB6A531F-AC68-4D2E-9C70-66BB7D9DBFFC}" srcOrd="3" destOrd="0" presId="urn:microsoft.com/office/officeart/2005/8/layout/cycle4"/>
    <dgm:cxn modelId="{57D7899F-D707-4DDE-943B-CCC2C912DD79}" type="presParOf" srcId="{EB8C1E87-35FC-4DCF-B8D2-B8AAB7EEBA43}" destId="{B2D56CA8-3CEE-4328-BAF3-6932D865DBE4}" srcOrd="4" destOrd="0" presId="urn:microsoft.com/office/officeart/2005/8/layout/cycle4"/>
    <dgm:cxn modelId="{6ED9B357-CD7A-4EDD-AD4A-E63291642579}" type="presParOf" srcId="{2B296D4C-2FBD-49FD-AFAA-F0F37760CFCB}" destId="{A0793F1D-8CCB-456D-863E-E7BA54473453}" srcOrd="2" destOrd="0" presId="urn:microsoft.com/office/officeart/2005/8/layout/cycle4"/>
    <dgm:cxn modelId="{F1A903B4-CBA9-4DA4-8978-992E7473025F}" type="presParOf" srcId="{2B296D4C-2FBD-49FD-AFAA-F0F37760CFCB}" destId="{835AD746-FAC3-4C90-B4ED-9D12D9E248A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D1B9D-ACE4-41CD-BA9A-68A1DB83D262}">
      <dsp:nvSpPr>
        <dsp:cNvPr id="0" name=""/>
        <dsp:cNvSpPr/>
      </dsp:nvSpPr>
      <dsp:spPr>
        <a:xfrm>
          <a:off x="1747306" y="257825"/>
          <a:ext cx="1952487" cy="1952487"/>
        </a:xfrm>
        <a:prstGeom prst="pieWedge">
          <a:avLst/>
        </a:prstGeom>
        <a:solidFill>
          <a:srgbClr val="4D65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>
            <a:latin typeface="Raleway" panose="00000500000000000000" pitchFamily="50" charset="0"/>
            <a:cs typeface="Arial" panose="020B0604020202020204" pitchFamily="34" charset="0"/>
          </a:endParaRPr>
        </a:p>
      </dsp:txBody>
      <dsp:txXfrm>
        <a:off x="2319176" y="829695"/>
        <a:ext cx="1380617" cy="1380617"/>
      </dsp:txXfrm>
    </dsp:sp>
    <dsp:sp modelId="{FFEEFE7C-365C-40A5-AC60-C5D587D99217}">
      <dsp:nvSpPr>
        <dsp:cNvPr id="0" name=""/>
        <dsp:cNvSpPr/>
      </dsp:nvSpPr>
      <dsp:spPr>
        <a:xfrm rot="5400000">
          <a:off x="3794077" y="257024"/>
          <a:ext cx="1952487" cy="1952487"/>
        </a:xfrm>
        <a:prstGeom prst="pieWedge">
          <a:avLst/>
        </a:prstGeom>
        <a:solidFill>
          <a:srgbClr val="8762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>
            <a:latin typeface="Raleway" panose="00000500000000000000" pitchFamily="50" charset="0"/>
            <a:cs typeface="Arial" panose="020B0604020202020204" pitchFamily="34" charset="0"/>
          </a:endParaRPr>
        </a:p>
      </dsp:txBody>
      <dsp:txXfrm rot="-5400000">
        <a:off x="3794077" y="828894"/>
        <a:ext cx="1380617" cy="1380617"/>
      </dsp:txXfrm>
    </dsp:sp>
    <dsp:sp modelId="{ED516446-43A6-4E3B-864D-A9B1456991CA}">
      <dsp:nvSpPr>
        <dsp:cNvPr id="0" name=""/>
        <dsp:cNvSpPr/>
      </dsp:nvSpPr>
      <dsp:spPr>
        <a:xfrm rot="10800000">
          <a:off x="3794077" y="2299696"/>
          <a:ext cx="1952487" cy="1952487"/>
        </a:xfrm>
        <a:prstGeom prst="pieWedge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>
            <a:latin typeface="Raleway" panose="00000500000000000000" pitchFamily="50" charset="0"/>
            <a:cs typeface="Arial" panose="020B0604020202020204" pitchFamily="34" charset="0"/>
          </a:endParaRPr>
        </a:p>
      </dsp:txBody>
      <dsp:txXfrm rot="10800000">
        <a:off x="3794077" y="2299696"/>
        <a:ext cx="1380617" cy="1380617"/>
      </dsp:txXfrm>
    </dsp:sp>
    <dsp:sp modelId="{EB6A531F-AC68-4D2E-9C70-66BB7D9DBFFC}">
      <dsp:nvSpPr>
        <dsp:cNvPr id="0" name=""/>
        <dsp:cNvSpPr/>
      </dsp:nvSpPr>
      <dsp:spPr>
        <a:xfrm rot="16200000">
          <a:off x="1751406" y="2299696"/>
          <a:ext cx="1952487" cy="1952487"/>
        </a:xfrm>
        <a:prstGeom prst="pieWedge">
          <a:avLst/>
        </a:prstGeom>
        <a:solidFill>
          <a:srgbClr val="E62E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>
            <a:latin typeface="Raleway" panose="00000500000000000000" pitchFamily="50" charset="0"/>
            <a:cs typeface="Arial" panose="020B0604020202020204" pitchFamily="34" charset="0"/>
          </a:endParaRPr>
        </a:p>
      </dsp:txBody>
      <dsp:txXfrm rot="5400000">
        <a:off x="2323276" y="2299696"/>
        <a:ext cx="1380617" cy="1380617"/>
      </dsp:txXfrm>
    </dsp:sp>
    <dsp:sp modelId="{A0793F1D-8CCB-456D-863E-E7BA54473453}">
      <dsp:nvSpPr>
        <dsp:cNvPr id="0" name=""/>
        <dsp:cNvSpPr/>
      </dsp:nvSpPr>
      <dsp:spPr>
        <a:xfrm>
          <a:off x="3411922" y="1848775"/>
          <a:ext cx="674126" cy="586197"/>
        </a:xfrm>
        <a:prstGeom prst="circularArrow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AD746-FAC3-4C90-B4ED-9D12D9E248A9}">
      <dsp:nvSpPr>
        <dsp:cNvPr id="0" name=""/>
        <dsp:cNvSpPr/>
      </dsp:nvSpPr>
      <dsp:spPr>
        <a:xfrm rot="10800000">
          <a:off x="3411922" y="2074235"/>
          <a:ext cx="674126" cy="586197"/>
        </a:xfrm>
        <a:prstGeom prst="circularArrow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031C19-A28F-41B4-BFE7-03D83DEA3221}" type="datetimeFigureOut">
              <a:rPr lang="en-CA" smtClean="0"/>
              <a:t>04/26/2024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432757-476F-45A8-9A55-986CED603E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90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.sli.do/event/i28JMRwB7z25BdcHxjAqiP?section=cf876acf-a3d9-42e0-8e32-f09c2c0cebd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6AFAB16-4C07-5141-8688-34B493849C8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17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CA" sz="1200" b="0" i="0" kern="1200" dirty="0">
              <a:solidFill>
                <a:schemeClr val="tx1"/>
              </a:solidFill>
              <a:effectLst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32757-476F-45A8-9A55-986CED603E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32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71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OASIS Conference: Journey to Belonging Update | Present mode (sli.do)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18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304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37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E25E8-103C-4AB9-B18A-16828F727D1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566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000" dirty="0">
              <a:solidFill>
                <a:srgbClr val="433A25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215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E8C36-EBB3-48B1-A555-148207BD077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885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E8C36-EBB3-48B1-A555-148207BD077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403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0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32757-476F-45A8-9A55-986CED603E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75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068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88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770E0-814E-4542-830F-D55F6163C10A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88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739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300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056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32757-476F-45A8-9A55-986CED603E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071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96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32757-476F-45A8-9A55-986CED603E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9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6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66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84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32757-476F-45A8-9A55-986CED603EE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76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34EE2-F95A-4CCD-B364-DF2C5364853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988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Ralewa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32757-476F-45A8-9A55-986CED603E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40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32757-476F-45A8-9A55-986CED603E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54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vernment of Ontario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781"/>
            <a:ext cx="12191999" cy="685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060" y="747225"/>
            <a:ext cx="5124940" cy="137186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Raleway ExtraBold" panose="00000900000000000000" pitchFamily="50" charset="0"/>
              </a:defRPr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060" y="2361229"/>
            <a:ext cx="6672000" cy="745391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8874B61-9598-9445-9CBD-404331756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060" y="355479"/>
            <a:ext cx="6503797" cy="38307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Ministry of Children, Community and Social Services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854175-F1B1-7D4F-A73B-91105A85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4697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29621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7" cy="10362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AFB0C2-B125-9F48-90CE-0FB88C8BDF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3062" y="1482165"/>
            <a:ext cx="11275647" cy="323852"/>
          </a:xfrm>
        </p:spPr>
        <p:txBody>
          <a:bodyPr anchor="ctr">
            <a:noAutofit/>
          </a:bodyPr>
          <a:lstStyle>
            <a:lvl1pPr marL="0" indent="0">
              <a:buNone/>
              <a:defRPr sz="2224" b="0"/>
            </a:lvl1pPr>
            <a:lvl2pPr marL="423605" indent="0">
              <a:buNone/>
              <a:defRPr sz="1853" b="1"/>
            </a:lvl2pPr>
            <a:lvl3pPr marL="847210" indent="0">
              <a:buNone/>
              <a:defRPr sz="1668" b="1"/>
            </a:lvl3pPr>
            <a:lvl4pPr marL="1270815" indent="0">
              <a:buNone/>
              <a:defRPr sz="1482" b="1"/>
            </a:lvl4pPr>
            <a:lvl5pPr marL="1694420" indent="0">
              <a:buNone/>
              <a:defRPr sz="1482" b="1"/>
            </a:lvl5pPr>
            <a:lvl6pPr marL="2118025" indent="0">
              <a:buNone/>
              <a:defRPr sz="1482" b="1"/>
            </a:lvl6pPr>
            <a:lvl7pPr marL="2541630" indent="0">
              <a:buNone/>
              <a:defRPr sz="1482" b="1"/>
            </a:lvl7pPr>
            <a:lvl8pPr marL="2965235" indent="0">
              <a:buNone/>
              <a:defRPr sz="1482" b="1"/>
            </a:lvl8pPr>
            <a:lvl9pPr marL="3388840" indent="0">
              <a:buNone/>
              <a:defRPr sz="148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3" y="2029619"/>
            <a:ext cx="11275645" cy="390547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SzPct val="75000"/>
              <a:buFont typeface="Arial" panose="020B0604020202020204" pitchFamily="34" charset="0"/>
              <a:buNone/>
              <a:defRPr sz="1668"/>
            </a:lvl1pPr>
            <a:lvl2pPr>
              <a:buClr>
                <a:schemeClr val="accent1"/>
              </a:buClr>
              <a:buSzPct val="75000"/>
              <a:defRPr sz="1668"/>
            </a:lvl2pPr>
            <a:lvl3pPr>
              <a:buClr>
                <a:schemeClr val="accent1"/>
              </a:buClr>
              <a:buSzPct val="75000"/>
              <a:defRPr sz="1668"/>
            </a:lvl3pPr>
            <a:lvl4pPr>
              <a:buClr>
                <a:schemeClr val="accent1"/>
              </a:buClr>
              <a:buSzPct val="75000"/>
              <a:defRPr sz="1668"/>
            </a:lvl4pPr>
            <a:lvl5pPr>
              <a:buClr>
                <a:schemeClr val="accent1"/>
              </a:buClr>
              <a:buSzPct val="75000"/>
              <a:defRPr sz="16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61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D52AC-6145-1E49-BEEA-A922291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112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0" name="Picture 9" descr="Government of Ontario" title="Ontario">
            <a:extLst>
              <a:ext uri="{FF2B5EF4-FFF2-40B4-BE49-F238E27FC236}">
                <a16:creationId xmlns:a16="http://schemas.microsoft.com/office/drawing/2014/main" id="{CA1EF834-E283-2D42-BA93-E03A9A9C2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4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423349"/>
            <a:ext cx="6672000" cy="1667984"/>
          </a:xfrm>
        </p:spPr>
        <p:txBody>
          <a:bodyPr anchor="t">
            <a:normAutofit/>
          </a:bodyPr>
          <a:lstStyle>
            <a:lvl1pPr>
              <a:defRPr sz="333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0" y="2192548"/>
            <a:ext cx="6672000" cy="2046963"/>
          </a:xfrm>
        </p:spPr>
        <p:txBody>
          <a:bodyPr/>
          <a:lstStyle>
            <a:lvl1pPr marL="0" indent="0">
              <a:buNone/>
              <a:defRPr sz="2224">
                <a:solidFill>
                  <a:schemeClr val="tx1"/>
                </a:solidFill>
              </a:defRPr>
            </a:lvl1pPr>
            <a:lvl2pPr marL="423605" indent="0">
              <a:buNone/>
              <a:defRPr sz="1853">
                <a:solidFill>
                  <a:schemeClr val="tx1">
                    <a:tint val="75000"/>
                  </a:schemeClr>
                </a:solidFill>
              </a:defRPr>
            </a:lvl2pPr>
            <a:lvl3pPr marL="84721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270815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4pPr>
            <a:lvl5pPr marL="169442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5pPr>
            <a:lvl6pPr marL="2118025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6pPr>
            <a:lvl7pPr marL="254163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7pPr>
            <a:lvl8pPr marL="2965235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8pPr>
            <a:lvl9pPr marL="338884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E47B2F-8992-FF41-86C7-27634D8F4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060" y="6276603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2"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FAFC-1237-9D49-8545-237338532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2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112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779679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160" y="0"/>
            <a:ext cx="12219160" cy="6873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423347"/>
            <a:ext cx="4655999" cy="2260218"/>
          </a:xfrm>
        </p:spPr>
        <p:txBody>
          <a:bodyPr anchor="t">
            <a:normAutofit/>
          </a:bodyPr>
          <a:lstStyle>
            <a:lvl1pPr>
              <a:defRPr sz="333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2" y="2781516"/>
            <a:ext cx="4655999" cy="2046963"/>
          </a:xfrm>
        </p:spPr>
        <p:txBody>
          <a:bodyPr/>
          <a:lstStyle>
            <a:lvl1pPr marL="0" indent="0">
              <a:buNone/>
              <a:defRPr sz="2224">
                <a:solidFill>
                  <a:schemeClr val="tx1"/>
                </a:solidFill>
              </a:defRPr>
            </a:lvl1pPr>
            <a:lvl2pPr marL="423605" indent="0">
              <a:buNone/>
              <a:defRPr sz="1853">
                <a:solidFill>
                  <a:schemeClr val="tx1">
                    <a:tint val="75000"/>
                  </a:schemeClr>
                </a:solidFill>
              </a:defRPr>
            </a:lvl2pPr>
            <a:lvl3pPr marL="84721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270815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4pPr>
            <a:lvl5pPr marL="169442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5pPr>
            <a:lvl6pPr marL="2118025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6pPr>
            <a:lvl7pPr marL="254163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7pPr>
            <a:lvl8pPr marL="2965235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8pPr>
            <a:lvl9pPr marL="338884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8C07C6-DDA8-F346-B5CC-5893D12BA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060" y="6276603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2"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119B28-F712-2D42-9B3B-2465F13CB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2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112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84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3" y="365129"/>
            <a:ext cx="11275645" cy="9865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4" y="1482165"/>
            <a:ext cx="5157787" cy="475844"/>
          </a:xfrm>
        </p:spPr>
        <p:txBody>
          <a:bodyPr anchor="t"/>
          <a:lstStyle>
            <a:lvl1pPr marL="0" indent="0">
              <a:buNone/>
              <a:defRPr sz="2224" b="0"/>
            </a:lvl1pPr>
            <a:lvl2pPr marL="423605" indent="0">
              <a:buNone/>
              <a:defRPr sz="1853" b="1"/>
            </a:lvl2pPr>
            <a:lvl3pPr marL="847210" indent="0">
              <a:buNone/>
              <a:defRPr sz="1668" b="1"/>
            </a:lvl3pPr>
            <a:lvl4pPr marL="1270815" indent="0">
              <a:buNone/>
              <a:defRPr sz="1482" b="1"/>
            </a:lvl4pPr>
            <a:lvl5pPr marL="1694420" indent="0">
              <a:buNone/>
              <a:defRPr sz="1482" b="1"/>
            </a:lvl5pPr>
            <a:lvl6pPr marL="2118025" indent="0">
              <a:buNone/>
              <a:defRPr sz="1482" b="1"/>
            </a:lvl6pPr>
            <a:lvl7pPr marL="2541630" indent="0">
              <a:buNone/>
              <a:defRPr sz="1482" b="1"/>
            </a:lvl7pPr>
            <a:lvl8pPr marL="2965235" indent="0">
              <a:buNone/>
              <a:defRPr sz="1482" b="1"/>
            </a:lvl8pPr>
            <a:lvl9pPr marL="3388840" indent="0">
              <a:buNone/>
              <a:defRPr sz="148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64" y="2037377"/>
            <a:ext cx="5157787" cy="4034238"/>
          </a:xfrm>
        </p:spPr>
        <p:txBody>
          <a:bodyPr>
            <a:normAutofit/>
          </a:bodyPr>
          <a:lstStyle>
            <a:lvl1pPr defTabSz="500321">
              <a:buClr>
                <a:srgbClr val="00B0F0"/>
              </a:buClr>
              <a:buSzPct val="75000"/>
              <a:defRPr sz="1668"/>
            </a:lvl1pPr>
            <a:lvl2pPr defTabSz="500321">
              <a:buClr>
                <a:schemeClr val="accent1"/>
              </a:buClr>
              <a:buSzPct val="75000"/>
              <a:defRPr sz="1668"/>
            </a:lvl2pPr>
            <a:lvl3pPr defTabSz="500321">
              <a:buClr>
                <a:schemeClr val="accent1"/>
              </a:buClr>
              <a:buSzPct val="75000"/>
              <a:defRPr sz="1668"/>
            </a:lvl3pPr>
            <a:lvl4pPr defTabSz="500321">
              <a:buClr>
                <a:schemeClr val="accent1"/>
              </a:buClr>
              <a:buSzPct val="75000"/>
              <a:defRPr sz="1668"/>
            </a:lvl4pPr>
            <a:lvl5pPr defTabSz="500321">
              <a:buClr>
                <a:schemeClr val="accent1"/>
              </a:buClr>
              <a:buSzPct val="75000"/>
              <a:defRPr sz="16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5519" y="1482165"/>
            <a:ext cx="5183188" cy="475844"/>
          </a:xfrm>
        </p:spPr>
        <p:txBody>
          <a:bodyPr anchor="t"/>
          <a:lstStyle>
            <a:lvl1pPr marL="0" indent="0">
              <a:buNone/>
              <a:defRPr sz="2224" b="0"/>
            </a:lvl1pPr>
            <a:lvl2pPr marL="423605" indent="0">
              <a:buNone/>
              <a:defRPr sz="1853" b="1"/>
            </a:lvl2pPr>
            <a:lvl3pPr marL="847210" indent="0">
              <a:buNone/>
              <a:defRPr sz="1668" b="1"/>
            </a:lvl3pPr>
            <a:lvl4pPr marL="1270815" indent="0">
              <a:buNone/>
              <a:defRPr sz="1482" b="1"/>
            </a:lvl4pPr>
            <a:lvl5pPr marL="1694420" indent="0">
              <a:buNone/>
              <a:defRPr sz="1482" b="1"/>
            </a:lvl5pPr>
            <a:lvl6pPr marL="2118025" indent="0">
              <a:buNone/>
              <a:defRPr sz="1482" b="1"/>
            </a:lvl6pPr>
            <a:lvl7pPr marL="2541630" indent="0">
              <a:buNone/>
              <a:defRPr sz="1482" b="1"/>
            </a:lvl7pPr>
            <a:lvl8pPr marL="2965235" indent="0">
              <a:buNone/>
              <a:defRPr sz="1482" b="1"/>
            </a:lvl8pPr>
            <a:lvl9pPr marL="3388840" indent="0">
              <a:buNone/>
              <a:defRPr sz="148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5519" y="2037376"/>
            <a:ext cx="5183188" cy="4034239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buSzPct val="75000"/>
              <a:defRPr sz="1668"/>
            </a:lvl1pPr>
            <a:lvl2pPr>
              <a:buClr>
                <a:schemeClr val="accent1"/>
              </a:buClr>
              <a:buSzPct val="75000"/>
              <a:defRPr sz="1668"/>
            </a:lvl2pPr>
            <a:lvl3pPr>
              <a:buClr>
                <a:schemeClr val="accent1"/>
              </a:buClr>
              <a:buSzPct val="75000"/>
              <a:defRPr sz="1668"/>
            </a:lvl3pPr>
            <a:lvl4pPr>
              <a:buClr>
                <a:schemeClr val="accent1"/>
              </a:buClr>
              <a:buSzPct val="75000"/>
              <a:defRPr sz="1668"/>
            </a:lvl4pPr>
            <a:lvl5pPr>
              <a:buClr>
                <a:schemeClr val="accent1"/>
              </a:buClr>
              <a:buSzPct val="75000"/>
              <a:defRPr sz="16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71E3EB-B559-2440-BEF7-1F3CE7E0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1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0459C98-D8BF-5345-A3F2-94ACABE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112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DF83F45E-61DD-9C43-9913-B07657479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5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vernment of Ontario" title="Ontario">
            <a:extLst>
              <a:ext uri="{FF2B5EF4-FFF2-40B4-BE49-F238E27FC236}">
                <a16:creationId xmlns:a16="http://schemas.microsoft.com/office/drawing/2014/main" id="{56886101-A9EF-8242-A0EE-91EDF52EE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806E2BB-06C5-CC46-9139-3EF45781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1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B069825-96EC-3E40-A929-C8FE26C2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112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98750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vernment of Ontario" title="Ontario">
            <a:extLst>
              <a:ext uri="{FF2B5EF4-FFF2-40B4-BE49-F238E27FC236}">
                <a16:creationId xmlns:a16="http://schemas.microsoft.com/office/drawing/2014/main" id="{F53F8BD9-E4BD-504A-8B74-81A465AB6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52C081-8303-DD42-B69A-5EDA9CFE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1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35FB57-C177-6545-A61A-DA8CE48B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112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48708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457200"/>
            <a:ext cx="3932237" cy="1600200"/>
          </a:xfrm>
        </p:spPr>
        <p:txBody>
          <a:bodyPr anchor="b"/>
          <a:lstStyle>
            <a:lvl1pPr>
              <a:defRPr sz="29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61" y="2057400"/>
            <a:ext cx="3932237" cy="3811588"/>
          </a:xfrm>
        </p:spPr>
        <p:txBody>
          <a:bodyPr/>
          <a:lstStyle>
            <a:lvl1pPr marL="0" indent="0">
              <a:buNone/>
              <a:defRPr sz="1482"/>
            </a:lvl1pPr>
            <a:lvl2pPr marL="423605" indent="0">
              <a:buNone/>
              <a:defRPr sz="1297"/>
            </a:lvl2pPr>
            <a:lvl3pPr marL="847210" indent="0">
              <a:buNone/>
              <a:defRPr sz="1112"/>
            </a:lvl3pPr>
            <a:lvl4pPr marL="1270815" indent="0">
              <a:buNone/>
              <a:defRPr sz="927"/>
            </a:lvl4pPr>
            <a:lvl5pPr marL="1694420" indent="0">
              <a:buNone/>
              <a:defRPr sz="927"/>
            </a:lvl5pPr>
            <a:lvl6pPr marL="2118025" indent="0">
              <a:buNone/>
              <a:defRPr sz="927"/>
            </a:lvl6pPr>
            <a:lvl7pPr marL="2541630" indent="0">
              <a:buNone/>
              <a:defRPr sz="927"/>
            </a:lvl7pPr>
            <a:lvl8pPr marL="2965235" indent="0">
              <a:buNone/>
              <a:defRPr sz="927"/>
            </a:lvl8pPr>
            <a:lvl9pPr marL="3388840" indent="0">
              <a:buNone/>
              <a:defRPr sz="9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965"/>
            </a:lvl1pPr>
            <a:lvl2pPr>
              <a:defRPr sz="2594"/>
            </a:lvl2pPr>
            <a:lvl3pPr>
              <a:defRPr sz="2224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overnment of Ontario" title="Ontario">
            <a:extLst>
              <a:ext uri="{FF2B5EF4-FFF2-40B4-BE49-F238E27FC236}">
                <a16:creationId xmlns:a16="http://schemas.microsoft.com/office/drawing/2014/main" id="{452526B0-04C6-0641-BC0F-2A5621AA1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15B2D2-729F-2448-B914-24B7E717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1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DBDDA2D-2E80-F746-861C-FD65792D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112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114761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457200"/>
            <a:ext cx="3932237" cy="1600200"/>
          </a:xfrm>
        </p:spPr>
        <p:txBody>
          <a:bodyPr anchor="b"/>
          <a:lstStyle>
            <a:lvl1pPr>
              <a:defRPr sz="29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61" y="2057400"/>
            <a:ext cx="3932237" cy="3811588"/>
          </a:xfrm>
        </p:spPr>
        <p:txBody>
          <a:bodyPr/>
          <a:lstStyle>
            <a:lvl1pPr marL="0" indent="0">
              <a:buNone/>
              <a:defRPr sz="1482"/>
            </a:lvl1pPr>
            <a:lvl2pPr marL="423605" indent="0">
              <a:buNone/>
              <a:defRPr sz="1297"/>
            </a:lvl2pPr>
            <a:lvl3pPr marL="847210" indent="0">
              <a:buNone/>
              <a:defRPr sz="1112"/>
            </a:lvl3pPr>
            <a:lvl4pPr marL="1270815" indent="0">
              <a:buNone/>
              <a:defRPr sz="927"/>
            </a:lvl4pPr>
            <a:lvl5pPr marL="1694420" indent="0">
              <a:buNone/>
              <a:defRPr sz="927"/>
            </a:lvl5pPr>
            <a:lvl6pPr marL="2118025" indent="0">
              <a:buNone/>
              <a:defRPr sz="927"/>
            </a:lvl6pPr>
            <a:lvl7pPr marL="2541630" indent="0">
              <a:buNone/>
              <a:defRPr sz="927"/>
            </a:lvl7pPr>
            <a:lvl8pPr marL="2965235" indent="0">
              <a:buNone/>
              <a:defRPr sz="927"/>
            </a:lvl8pPr>
            <a:lvl9pPr marL="3388840" indent="0">
              <a:buNone/>
              <a:defRPr sz="9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965"/>
            </a:lvl1pPr>
            <a:lvl2pPr marL="423605" indent="0">
              <a:buNone/>
              <a:defRPr sz="2594"/>
            </a:lvl2pPr>
            <a:lvl3pPr marL="847210" indent="0">
              <a:buNone/>
              <a:defRPr sz="2224"/>
            </a:lvl3pPr>
            <a:lvl4pPr marL="1270815" indent="0">
              <a:buNone/>
              <a:defRPr sz="1853"/>
            </a:lvl4pPr>
            <a:lvl5pPr marL="1694420" indent="0">
              <a:buNone/>
              <a:defRPr sz="1853"/>
            </a:lvl5pPr>
            <a:lvl6pPr marL="2118025" indent="0">
              <a:buNone/>
              <a:defRPr sz="1853"/>
            </a:lvl6pPr>
            <a:lvl7pPr marL="2541630" indent="0">
              <a:buNone/>
              <a:defRPr sz="1853"/>
            </a:lvl7pPr>
            <a:lvl8pPr marL="2965235" indent="0">
              <a:buNone/>
              <a:defRPr sz="1853"/>
            </a:lvl8pPr>
            <a:lvl9pPr marL="3388840" indent="0">
              <a:buNone/>
              <a:defRPr sz="1853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Government of Ontario" title="Ontario">
            <a:extLst>
              <a:ext uri="{FF2B5EF4-FFF2-40B4-BE49-F238E27FC236}">
                <a16:creationId xmlns:a16="http://schemas.microsoft.com/office/drawing/2014/main" id="{537B186D-9A2E-E64F-8FB3-32DAB027B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56B9D6B-740C-0647-8190-BDC9C69E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1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5B5129F-5FDA-2145-82EF-796B7C27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112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64478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0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A000-3E29-4591-B7AB-27C60571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 defTabSz="45720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5077-F3FA-45AD-A6D3-F743CEA6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6990567" cy="463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D130-81C8-4283-99A9-D8E46CC7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9A4-5B39-409D-9E02-07D50487C09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1F83EA-E6A3-4FB4-BBE8-99E636726E4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3800" y="1253331"/>
            <a:ext cx="3240000" cy="4631860"/>
          </a:xfrm>
          <a:prstGeom prst="roundRect">
            <a:avLst>
              <a:gd name="adj" fmla="val 7388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n-US" sz="1800" dirty="0"/>
            </a:lvl1pPr>
            <a:lvl2pPr>
              <a:lnSpc>
                <a:spcPct val="100000"/>
              </a:lnSpc>
              <a:defRPr lang="en-US" sz="1600" dirty="0"/>
            </a:lvl2pPr>
            <a:lvl3pPr>
              <a:lnSpc>
                <a:spcPct val="100000"/>
              </a:lnSpc>
              <a:defRPr lang="en-US" sz="1400" dirty="0"/>
            </a:lvl3pPr>
            <a:lvl4pPr>
              <a:lnSpc>
                <a:spcPct val="100000"/>
              </a:lnSpc>
              <a:defRPr lang="en-US" sz="1200" dirty="0"/>
            </a:lvl4pPr>
            <a:lvl5pPr>
              <a:lnSpc>
                <a:spcPct val="100000"/>
              </a:lnSpc>
              <a:defRPr lang="en-CA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11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365128"/>
            <a:ext cx="11275647" cy="557780"/>
          </a:xfrm>
        </p:spPr>
        <p:txBody>
          <a:bodyPr/>
          <a:lstStyle>
            <a:lvl1pPr>
              <a:defRPr b="0">
                <a:latin typeface="Raleway ExtraBold" panose="000009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062" y="1243173"/>
            <a:ext cx="11275645" cy="48845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D52AC-6145-1E49-BEEA-A922291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7" name="Picture 6" descr="Government of Ontario logo ">
            <a:extLst>
              <a:ext uri="{FF2B5EF4-FFF2-40B4-BE49-F238E27FC236}">
                <a16:creationId xmlns:a16="http://schemas.microsoft.com/office/drawing/2014/main" id="{A0AB12EB-35F3-44FA-84DF-30446CFE5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1725" y="6127766"/>
            <a:ext cx="1626655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4901"/>
            <a:ext cx="7777571" cy="711081"/>
          </a:xfrm>
        </p:spPr>
        <p:txBody>
          <a:bodyPr>
            <a:noAutofit/>
          </a:bodyPr>
          <a:lstStyle>
            <a:lvl1pPr>
              <a:defRPr sz="3200" b="1"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1085671"/>
            <a:ext cx="3958793" cy="510870"/>
          </a:xfrm>
        </p:spPr>
        <p:txBody>
          <a:bodyPr>
            <a:normAutofit/>
          </a:bodyPr>
          <a:lstStyle>
            <a:lvl1pPr marL="457120" marR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120" marR="0" lvl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Edit this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8028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>
            <a:off x="0" y="0"/>
            <a:ext cx="5779361" cy="685800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270" y="5069840"/>
            <a:ext cx="5140267" cy="713232"/>
          </a:xfrm>
        </p:spPr>
        <p:txBody>
          <a:bodyPr anchor="b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70" y="5888736"/>
            <a:ext cx="5140267" cy="667512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b="0" i="0" kern="1200" smtClean="0">
                <a:solidFill>
                  <a:schemeClr val="bg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825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4901"/>
            <a:ext cx="7777571" cy="711081"/>
          </a:xfrm>
        </p:spPr>
        <p:txBody>
          <a:bodyPr>
            <a:noAutofit/>
          </a:bodyPr>
          <a:lstStyle>
            <a:lvl1pPr>
              <a:defRPr sz="3200" b="1"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1085671"/>
            <a:ext cx="3958793" cy="510870"/>
          </a:xfrm>
        </p:spPr>
        <p:txBody>
          <a:bodyPr>
            <a:normAutofit/>
          </a:bodyPr>
          <a:lstStyle>
            <a:lvl1pPr marL="457120" marR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120" marR="0" lvl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Edit this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7549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flipH="1">
            <a:off x="11442067" y="6108262"/>
            <a:ext cx="749933" cy="749739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4901"/>
            <a:ext cx="7777571" cy="711081"/>
          </a:xfrm>
        </p:spPr>
        <p:txBody>
          <a:bodyPr>
            <a:noAutofit/>
          </a:bodyPr>
          <a:lstStyle>
            <a:lvl1pPr>
              <a:defRPr sz="3200" b="1"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1085671"/>
            <a:ext cx="3958793" cy="510870"/>
          </a:xfrm>
        </p:spPr>
        <p:txBody>
          <a:bodyPr>
            <a:normAutofit/>
          </a:bodyPr>
          <a:lstStyle>
            <a:lvl1pPr marL="457120" marR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120" marR="0" lvl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Edit this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86814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4901"/>
            <a:ext cx="10972799" cy="711081"/>
          </a:xfrm>
        </p:spPr>
        <p:txBody>
          <a:bodyPr>
            <a:noAutofit/>
          </a:bodyPr>
          <a:lstStyle>
            <a:lvl1pPr algn="ctr">
              <a:defRPr sz="3200" b="0"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13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flipH="1">
            <a:off x="11442067" y="6108262"/>
            <a:ext cx="749933" cy="749739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901"/>
            <a:ext cx="10972801" cy="711081"/>
          </a:xfrm>
        </p:spPr>
        <p:txBody>
          <a:bodyPr>
            <a:noAutofit/>
          </a:bodyPr>
          <a:lstStyle>
            <a:lvl1pPr algn="ctr">
              <a:defRPr sz="32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60991" y="642338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heading"/>
          <p:cNvSpPr>
            <a:spLocks noGrp="1"/>
          </p:cNvSpPr>
          <p:nvPr>
            <p:ph type="body" sz="quarter" idx="15"/>
          </p:nvPr>
        </p:nvSpPr>
        <p:spPr>
          <a:xfrm>
            <a:off x="609760" y="1085049"/>
            <a:ext cx="10972482" cy="6111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80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flipH="1">
            <a:off x="11442067" y="6108262"/>
            <a:ext cx="749933" cy="749739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49246"/>
            <a:ext cx="4569931" cy="1527361"/>
          </a:xfrm>
        </p:spPr>
        <p:txBody>
          <a:bodyPr anchor="b">
            <a:noAutofit/>
          </a:bodyPr>
          <a:lstStyle>
            <a:lvl1pPr algn="ctr">
              <a:defRPr sz="32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60991" y="642338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heading"/>
          <p:cNvSpPr>
            <a:spLocks noGrp="1"/>
          </p:cNvSpPr>
          <p:nvPr>
            <p:ph type="body" sz="quarter" idx="15"/>
          </p:nvPr>
        </p:nvSpPr>
        <p:spPr>
          <a:xfrm>
            <a:off x="609760" y="3429000"/>
            <a:ext cx="4569772" cy="6111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320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44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" y="1291130"/>
            <a:ext cx="1097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Open Sans" panose="020B0606030504020204" pitchFamily="34" charset="0"/>
              </a:rPr>
              <a:t> — You can edit this subtitle —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527605"/>
            <a:ext cx="10972801" cy="711081"/>
          </a:xfrm>
        </p:spPr>
        <p:txBody>
          <a:bodyPr vert="horz" lIns="121899" tIns="60949" rIns="121899" bIns="60949" rtlCol="0" anchor="ctr">
            <a:noAutofit/>
          </a:bodyPr>
          <a:lstStyle>
            <a:lvl1pPr algn="ctr">
              <a:defRPr lang="en-US" sz="3200" b="1" dirty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760" y="1901825"/>
            <a:ext cx="10972482" cy="458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913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27605"/>
            <a:ext cx="10972801" cy="711081"/>
          </a:xfrm>
        </p:spPr>
        <p:txBody>
          <a:bodyPr>
            <a:noAutofit/>
          </a:bodyPr>
          <a:lstStyle>
            <a:lvl1pPr>
              <a:defRPr sz="32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1238686"/>
            <a:ext cx="10972641" cy="457200"/>
          </a:xfrm>
        </p:spPr>
        <p:txBody>
          <a:bodyPr>
            <a:noAutofit/>
          </a:bodyPr>
          <a:lstStyle>
            <a:lvl1pPr marL="457120" marR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457120" marR="0" lvl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788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5" cy="475845"/>
          </a:xfrm>
        </p:spPr>
        <p:txBody>
          <a:bodyPr>
            <a:noAutofit/>
          </a:bodyPr>
          <a:lstStyle>
            <a:lvl1pPr>
              <a:defRPr sz="3200" b="0">
                <a:latin typeface="Ralewa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3" y="951722"/>
            <a:ext cx="5157787" cy="47584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Raleway SemiBold" panose="000007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063" y="1506934"/>
            <a:ext cx="5157787" cy="4620832"/>
          </a:xfrm>
        </p:spPr>
        <p:txBody>
          <a:bodyPr>
            <a:normAutofit/>
          </a:bodyPr>
          <a:lstStyle>
            <a:lvl1pPr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5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28600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28600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6813" indent="-180975" defTabSz="657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4488" indent="-271463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5519" y="951722"/>
            <a:ext cx="5183188" cy="47584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Raleway SemiBold" panose="000007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55519" y="1506933"/>
            <a:ext cx="5183188" cy="46208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5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5838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3025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71E3EB-B559-2440-BEF7-1F3CE7E0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0459C98-D8BF-5345-A3F2-94ACABE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pic>
        <p:nvPicPr>
          <p:cNvPr id="10" name="Picture 9" descr="Government of Ontario logo ">
            <a:extLst>
              <a:ext uri="{FF2B5EF4-FFF2-40B4-BE49-F238E27FC236}">
                <a16:creationId xmlns:a16="http://schemas.microsoft.com/office/drawing/2014/main" id="{E3358D95-E52A-4923-8591-6C79504C8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1725" y="6127766"/>
            <a:ext cx="1626655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82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3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5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A000-3E29-4591-B7AB-27C60571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 defTabSz="45720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5077-F3FA-45AD-A6D3-F743CEA6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5040000" cy="4631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n-US" sz="1800" dirty="0"/>
            </a:lvl1pPr>
            <a:lvl2pPr>
              <a:lnSpc>
                <a:spcPct val="100000"/>
              </a:lnSpc>
              <a:defRPr lang="en-US" sz="1600" dirty="0"/>
            </a:lvl2pPr>
            <a:lvl3pPr>
              <a:lnSpc>
                <a:spcPct val="100000"/>
              </a:lnSpc>
              <a:defRPr lang="en-US" sz="1400" dirty="0"/>
            </a:lvl3pPr>
            <a:lvl4pPr>
              <a:lnSpc>
                <a:spcPct val="100000"/>
              </a:lnSpc>
              <a:defRPr lang="en-US" sz="1200" dirty="0"/>
            </a:lvl4pPr>
            <a:lvl5pPr>
              <a:lnSpc>
                <a:spcPct val="100000"/>
              </a:lnSpc>
              <a:defRPr lang="en-CA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D130-81C8-4283-99A9-D8E46CC7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B9A4-5B39-409D-9E02-07D50487C09D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AD7336-4929-462A-841D-045A5D93272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802" y="1253331"/>
            <a:ext cx="5040000" cy="4631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n-US" sz="1800" dirty="0"/>
            </a:lvl1pPr>
            <a:lvl2pPr>
              <a:lnSpc>
                <a:spcPct val="100000"/>
              </a:lnSpc>
              <a:defRPr lang="en-US" sz="1600" dirty="0"/>
            </a:lvl2pPr>
            <a:lvl3pPr>
              <a:lnSpc>
                <a:spcPct val="100000"/>
              </a:lnSpc>
              <a:defRPr lang="en-US" sz="1400" dirty="0"/>
            </a:lvl3pPr>
            <a:lvl4pPr>
              <a:lnSpc>
                <a:spcPct val="100000"/>
              </a:lnSpc>
              <a:defRPr lang="en-US" sz="1200" dirty="0"/>
            </a:lvl4pPr>
            <a:lvl5pPr>
              <a:lnSpc>
                <a:spcPct val="100000"/>
              </a:lnSpc>
              <a:defRPr lang="en-CA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3546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Breadcrumb 1 &gt; Breadcrumb 2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79877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B5C1-F7F9-62A6-8E9A-4B3B99B8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1647-ED2C-9742-490F-CB5A0E88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D13A9-2267-973A-04AC-CF9CB422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D081E-543E-82CF-B492-81D88837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Presentation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C0F92-8AE8-5564-670D-966F08E9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5F05-6D49-49D9-BF26-CD4EAF17B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701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07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5" cy="475845"/>
          </a:xfrm>
        </p:spPr>
        <p:txBody>
          <a:bodyPr>
            <a:noAutofit/>
          </a:bodyPr>
          <a:lstStyle>
            <a:lvl1pPr>
              <a:defRPr sz="3200" b="0">
                <a:latin typeface="Ralewa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4" y="951722"/>
            <a:ext cx="3357552" cy="47584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Raleway SemiBold" panose="000007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064" y="1506934"/>
            <a:ext cx="3357552" cy="4620832"/>
          </a:xfrm>
        </p:spPr>
        <p:txBody>
          <a:bodyPr>
            <a:normAutofit/>
          </a:bodyPr>
          <a:lstStyle>
            <a:lvl1pPr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5000"/>
              <a:defRPr sz="1600">
                <a:latin typeface="+mj-lt"/>
              </a:defRPr>
            </a:lvl1pPr>
            <a:lvl2pPr marL="447675" indent="-228600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j-lt"/>
              </a:defRPr>
            </a:lvl2pPr>
            <a:lvl3pPr marL="804863" indent="-228600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j-lt"/>
              </a:defRPr>
            </a:lvl3pPr>
            <a:lvl4pPr marL="1166813" indent="-180975" defTabSz="657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4488" indent="-271463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71E3EB-B559-2440-BEF7-1F3CE7E0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0459C98-D8BF-5345-A3F2-94ACABE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9" name="Picture 8" descr="Government of Ontario logo ">
            <a:extLst>
              <a:ext uri="{FF2B5EF4-FFF2-40B4-BE49-F238E27FC236}">
                <a16:creationId xmlns:a16="http://schemas.microsoft.com/office/drawing/2014/main" id="{381413EB-9CB0-41B2-8258-8596F9750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1725" y="6127766"/>
            <a:ext cx="1626655" cy="65066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6BB04B-2932-4A8B-AFDC-A2433F1D14A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39978" y="951722"/>
            <a:ext cx="3357552" cy="47584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Raleway SemiBold" panose="000007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BE4D9F-3030-4DF2-934F-3A3B91D3EC9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39978" y="1506934"/>
            <a:ext cx="3357552" cy="4620832"/>
          </a:xfrm>
        </p:spPr>
        <p:txBody>
          <a:bodyPr>
            <a:normAutofit/>
          </a:bodyPr>
          <a:lstStyle>
            <a:lvl1pPr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5000"/>
              <a:defRPr sz="1600">
                <a:latin typeface="+mj-lt"/>
              </a:defRPr>
            </a:lvl1pPr>
            <a:lvl2pPr marL="447675" indent="-228600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j-lt"/>
              </a:defRPr>
            </a:lvl2pPr>
            <a:lvl3pPr marL="804863" indent="-228600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j-lt"/>
              </a:defRPr>
            </a:lvl3pPr>
            <a:lvl4pPr marL="1166813" indent="-180975" defTabSz="657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4488" indent="-271463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B8F470-A657-4B7A-BB3F-600A6133FC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416893" y="951722"/>
            <a:ext cx="3357552" cy="47584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Raleway SemiBold" panose="000007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134B174-A2AE-4DDB-86DA-EFDD8550E29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416893" y="1506934"/>
            <a:ext cx="3357552" cy="4620832"/>
          </a:xfrm>
        </p:spPr>
        <p:txBody>
          <a:bodyPr>
            <a:normAutofit/>
          </a:bodyPr>
          <a:lstStyle>
            <a:lvl1pPr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5000"/>
              <a:defRPr sz="1600">
                <a:latin typeface="+mj-lt"/>
              </a:defRPr>
            </a:lvl1pPr>
            <a:lvl2pPr marL="447675" indent="-228600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j-lt"/>
              </a:defRPr>
            </a:lvl2pPr>
            <a:lvl3pPr marL="804863" indent="-228600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j-lt"/>
              </a:defRPr>
            </a:lvl3pPr>
            <a:lvl4pPr marL="1166813" indent="-180975" defTabSz="657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4488" indent="-271463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15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5" cy="475845"/>
          </a:xfrm>
        </p:spPr>
        <p:txBody>
          <a:bodyPr>
            <a:noAutofit/>
          </a:bodyPr>
          <a:lstStyle>
            <a:lvl1pPr>
              <a:defRPr sz="3200" b="0">
                <a:latin typeface="Ralewa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3" y="951722"/>
            <a:ext cx="7871312" cy="47584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Raleway SemiBold" panose="000007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063" y="1506934"/>
            <a:ext cx="7871312" cy="4620832"/>
          </a:xfrm>
        </p:spPr>
        <p:txBody>
          <a:bodyPr>
            <a:normAutofit/>
          </a:bodyPr>
          <a:lstStyle>
            <a:lvl1pPr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5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28600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28600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6813" indent="-180975" defTabSz="657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4488" indent="-271463" defTabSz="54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71E3EB-B559-2440-BEF7-1F3CE7E0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0459C98-D8BF-5345-A3F2-94ACABE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C79C7D-E1C8-447D-AE84-76CCECA8B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82025" y="951722"/>
            <a:ext cx="3156682" cy="47584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Raleway SemiBold" panose="000007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7F00FF8-6E8F-4086-B411-3366033210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582025" y="1506933"/>
            <a:ext cx="3156682" cy="46208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75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5838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3025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278F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Government of Ontario logo ">
            <a:extLst>
              <a:ext uri="{FF2B5EF4-FFF2-40B4-BE49-F238E27FC236}">
                <a16:creationId xmlns:a16="http://schemas.microsoft.com/office/drawing/2014/main" id="{790F76A9-A7F2-42B0-A49D-7F48943DB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1725" y="6127766"/>
            <a:ext cx="1626655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71E3EB-B559-2440-BEF7-1F3CE7E0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0459C98-D8BF-5345-A3F2-94ACABE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pic>
        <p:nvPicPr>
          <p:cNvPr id="10" name="Picture 9" descr="Government of Ontario logo ">
            <a:extLst>
              <a:ext uri="{FF2B5EF4-FFF2-40B4-BE49-F238E27FC236}">
                <a16:creationId xmlns:a16="http://schemas.microsoft.com/office/drawing/2014/main" id="{790F76A9-A7F2-42B0-A49D-7F48943DB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1725" y="6127766"/>
            <a:ext cx="1626655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1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7160" y="2787"/>
            <a:ext cx="12219160" cy="6867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423347"/>
            <a:ext cx="4655999" cy="226021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  <a:latin typeface="Ralewa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1" y="2781515"/>
            <a:ext cx="4655999" cy="2046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8C07C6-DDA8-F346-B5CC-5893D12BA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060" y="6276603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119B28-F712-2D42-9B3B-2465F13CB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037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6961" y="2787"/>
            <a:ext cx="12218762" cy="6867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423347"/>
            <a:ext cx="4655999" cy="226021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  <a:latin typeface="Raleway ExtraBold" panose="000009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1" y="2781515"/>
            <a:ext cx="4655999" cy="2046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8C07C6-DDA8-F346-B5CC-5893D12BA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060" y="6276603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119B28-F712-2D42-9B3B-2465F13CB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18300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060" y="747225"/>
            <a:ext cx="6672000" cy="1667984"/>
          </a:xfrm>
        </p:spPr>
        <p:txBody>
          <a:bodyPr anchor="t">
            <a:normAutofit/>
          </a:bodyPr>
          <a:lstStyle>
            <a:lvl1pPr algn="l">
              <a:defRPr sz="3706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060" y="2505810"/>
            <a:ext cx="6672000" cy="2426676"/>
          </a:xfrm>
        </p:spPr>
        <p:txBody>
          <a:bodyPr anchor="t"/>
          <a:lstStyle>
            <a:lvl1pPr marL="0" indent="0" algn="l">
              <a:buNone/>
              <a:defRPr sz="2224">
                <a:solidFill>
                  <a:schemeClr val="tx1"/>
                </a:solidFill>
              </a:defRPr>
            </a:lvl1pPr>
            <a:lvl2pPr marL="423605" indent="0" algn="ctr">
              <a:buNone/>
              <a:defRPr sz="1853"/>
            </a:lvl2pPr>
            <a:lvl3pPr marL="847210" indent="0" algn="ctr">
              <a:buNone/>
              <a:defRPr sz="1668"/>
            </a:lvl3pPr>
            <a:lvl4pPr marL="1270815" indent="0" algn="ctr">
              <a:buNone/>
              <a:defRPr sz="1482"/>
            </a:lvl4pPr>
            <a:lvl5pPr marL="1694420" indent="0" algn="ctr">
              <a:buNone/>
              <a:defRPr sz="1482"/>
            </a:lvl5pPr>
            <a:lvl6pPr marL="2118025" indent="0" algn="ctr">
              <a:buNone/>
              <a:defRPr sz="1482"/>
            </a:lvl6pPr>
            <a:lvl7pPr marL="2541630" indent="0" algn="ctr">
              <a:buNone/>
              <a:defRPr sz="1482"/>
            </a:lvl7pPr>
            <a:lvl8pPr marL="2965235" indent="0" algn="ctr">
              <a:buNone/>
              <a:defRPr sz="1482"/>
            </a:lvl8pPr>
            <a:lvl9pPr marL="3388840" indent="0" algn="ctr">
              <a:buNone/>
              <a:defRPr sz="148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8874B61-9598-9445-9CBD-404331756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061" y="355480"/>
            <a:ext cx="6686652" cy="383075"/>
          </a:xfrm>
        </p:spPr>
        <p:txBody>
          <a:bodyPr>
            <a:normAutofit/>
          </a:bodyPr>
          <a:lstStyle>
            <a:lvl1pPr>
              <a:defRPr sz="1112"/>
            </a:lvl1pPr>
            <a:lvl2pPr marL="423605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854175-F1B1-7D4F-A73B-91105A85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1" y="6276603"/>
            <a:ext cx="511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4698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112"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9" name="Picture 8" descr="Government of Ontario" title="Ontario">
            <a:extLst>
              <a:ext uri="{FF2B5EF4-FFF2-40B4-BE49-F238E27FC236}">
                <a16:creationId xmlns:a16="http://schemas.microsoft.com/office/drawing/2014/main" id="{21DB834B-1EDC-1444-ADFB-61CF78292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7063" y="5807071"/>
            <a:ext cx="2235200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9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2" y="1825625"/>
            <a:ext cx="112756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Paragraph without bullets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60" y="6276603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0A0D9E-837B-4542-8ACD-A5921329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77464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SzPct val="75000"/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7675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278F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9138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278F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278F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24000" indent="-357188" algn="l" defTabSz="914400" rtl="0" eaLnBrk="1" latinLnBrk="0" hangingPunct="1">
        <a:lnSpc>
          <a:spcPct val="100000"/>
        </a:lnSpc>
        <a:spcBef>
          <a:spcPts val="500"/>
        </a:spcBef>
        <a:buClr>
          <a:srgbClr val="92278F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3" y="1825625"/>
            <a:ext cx="112756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Paragraph without bullets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60" y="6276603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2"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0A0D9E-837B-4542-8ACD-A5921329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2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112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0395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794" r:id="rId11"/>
    <p:sldLayoutId id="2147483801" r:id="rId12"/>
    <p:sldLayoutId id="2147483804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23" r:id="rId22"/>
    <p:sldLayoutId id="2147483824" r:id="rId23"/>
    <p:sldLayoutId id="2147483837" r:id="rId24"/>
    <p:sldLayoutId id="2147483838" r:id="rId25"/>
    <p:sldLayoutId id="2147483852" r:id="rId26"/>
    <p:sldLayoutId id="2147483853" r:id="rId27"/>
  </p:sldLayoutIdLst>
  <p:hf hdr="0" ftr="0" dt="0"/>
  <p:txStyles>
    <p:titleStyle>
      <a:lvl1pPr algn="l" defTabSz="847210" rtl="0" eaLnBrk="1" latinLnBrk="0" hangingPunct="1">
        <a:lnSpc>
          <a:spcPct val="90000"/>
        </a:lnSpc>
        <a:spcBef>
          <a:spcPct val="0"/>
        </a:spcBef>
        <a:buNone/>
        <a:defRPr sz="2965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847210" rtl="0" eaLnBrk="1" latinLnBrk="0" hangingPunct="1">
        <a:lnSpc>
          <a:spcPct val="90000"/>
        </a:lnSpc>
        <a:spcBef>
          <a:spcPts val="927"/>
        </a:spcBef>
        <a:buClr>
          <a:schemeClr val="accent2"/>
        </a:buClr>
        <a:buSzPct val="75000"/>
        <a:buFont typeface="Arial" panose="020B0604020202020204" pitchFamily="34" charset="0"/>
        <a:buNone/>
        <a:defRPr sz="1482" kern="1200">
          <a:solidFill>
            <a:schemeClr val="tx1"/>
          </a:solidFill>
          <a:latin typeface="+mn-lt"/>
          <a:ea typeface="+mn-ea"/>
          <a:cs typeface="+mn-cs"/>
        </a:defRPr>
      </a:lvl1pPr>
      <a:lvl2pPr marL="635407" indent="-211802" algn="l" defTabSz="847210" rtl="0" eaLnBrk="1" latinLnBrk="0" hangingPunct="1">
        <a:lnSpc>
          <a:spcPct val="90000"/>
        </a:lnSpc>
        <a:spcBef>
          <a:spcPts val="463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2pPr>
      <a:lvl3pPr marL="1059012" indent="-211802" algn="l" defTabSz="847210" rtl="0" eaLnBrk="1" latinLnBrk="0" hangingPunct="1">
        <a:lnSpc>
          <a:spcPct val="90000"/>
        </a:lnSpc>
        <a:spcBef>
          <a:spcPts val="463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3pPr>
      <a:lvl4pPr marL="1482617" indent="-211802" algn="l" defTabSz="847210" rtl="0" eaLnBrk="1" latinLnBrk="0" hangingPunct="1">
        <a:lnSpc>
          <a:spcPct val="90000"/>
        </a:lnSpc>
        <a:spcBef>
          <a:spcPts val="463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4pPr>
      <a:lvl5pPr marL="1906222" indent="-211802" algn="l" defTabSz="847210" rtl="0" eaLnBrk="1" latinLnBrk="0" hangingPunct="1">
        <a:lnSpc>
          <a:spcPct val="90000"/>
        </a:lnSpc>
        <a:spcBef>
          <a:spcPts val="463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5pPr>
      <a:lvl6pPr marL="2329827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753432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3177037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600642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60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21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081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442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802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163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523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8884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hyperlink" Target="OASIS%20Conference:%20Journey%20to%20Belonging%20Update%20|%20Present%20mode%20(sli.do)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OASIS%20Conference:%20Journey%20to%20Belonging%20Update%20|%20Present%20mode%20(sli.do)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8.svg"/><Relationship Id="rId4" Type="http://schemas.openxmlformats.org/officeDocument/2006/relationships/image" Target="../media/image23.sv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%3A%2F%2Fwww.planningnetwork.ca%2Fwebinar%2Fantihumantraffic-01-11-24&amp;data=05%7C02%7CHannah.Grzegorczyk%40ontario.ca%7C3608fba690894143aefc08dc13a3ca4f%7Ccddc1229ac2a4b97b78a0e5cacb5865c%7C0%7C0%7C638406842297406206%7CUnknown%7CTWFpbGZsb3d8eyJWIjoiMC4wLjAwMDAiLCJQIjoiV2luMzIiLCJBTiI6Ik1haWwiLCJXVCI6Mn0%3D%7C3000%7C%7C%7C&amp;sdata=c7m82wlt%2FC%2BOozMjm0KCs1WVNfasmp%2FsZChU40toogg%3D&amp;reserved=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DSCSengagements@ontario.ca" TargetMode="External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ningnetwork.ca/" TargetMode="External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hyperlink" Target="https://www.dscorecomp.com/" TargetMode="External"/><Relationship Id="rId4" Type="http://schemas.openxmlformats.org/officeDocument/2006/relationships/hyperlink" Target="https://www.google.com/url?sa=t&amp;rct=j&amp;q=&amp;esrc=s&amp;source=web&amp;cd=&amp;ved=2ahUKEwiK_NmFwMmEAxU84ckDHT02AwgQFnoECAgQAQ&amp;url=https%3A%2F%2Frealxchange.communitylivingessex.org%2F&amp;usg=AOvVaw278K5CmYR2PWkl7d8_0SsU&amp;opi=89978449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DSCSengagements@ontario.ca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831A70-C2EE-5946-B886-C7AB3F0AC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Ministry of Children, Community and Social Services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24E652-ED30-6F47-9DE6-79A286E22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60" y="747225"/>
            <a:ext cx="7101522" cy="1371861"/>
          </a:xfrm>
        </p:spPr>
        <p:txBody>
          <a:bodyPr>
            <a:normAutofit fontScale="90000"/>
          </a:bodyPr>
          <a:lstStyle/>
          <a:p>
            <a:r>
              <a:rPr lang="en-US" sz="4800"/>
              <a:t>Journey to Belonging: Choice and Inclusion </a:t>
            </a:r>
            <a:br>
              <a:rPr lang="en-US" sz="4800"/>
            </a:br>
            <a:endParaRPr lang="en-US" sz="1600" b="0">
              <a:latin typeface="Raleway ExtraBold" panose="00000900000000000000" pitchFamily="50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6ED4401-F597-4A96-B57F-FDDD18A88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59" y="2232837"/>
            <a:ext cx="7344509" cy="119616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C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09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269EB-E762-9F04-9685-9381979C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3DF2476-6873-8BA1-17BC-A586705E1B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1547475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Where are we now?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/>
              <a:ea typeface="+mn-ea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8A5888-E917-2FF5-7A10-2B229C03F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3910" y="151468"/>
            <a:ext cx="6466114" cy="661579"/>
          </a:xfrm>
          <a:prstGeom prst="roundRect">
            <a:avLst/>
          </a:prstGeom>
          <a:solidFill>
            <a:srgbClr val="81B7B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CE3F5-B3CA-3F27-B784-788B7EF1269D}"/>
              </a:ext>
            </a:extLst>
          </p:cNvPr>
          <p:cNvSpPr txBox="1"/>
          <p:nvPr/>
        </p:nvSpPr>
        <p:spPr>
          <a:xfrm>
            <a:off x="5773737" y="26193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Improving Service Experience</a:t>
            </a:r>
            <a:endParaRPr kumimoji="0" lang="en-C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7CD2185F-8F8C-AE14-114E-78FA72BF4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83994"/>
              </p:ext>
            </p:extLst>
          </p:nvPr>
        </p:nvGraphicFramePr>
        <p:xfrm>
          <a:off x="118970" y="860606"/>
          <a:ext cx="10850133" cy="5786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4806">
                  <a:extLst>
                    <a:ext uri="{9D8B030D-6E8A-4147-A177-3AD203B41FA5}">
                      <a16:colId xmlns:a16="http://schemas.microsoft.com/office/drawing/2014/main" val="2200225457"/>
                    </a:ext>
                  </a:extLst>
                </a:gridCol>
                <a:gridCol w="9485327">
                  <a:extLst>
                    <a:ext uri="{9D8B030D-6E8A-4147-A177-3AD203B41FA5}">
                      <a16:colId xmlns:a16="http://schemas.microsoft.com/office/drawing/2014/main" val="812044000"/>
                    </a:ext>
                  </a:extLst>
                </a:gridCol>
              </a:tblGrid>
              <a:tr h="13123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CA" sz="1800" b="1">
                        <a:latin typeface="Raleway"/>
                      </a:endParaRPr>
                    </a:p>
                  </a:txBody>
                  <a:tcPr marL="100584" marR="10058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endParaRPr lang="en-CA" sz="1600">
                        <a:latin typeface="Raleway"/>
                        <a:ea typeface="Times" panose="02020603050405020304" pitchFamily="18" charset="0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086806"/>
                  </a:ext>
                </a:extLst>
              </a:tr>
              <a:tr h="24341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CA" sz="1800" b="1">
                        <a:latin typeface="Raleway" panose="00000500000000000000" pitchFamily="50" charset="0"/>
                      </a:endParaRPr>
                    </a:p>
                  </a:txBody>
                  <a:tcPr marL="100584" marR="10058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en-US" sz="1600" b="0" i="0" u="none" strike="noStrike" noProof="0">
                        <a:solidFill>
                          <a:schemeClr val="tx1"/>
                        </a:solidFill>
                        <a:latin typeface="Raleway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119677"/>
                  </a:ext>
                </a:extLst>
              </a:tr>
              <a:tr h="20399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800" b="1">
                        <a:latin typeface="Raleway"/>
                      </a:endParaRPr>
                    </a:p>
                  </a:txBody>
                  <a:tcPr marL="100584" marR="10058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CA" sz="1600" kern="1200">
                        <a:solidFill>
                          <a:schemeClr val="tx1"/>
                        </a:solidFill>
                        <a:effectLst/>
                        <a:latin typeface="Raleway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57252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12CB967-FC63-C707-A83A-9BAD5D3C3D0C}"/>
              </a:ext>
            </a:extLst>
          </p:cNvPr>
          <p:cNvSpPr txBox="1"/>
          <p:nvPr/>
        </p:nvSpPr>
        <p:spPr>
          <a:xfrm>
            <a:off x="303435" y="1357353"/>
            <a:ext cx="91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Raleway"/>
              </a:rPr>
              <a:t>Past</a:t>
            </a:r>
            <a:endParaRPr lang="en-CA" sz="2000" b="1">
              <a:latin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596F5-AE09-FB5B-A36D-8F135B1237AD}"/>
              </a:ext>
            </a:extLst>
          </p:cNvPr>
          <p:cNvSpPr txBox="1"/>
          <p:nvPr/>
        </p:nvSpPr>
        <p:spPr>
          <a:xfrm>
            <a:off x="1684545" y="994961"/>
            <a:ext cx="943737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>
                <a:latin typeface="Raleway"/>
                <a:cs typeface="Times New Roman"/>
              </a:rPr>
              <a:t>Knowledge Translation and Transfer Hub offered new modules, webcasts, mentorships and core competency cafes in 2023-2024</a:t>
            </a:r>
            <a:endParaRPr lang="en-US" sz="2400">
              <a:latin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3E5A4-9929-F64C-BB15-00A51E8DB533}"/>
              </a:ext>
            </a:extLst>
          </p:cNvPr>
          <p:cNvSpPr txBox="1"/>
          <p:nvPr/>
        </p:nvSpPr>
        <p:spPr>
          <a:xfrm>
            <a:off x="79556" y="2982835"/>
            <a:ext cx="137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Raleway"/>
              </a:rPr>
              <a:t>Present </a:t>
            </a:r>
            <a:endParaRPr lang="en-CA" sz="2400" b="1">
              <a:latin typeface="Raleway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9A5BD6-476A-8BA0-4BCC-907397C671BD}"/>
              </a:ext>
            </a:extLst>
          </p:cNvPr>
          <p:cNvSpPr txBox="1"/>
          <p:nvPr/>
        </p:nvSpPr>
        <p:spPr>
          <a:xfrm>
            <a:off x="1572083" y="2210529"/>
            <a:ext cx="999770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84721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CA" sz="2400">
                <a:latin typeface="Raleway"/>
                <a:ea typeface="Times" panose="02020603050405020304" pitchFamily="18" charset="0"/>
                <a:cs typeface="Times New Roman"/>
              </a:rPr>
              <a:t>Increasing REAL Xchange, Knowledge Translation and Transfer membership</a:t>
            </a:r>
          </a:p>
          <a:p>
            <a:pPr marL="285750" indent="-285750" defTabSz="84721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CA" sz="2400">
                <a:latin typeface="Raleway"/>
                <a:cs typeface="Times New Roman"/>
              </a:rPr>
              <a:t>Gap analysis of what webcasts and module topics is needed for 2024-2025</a:t>
            </a:r>
          </a:p>
          <a:p>
            <a:pPr marL="285750" indent="-285750" defTabSz="84721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CA" sz="2400">
                <a:latin typeface="Raleway"/>
                <a:cs typeface="Times New Roman"/>
              </a:rPr>
              <a:t>Supporting consistent and dedicated resources focused on local housing opportunities and collaborations</a:t>
            </a:r>
          </a:p>
          <a:p>
            <a:pPr marL="285750" indent="-285750" defTabSz="84721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CA" sz="2400">
              <a:solidFill>
                <a:srgbClr val="FF0000"/>
              </a:solidFill>
              <a:latin typeface="Raleway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BB4B9-0B24-31BF-DE28-5F031E7D645C}"/>
              </a:ext>
            </a:extLst>
          </p:cNvPr>
          <p:cNvSpPr txBox="1"/>
          <p:nvPr/>
        </p:nvSpPr>
        <p:spPr>
          <a:xfrm>
            <a:off x="118970" y="4662196"/>
            <a:ext cx="127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Raleway"/>
              </a:rPr>
              <a:t>Future</a:t>
            </a:r>
            <a:endParaRPr lang="en-US" sz="2000" b="1">
              <a:latin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AB151-1CFA-68E1-2DB3-A5D88519509D}"/>
              </a:ext>
            </a:extLst>
          </p:cNvPr>
          <p:cNvSpPr txBox="1"/>
          <p:nvPr/>
        </p:nvSpPr>
        <p:spPr>
          <a:xfrm>
            <a:off x="1578521" y="4885773"/>
            <a:ext cx="985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SzPct val="100000"/>
              <a:buFont typeface="Wingdings" panose="05000000000000000000" pitchFamily="2" charset="2"/>
              <a:buChar char="Ø"/>
            </a:pPr>
            <a:r>
              <a:rPr lang="en-CA" sz="2400" kern="1200">
                <a:solidFill>
                  <a:schemeClr val="tx1"/>
                </a:solidFill>
                <a:effectLst/>
                <a:latin typeface="Raleway"/>
                <a:ea typeface="+mn-ea"/>
                <a:cs typeface="+mn-cs"/>
              </a:rPr>
              <a:t>Systemic improvement activities for clinical support focused on bridging service gaps, person-centered innovation, and collaboration with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200924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8A5888-E917-2FF5-7A10-2B229C03F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3766" y="66194"/>
            <a:ext cx="6466114" cy="661579"/>
          </a:xfrm>
          <a:prstGeom prst="roundRect">
            <a:avLst/>
          </a:prstGeom>
          <a:solidFill>
            <a:srgbClr val="81B7B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7CD2185F-8F8C-AE14-114E-78FA72BF4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60654"/>
              </p:ext>
            </p:extLst>
          </p:nvPr>
        </p:nvGraphicFramePr>
        <p:xfrm>
          <a:off x="321879" y="824906"/>
          <a:ext cx="11394489" cy="5966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506">
                  <a:extLst>
                    <a:ext uri="{9D8B030D-6E8A-4147-A177-3AD203B41FA5}">
                      <a16:colId xmlns:a16="http://schemas.microsoft.com/office/drawing/2014/main" val="2200225457"/>
                    </a:ext>
                  </a:extLst>
                </a:gridCol>
                <a:gridCol w="10016983">
                  <a:extLst>
                    <a:ext uri="{9D8B030D-6E8A-4147-A177-3AD203B41FA5}">
                      <a16:colId xmlns:a16="http://schemas.microsoft.com/office/drawing/2014/main" val="812044000"/>
                    </a:ext>
                  </a:extLst>
                </a:gridCol>
              </a:tblGrid>
              <a:tr h="18596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CA" sz="1600" b="1">
                        <a:latin typeface="Raleway" panose="00000500000000000000" pitchFamily="50" charset="0"/>
                      </a:endParaRPr>
                    </a:p>
                  </a:txBody>
                  <a:tcPr marL="100584" marR="10058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sz="1600" b="0" i="0" kern="1200">
                        <a:solidFill>
                          <a:schemeClr val="tx1"/>
                        </a:solidFill>
                        <a:effectLst/>
                        <a:latin typeface="Raleway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086806"/>
                  </a:ext>
                </a:extLst>
              </a:tr>
              <a:tr h="19476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CA" sz="1600" b="1">
                        <a:latin typeface="Raleway" panose="00000500000000000000" pitchFamily="50" charset="0"/>
                      </a:endParaRPr>
                    </a:p>
                  </a:txBody>
                  <a:tcPr marL="100584" marR="10058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/>
                      <a:endParaRPr lang="en-CA" sz="1600" b="1" i="0" kern="1200">
                        <a:solidFill>
                          <a:schemeClr val="tx1"/>
                        </a:solidFill>
                        <a:effectLst/>
                        <a:latin typeface="Raleway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119677"/>
                  </a:ext>
                </a:extLst>
              </a:tr>
              <a:tr h="21596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600" b="1">
                        <a:latin typeface="Raleway" panose="00000500000000000000" pitchFamily="50" charset="0"/>
                      </a:endParaRPr>
                    </a:p>
                  </a:txBody>
                  <a:tcPr marL="100584" marR="10058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latin typeface="Raleway" panose="00000500000000000000" pitchFamily="50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572524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0D3391-D698-E909-B861-354E122F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3DF2476-6873-8BA1-17BC-A586705E1B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6350"/>
            <a:ext cx="11547475" cy="5222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Where are we now?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/>
              <a:ea typeface="+mn-e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08C8A-DDF5-1F2E-BF4B-C1667D0D109B}"/>
              </a:ext>
            </a:extLst>
          </p:cNvPr>
          <p:cNvSpPr txBox="1"/>
          <p:nvPr/>
        </p:nvSpPr>
        <p:spPr>
          <a:xfrm>
            <a:off x="5773737" y="163327"/>
            <a:ext cx="568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Improving Quality and Accountability</a:t>
            </a:r>
            <a:endParaRPr kumimoji="0" lang="en-C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A5FAF-3C33-9D06-D727-E94877A924CA}"/>
              </a:ext>
            </a:extLst>
          </p:cNvPr>
          <p:cNvSpPr txBox="1"/>
          <p:nvPr/>
        </p:nvSpPr>
        <p:spPr>
          <a:xfrm>
            <a:off x="321879" y="1152860"/>
            <a:ext cx="90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Raleway" panose="00000500000000000000" pitchFamily="50" charset="0"/>
              </a:rPr>
              <a:t>Past</a:t>
            </a:r>
            <a:endParaRPr lang="en-CA" sz="2400" b="1">
              <a:latin typeface="Raleway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80068-DD8D-09F3-1BC0-C63843EDEC9A}"/>
              </a:ext>
            </a:extLst>
          </p:cNvPr>
          <p:cNvSpPr txBox="1"/>
          <p:nvPr/>
        </p:nvSpPr>
        <p:spPr>
          <a:xfrm>
            <a:off x="1671143" y="1284657"/>
            <a:ext cx="1004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0000500000000000000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Recruitment </a:t>
            </a:r>
            <a:r>
              <a:rPr lang="en-CA" sz="2400">
                <a:solidFill>
                  <a:srgbClr val="000000"/>
                </a:solidFill>
                <a:latin typeface="Raleway" panose="00000500000000000000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and retention report to inform actions to address recruitment challenges</a:t>
            </a:r>
            <a:endParaRPr lang="en-US" sz="2400">
              <a:latin typeface="Raleway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46160-5E51-21A2-DED7-504909433FD7}"/>
              </a:ext>
            </a:extLst>
          </p:cNvPr>
          <p:cNvSpPr txBox="1"/>
          <p:nvPr/>
        </p:nvSpPr>
        <p:spPr>
          <a:xfrm>
            <a:off x="251287" y="2963801"/>
            <a:ext cx="1349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Raleway" panose="00000500000000000000" pitchFamily="50" charset="0"/>
              </a:rPr>
              <a:t>Present </a:t>
            </a:r>
            <a:endParaRPr lang="en-CA" sz="2400" b="1">
              <a:latin typeface="Raleway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0402E-3D4E-D966-CA9A-772B5CB38CB7}"/>
              </a:ext>
            </a:extLst>
          </p:cNvPr>
          <p:cNvSpPr txBox="1"/>
          <p:nvPr/>
        </p:nvSpPr>
        <p:spPr>
          <a:xfrm>
            <a:off x="1671142" y="2672538"/>
            <a:ext cx="10115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47210" fontAlgn="base">
              <a:buFont typeface="Arial" panose="020B0604020202020204" pitchFamily="34" charset="0"/>
              <a:buChar char="•"/>
              <a:defRPr/>
            </a:pPr>
            <a:r>
              <a:rPr lang="en-CA" sz="2400">
                <a:solidFill>
                  <a:schemeClr val="tx1"/>
                </a:solidFill>
                <a:effectLst/>
                <a:latin typeface="Raleway"/>
                <a:ea typeface="Times New Roman" panose="02020603050405020304" pitchFamily="18" charset="0"/>
              </a:rPr>
              <a:t>Developmental Services Ontario (DSO) Experience Survey (May 2023), analyzing trends and sharing ‘live’</a:t>
            </a:r>
            <a:r>
              <a:rPr lang="en-CA" sz="2400">
                <a:solidFill>
                  <a:schemeClr val="tx1"/>
                </a:solidFill>
                <a:latin typeface="Raleway"/>
                <a:ea typeface="Times New Roman" panose="02020603050405020304" pitchFamily="18" charset="0"/>
              </a:rPr>
              <a:t> </a:t>
            </a:r>
            <a:r>
              <a:rPr lang="en-CA" sz="2400">
                <a:solidFill>
                  <a:schemeClr val="tx1"/>
                </a:solidFill>
                <a:effectLst/>
                <a:latin typeface="Raleway"/>
                <a:ea typeface="Times New Roman" panose="02020603050405020304" pitchFamily="18" charset="0"/>
              </a:rPr>
              <a:t> survey results with DSOs</a:t>
            </a:r>
          </a:p>
          <a:p>
            <a:pPr defTabSz="847210" fontAlgn="base">
              <a:defRPr/>
            </a:pPr>
            <a:endParaRPr lang="en-CA" sz="2400">
              <a:solidFill>
                <a:schemeClr val="tx1"/>
              </a:solidFill>
              <a:effectLst/>
              <a:latin typeface="Raleway"/>
              <a:ea typeface="Times New Roman" panose="02020603050405020304" pitchFamily="18" charset="0"/>
            </a:endParaRPr>
          </a:p>
          <a:p>
            <a:pPr marL="285750" indent="-285750" defTabSz="847210" fontAlgn="base">
              <a:buFont typeface="Arial" panose="020B0604020202020204" pitchFamily="34" charset="0"/>
              <a:buChar char="•"/>
              <a:defRPr/>
            </a:pPr>
            <a:r>
              <a:rPr lang="en-CA" sz="2400">
                <a:solidFill>
                  <a:schemeClr val="tx1"/>
                </a:solidFill>
                <a:latin typeface="Raleway"/>
              </a:rPr>
              <a:t>KTT Mentorship program to achieve development goals by becoming mentors or mentees</a:t>
            </a:r>
            <a:endParaRPr lang="en-CA" sz="2400">
              <a:solidFill>
                <a:schemeClr val="tx1"/>
              </a:solidFill>
              <a:latin typeface="Raleway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4B33A-1F3F-76E2-05AD-EB60D18FAD51}"/>
              </a:ext>
            </a:extLst>
          </p:cNvPr>
          <p:cNvSpPr txBox="1"/>
          <p:nvPr/>
        </p:nvSpPr>
        <p:spPr>
          <a:xfrm>
            <a:off x="337420" y="4789609"/>
            <a:ext cx="133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Raleway" panose="00000500000000000000" pitchFamily="50" charset="0"/>
              </a:rPr>
              <a:t>Future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8566E-0DF0-FBC4-5C30-3D8767C5273D}"/>
              </a:ext>
            </a:extLst>
          </p:cNvPr>
          <p:cNvSpPr txBox="1"/>
          <p:nvPr/>
        </p:nvSpPr>
        <p:spPr>
          <a:xfrm>
            <a:off x="1858172" y="5022523"/>
            <a:ext cx="968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84721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>
                <a:solidFill>
                  <a:schemeClr val="tx1"/>
                </a:solidFill>
                <a:latin typeface="Raleway" panose="00000500000000000000" pitchFamily="50" charset="0"/>
              </a:rPr>
              <a:t>Continuous improvement strategies for staff training to reduce serious occurrences and workplace injury including mental health training.</a:t>
            </a:r>
          </a:p>
        </p:txBody>
      </p:sp>
    </p:spTree>
    <p:extLst>
      <p:ext uri="{BB962C8B-B14F-4D97-AF65-F5344CB8AC3E}">
        <p14:creationId xmlns:p14="http://schemas.microsoft.com/office/powerpoint/2010/main" val="276855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05DA39-4BDA-C34F-C816-2A1C731C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C4EF15E-E52E-5F9E-EB79-C9C65E39C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404938"/>
            <a:ext cx="4560888" cy="43275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F529A3-D21C-47DD-8888-6E377E4BDD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63500"/>
            <a:ext cx="10515600" cy="768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 at 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slido.com   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</a:t>
            </a:r>
            <a:r>
              <a:rPr kumimoji="0" lang="en-CA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#4243501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5329E-52B7-41C7-B62D-54D6EE0359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51688" y="1252538"/>
            <a:ext cx="5040312" cy="4632325"/>
          </a:xfrm>
        </p:spPr>
        <p:txBody>
          <a:bodyPr>
            <a:normAutofit/>
          </a:bodyPr>
          <a:lstStyle/>
          <a:p>
            <a:r>
              <a:rPr lang="en-CA" sz="2600" b="1" dirty="0">
                <a:latin typeface="Raleway" panose="00000500000000000000" pitchFamily="50" charset="0"/>
                <a:ea typeface="Roboto"/>
                <a:cs typeface="Roboto"/>
                <a:sym typeface="Roboto"/>
              </a:rPr>
              <a:t>Based on what you just heard about progress to date, were you: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600" b="0" i="0" dirty="0">
                <a:effectLst/>
                <a:latin typeface="Raleway" panose="00000500000000000000" pitchFamily="50" charset="0"/>
              </a:rPr>
              <a:t>Already aware of most of this 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600" b="0" i="0" dirty="0">
                <a:effectLst/>
                <a:latin typeface="Raleway" panose="00000500000000000000" pitchFamily="50" charset="0"/>
              </a:rPr>
              <a:t>Aware of some of this work, but learned something new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600" b="0" i="0" dirty="0">
                <a:effectLst/>
                <a:latin typeface="Raleway" panose="00000500000000000000" pitchFamily="50" charset="0"/>
              </a:rPr>
              <a:t>Not aware of most of this work</a:t>
            </a:r>
          </a:p>
          <a:p>
            <a:pPr algn="l"/>
            <a:endParaRPr lang="en-CA" sz="1600" b="0" i="0" dirty="0">
              <a:effectLst/>
              <a:latin typeface="Raleway" panose="00000500000000000000" pitchFamily="50" charset="0"/>
            </a:endParaRPr>
          </a:p>
          <a:p>
            <a:endParaRPr lang="en-CA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107F2CE-41AB-3841-12D0-10DFF05B9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2076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5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C160B9-2F52-989D-2B9F-9EB955B8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6F529A3-D21C-47DD-8888-6E377E4BDD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41288"/>
            <a:ext cx="10515600" cy="769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 at 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slido.com   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</a:t>
            </a:r>
            <a:r>
              <a:rPr kumimoji="0" lang="en-CA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#4243501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C4EF15E-E52E-5F9E-EB79-C9C65E39C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404938"/>
            <a:ext cx="4560888" cy="43275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5329E-52B7-41C7-B62D-54D6EE0359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85772" y="1252537"/>
            <a:ext cx="5040312" cy="4632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800" b="1" dirty="0">
                <a:latin typeface="Raleway"/>
                <a:ea typeface="Roboto"/>
                <a:cs typeface="Roboto"/>
                <a:sym typeface="Roboto"/>
              </a:rPr>
              <a:t>When you receive the DS Reform email update, do  you share it with anyone? </a:t>
            </a:r>
            <a:endParaRPr lang="en-CA" sz="2800" b="1" dirty="0">
              <a:latin typeface="Raleway" panose="00000500000000000000" pitchFamily="50" charset="0"/>
              <a:ea typeface="Roboto"/>
              <a:cs typeface="Roboto"/>
              <a:sym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Raleway" panose="00000500000000000000" pitchFamily="50" charset="0"/>
              </a:rPr>
              <a:t>Yes, with 1-5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Raleway" panose="00000500000000000000" pitchFamily="50" charset="0"/>
              </a:rPr>
              <a:t>Yes, with many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Raleway" panose="00000500000000000000" pitchFamily="50" charset="0"/>
              </a:rPr>
              <a:t>No, I don’t share it</a:t>
            </a:r>
          </a:p>
          <a:p>
            <a:pPr algn="l"/>
            <a:endParaRPr lang="en-CA" sz="1600" b="0" i="0" dirty="0">
              <a:effectLst/>
              <a:latin typeface="Raleway" panose="00000500000000000000" pitchFamily="50" charset="0"/>
            </a:endParaRPr>
          </a:p>
          <a:p>
            <a:endParaRPr lang="en-CA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6E5D65D-5D65-E848-41DC-9CF6C77C6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427848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0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983080" cy="6867728"/>
          </a:xfrm>
          <a:custGeom>
            <a:avLst/>
            <a:gdLst>
              <a:gd name="connsiteX0" fmla="*/ 0 w 6094412"/>
              <a:gd name="connsiteY0" fmla="*/ 0 h 6858000"/>
              <a:gd name="connsiteX1" fmla="*/ 6094412 w 6094412"/>
              <a:gd name="connsiteY1" fmla="*/ 0 h 6858000"/>
              <a:gd name="connsiteX2" fmla="*/ 6094412 w 6094412"/>
              <a:gd name="connsiteY2" fmla="*/ 6858000 h 6858000"/>
              <a:gd name="connsiteX3" fmla="*/ 0 w 6094412"/>
              <a:gd name="connsiteY3" fmla="*/ 6858000 h 6858000"/>
              <a:gd name="connsiteX4" fmla="*/ 0 w 6094412"/>
              <a:gd name="connsiteY4" fmla="*/ 0 h 6858000"/>
              <a:gd name="connsiteX0" fmla="*/ 0 w 6979629"/>
              <a:gd name="connsiteY0" fmla="*/ 0 h 6858000"/>
              <a:gd name="connsiteX1" fmla="*/ 6979629 w 6979629"/>
              <a:gd name="connsiteY1" fmla="*/ 9728 h 6858000"/>
              <a:gd name="connsiteX2" fmla="*/ 6094412 w 6979629"/>
              <a:gd name="connsiteY2" fmla="*/ 6858000 h 6858000"/>
              <a:gd name="connsiteX3" fmla="*/ 0 w 6979629"/>
              <a:gd name="connsiteY3" fmla="*/ 6858000 h 6858000"/>
              <a:gd name="connsiteX4" fmla="*/ 0 w 6979629"/>
              <a:gd name="connsiteY4" fmla="*/ 0 h 6858000"/>
              <a:gd name="connsiteX0" fmla="*/ 0 w 6979629"/>
              <a:gd name="connsiteY0" fmla="*/ 0 h 6867728"/>
              <a:gd name="connsiteX1" fmla="*/ 6979629 w 6979629"/>
              <a:gd name="connsiteY1" fmla="*/ 9728 h 6867728"/>
              <a:gd name="connsiteX2" fmla="*/ 5510753 w 6979629"/>
              <a:gd name="connsiteY2" fmla="*/ 6867728 h 6867728"/>
              <a:gd name="connsiteX3" fmla="*/ 0 w 6979629"/>
              <a:gd name="connsiteY3" fmla="*/ 6858000 h 6867728"/>
              <a:gd name="connsiteX4" fmla="*/ 0 w 6979629"/>
              <a:gd name="connsiteY4" fmla="*/ 0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9629" h="6867728">
                <a:moveTo>
                  <a:pt x="0" y="0"/>
                </a:moveTo>
                <a:lnTo>
                  <a:pt x="6979629" y="9728"/>
                </a:lnTo>
                <a:lnTo>
                  <a:pt x="5510753" y="686772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17FE7-9217-3D3D-7A28-2FB09869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7D3AA8-EDB6-1078-7A8E-D1D4FADC28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82663"/>
            <a:ext cx="5076825" cy="1447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Workforce Initiatives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983080" y="4425281"/>
            <a:ext cx="677349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09DFA34-3404-FFB2-207A-946348836C60}"/>
              </a:ext>
            </a:extLst>
          </p:cNvPr>
          <p:cNvSpPr/>
          <p:nvPr/>
        </p:nvSpPr>
        <p:spPr>
          <a:xfrm>
            <a:off x="4601663" y="1982834"/>
            <a:ext cx="1676400" cy="1429977"/>
          </a:xfrm>
          <a:prstGeom prst="homePlate">
            <a:avLst>
              <a:gd name="adj" fmla="val 30198"/>
            </a:avLst>
          </a:prstGeom>
          <a:solidFill>
            <a:srgbClr val="45A1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847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What we are working towards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7992F-E5C4-4B27-859A-9897927A9B19}"/>
              </a:ext>
            </a:extLst>
          </p:cNvPr>
          <p:cNvSpPr txBox="1"/>
          <p:nvPr/>
        </p:nvSpPr>
        <p:spPr>
          <a:xfrm>
            <a:off x="6278063" y="506548"/>
            <a:ext cx="53111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9267" marR="0" lvl="0" indent="-229267" algn="l" defTabSz="297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Text" lastClr="000000"/>
              </a:buClr>
              <a:buSzPts val="17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Long-term strategy to support a more skilled, diverse and professional workforce </a:t>
            </a:r>
          </a:p>
          <a:p>
            <a:pPr marL="229267" marR="0" lvl="0" indent="-229267" algn="l" defTabSz="297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Text" lastClr="000000"/>
              </a:buClr>
              <a:buSzPts val="17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High-quality supports to help people participate in their communities</a:t>
            </a:r>
          </a:p>
          <a:p>
            <a:pPr marL="229267" marR="0" lvl="0" indent="-229267" algn="l" defTabSz="297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Text" lastClr="000000"/>
              </a:buClr>
              <a:buSzPts val="17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Workforce that can adapt to the future and changing service delivery models</a:t>
            </a:r>
            <a:endParaRPr kumimoji="0" lang="en-CA" sz="2400" b="1" i="0" u="sng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87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67CD6-6F2C-B393-39FD-3428CC45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4807E5E-AB4A-52AE-54E1-4052126450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47638"/>
            <a:ext cx="11428413" cy="631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0000500000000000000" pitchFamily="50" charset="0"/>
                <a:ea typeface="+mj-ea"/>
                <a:cs typeface="Calibri" panose="020F0502020204030204" pitchFamily="34" charset="0"/>
              </a:rPr>
              <a:t>Workforce Strategy Framework: Overview</a:t>
            </a:r>
            <a:endParaRPr kumimoji="0" lang="en-US" sz="3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0000500000000000000" pitchFamily="50" charset="0"/>
              <a:ea typeface="+mj-ea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AB2EA0-3868-D332-1201-D623997B89ED}"/>
              </a:ext>
            </a:extLst>
          </p:cNvPr>
          <p:cNvSpPr txBox="1"/>
          <p:nvPr/>
        </p:nvSpPr>
        <p:spPr>
          <a:xfrm>
            <a:off x="574436" y="1081506"/>
            <a:ext cx="106402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ED7D31"/>
              </a:buClr>
              <a:buSzPts val="1350"/>
              <a:defRPr/>
            </a:pPr>
            <a:r>
              <a:rPr lang="en-CA" sz="2400" b="1">
                <a:solidFill>
                  <a:prstClr val="black"/>
                </a:solidFill>
                <a:latin typeface="Raleway" panose="00000500000000000000" pitchFamily="50" charset="0"/>
                <a:ea typeface="Calibri"/>
                <a:cs typeface="Calibri"/>
                <a:sym typeface="Calibri"/>
              </a:rPr>
              <a:t>Pillars of Workforce Strategy Framework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6FE552-7E40-DF98-6502-1063B9DF4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4415" y="1628096"/>
            <a:ext cx="10630307" cy="4707988"/>
            <a:chOff x="670216" y="2592738"/>
            <a:chExt cx="10630307" cy="36838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FE9A3D-DC66-AB27-4EEE-64988D2B2A04}"/>
                </a:ext>
              </a:extLst>
            </p:cNvPr>
            <p:cNvGrpSpPr/>
            <p:nvPr/>
          </p:nvGrpSpPr>
          <p:grpSpPr>
            <a:xfrm>
              <a:off x="1058875" y="2718415"/>
              <a:ext cx="10241648" cy="3558188"/>
              <a:chOff x="2074604" y="1463970"/>
              <a:chExt cx="6417295" cy="293379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977C4A5-905C-36C3-BB96-ED6A615829F6}"/>
                  </a:ext>
                </a:extLst>
              </p:cNvPr>
              <p:cNvGrpSpPr/>
              <p:nvPr/>
            </p:nvGrpSpPr>
            <p:grpSpPr>
              <a:xfrm>
                <a:off x="2074604" y="1980384"/>
                <a:ext cx="6417295" cy="2417377"/>
                <a:chOff x="2817911" y="2460411"/>
                <a:chExt cx="7418158" cy="2417377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221F8CC-56F6-3A48-CB39-E03BBB66B8B5}"/>
                    </a:ext>
                  </a:extLst>
                </p:cNvPr>
                <p:cNvSpPr/>
                <p:nvPr/>
              </p:nvSpPr>
              <p:spPr>
                <a:xfrm>
                  <a:off x="2817911" y="2460414"/>
                  <a:ext cx="2445653" cy="2417374"/>
                </a:xfrm>
                <a:prstGeom prst="rect">
                  <a:avLst/>
                </a:prstGeom>
                <a:solidFill>
                  <a:srgbClr val="B6E0DE"/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355600" tIns="1768517" rIns="355600" bIns="1062059" numCol="1" spcCol="1270" anchor="ctr" anchorCtr="0">
                  <a:noAutofit/>
                </a:bodyPr>
                <a:lstStyle/>
                <a:p>
                  <a:pPr marL="285750" marR="0" lvl="1" indent="-285750" defTabSz="222250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black"/>
                    </a:buClr>
                    <a:buSzPct val="110000"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Raleway" panose="00000500000000000000" pitchFamily="50" charset="0"/>
                    <a:ea typeface="+mn-ea"/>
                    <a:cs typeface="Calibri"/>
                  </a:endParaRPr>
                </a:p>
                <a:p>
                  <a:pPr marL="285750" marR="0" lvl="1" indent="-285750" defTabSz="222250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black"/>
                    </a:buClr>
                    <a:buSzPct val="110000"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Raleway" panose="00000500000000000000" pitchFamily="50" charset="0"/>
                    <a:ea typeface="+mn-ea"/>
                    <a:cs typeface="Calibri"/>
                  </a:endParaRPr>
                </a:p>
                <a:p>
                  <a:pPr marL="180000" marR="0" lvl="0" indent="-285750" algn="ctr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CA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 SemiBold" panose="00000700000000000000" pitchFamily="50" charset="0"/>
                    <a:ea typeface="+mn-ea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90DDDE-A9B8-AA28-F591-C93490169401}"/>
                    </a:ext>
                  </a:extLst>
                </p:cNvPr>
                <p:cNvSpPr/>
                <p:nvPr/>
              </p:nvSpPr>
              <p:spPr>
                <a:xfrm>
                  <a:off x="5314555" y="2460413"/>
                  <a:ext cx="2445652" cy="2417374"/>
                </a:xfrm>
                <a:prstGeom prst="rect">
                  <a:avLst/>
                </a:prstGeom>
                <a:solidFill>
                  <a:srgbClr val="B6E0DE"/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355600" tIns="1768517" rIns="355600" bIns="1062059" numCol="1" spcCol="1270" anchor="ctr" anchorCtr="0">
                  <a:noAutofit/>
                </a:bodyPr>
                <a:lstStyle/>
                <a:p>
                  <a:pPr marL="0" marR="0" lvl="0" indent="0" algn="ctr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 SemiBold" panose="00000700000000000000" pitchFamily="50" charset="0"/>
                    <a:ea typeface="+mn-ea"/>
                    <a:cs typeface="Calibri"/>
                  </a:endParaRPr>
                </a:p>
                <a:p>
                  <a:pPr marL="0" marR="0" lvl="0" indent="0" algn="ctr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 SemiBold" panose="00000700000000000000" pitchFamily="50" charset="0"/>
                    <a:ea typeface="+mn-ea"/>
                    <a:cs typeface="Calibri"/>
                  </a:endParaRPr>
                </a:p>
                <a:p>
                  <a:pPr marL="0" marR="0" lvl="0" indent="0" algn="ctr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 SemiBold" panose="00000700000000000000" pitchFamily="50" charset="0"/>
                    <a:ea typeface="+mn-ea"/>
                    <a:cs typeface="Calibri"/>
                  </a:endParaRPr>
                </a:p>
                <a:p>
                  <a:pPr marL="0" marR="0" lvl="0" indent="0" algn="ctr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 SemiBold" panose="00000700000000000000" pitchFamily="50" charset="0"/>
                    <a:ea typeface="+mn-ea"/>
                    <a:cs typeface="Calibri"/>
                  </a:endParaRPr>
                </a:p>
                <a:p>
                  <a:pPr marL="285750" marR="0" lvl="1" indent="-285750" defTabSz="222250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black"/>
                    </a:buClr>
                    <a:buSzPct val="110000"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C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Raleway" panose="00000500000000000000" pitchFamily="50" charset="0"/>
                    <a:ea typeface="+mn-ea"/>
                    <a:cs typeface="Calibri"/>
                  </a:endParaRPr>
                </a:p>
                <a:p>
                  <a:pPr marL="285750" marR="0" lvl="1" indent="-285750" defTabSz="222250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black"/>
                    </a:buClr>
                    <a:buSzPct val="110000"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C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Raleway" panose="00000500000000000000" pitchFamily="50" charset="0"/>
                    <a:ea typeface="+mn-ea"/>
                    <a:cs typeface="Calibri"/>
                  </a:endParaRPr>
                </a:p>
                <a:p>
                  <a:pPr marL="0" marR="0" lvl="0" indent="0" algn="ctr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 SemiBold" panose="00000700000000000000" pitchFamily="50" charset="0"/>
                    <a:ea typeface="+mn-ea"/>
                    <a:cs typeface="Calibri"/>
                  </a:endParaRPr>
                </a:p>
                <a:p>
                  <a:pPr marL="0" marR="0" lvl="0" indent="0" algn="ctr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 SemiBold" panose="00000700000000000000" pitchFamily="50" charset="0"/>
                    <a:ea typeface="+mn-ea"/>
                    <a:cs typeface="Calibri"/>
                  </a:endParaRPr>
                </a:p>
                <a:p>
                  <a:pPr marL="0" marR="0" lvl="0" indent="0" algn="ctr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 SemiBold" panose="00000700000000000000" pitchFamily="50" charset="0"/>
                    <a:ea typeface="+mn-ea"/>
                    <a:cs typeface="Calibri"/>
                  </a:endParaRPr>
                </a:p>
                <a:p>
                  <a:pPr marL="0" marR="0" lvl="0" indent="0" algn="ctr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 SemiBold" panose="00000700000000000000" pitchFamily="50" charset="0"/>
                    <a:ea typeface="+mn-ea"/>
                    <a:cs typeface="Calibri"/>
                  </a:endParaRPr>
                </a:p>
                <a:p>
                  <a:pPr marL="0" marR="0" lvl="0" indent="0" algn="ctr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 SemiBold" panose="00000700000000000000" pitchFamily="50" charset="0"/>
                    <a:ea typeface="+mn-ea"/>
                    <a:cs typeface="Calibri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3AEAD69-1F4D-E596-0C0B-0610AC27D248}"/>
                    </a:ext>
                  </a:extLst>
                </p:cNvPr>
                <p:cNvSpPr/>
                <p:nvPr/>
              </p:nvSpPr>
              <p:spPr>
                <a:xfrm>
                  <a:off x="7815689" y="2460411"/>
                  <a:ext cx="2420380" cy="2417374"/>
                </a:xfrm>
                <a:prstGeom prst="rect">
                  <a:avLst/>
                </a:prstGeom>
                <a:solidFill>
                  <a:srgbClr val="B6E0DE"/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355600" tIns="1768517" rIns="355600" bIns="1062059" numCol="1" spcCol="1270" anchor="ctr" anchorCtr="0">
                  <a:noAutofit/>
                </a:bodyPr>
                <a:lstStyle/>
                <a:p>
                  <a:pPr marL="285750" marR="0" lvl="1" indent="-285750" defTabSz="222250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black"/>
                    </a:buClr>
                    <a:buSzPct val="110000"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CA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aleway"/>
                    <a:cs typeface="Calibri"/>
                  </a:endParaRPr>
                </a:p>
              </p:txBody>
            </p:sp>
          </p:grpSp>
          <p:pic>
            <p:nvPicPr>
              <p:cNvPr id="9" name="Graphic 8" descr="Teacher">
                <a:extLst>
                  <a:ext uri="{FF2B5EF4-FFF2-40B4-BE49-F238E27FC236}">
                    <a16:creationId xmlns:a16="http://schemas.microsoft.com/office/drawing/2014/main" id="{5BEBD1FF-0A6A-4A42-7093-3C5D5E860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097" y="1463970"/>
                <a:ext cx="390185" cy="507598"/>
              </a:xfrm>
              <a:prstGeom prst="rect">
                <a:avLst/>
              </a:prstGeom>
            </p:spPr>
          </p:pic>
          <p:pic>
            <p:nvPicPr>
              <p:cNvPr id="10" name="Graphic 9" descr="Share">
                <a:extLst>
                  <a:ext uri="{FF2B5EF4-FFF2-40B4-BE49-F238E27FC236}">
                    <a16:creationId xmlns:a16="http://schemas.microsoft.com/office/drawing/2014/main" id="{B1E6F0BD-D599-A79A-95A5-6BAE183BB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122681" y="1517290"/>
                <a:ext cx="414904" cy="368589"/>
              </a:xfrm>
              <a:prstGeom prst="rect">
                <a:avLst/>
              </a:prstGeom>
            </p:spPr>
          </p:pic>
          <p:pic>
            <p:nvPicPr>
              <p:cNvPr id="11" name="Picture 2" descr="Roślina Doniczkowa Icon - Potted Plant Icon Png (1600x1600), Png Download">
                <a:extLst>
                  <a:ext uri="{FF2B5EF4-FFF2-40B4-BE49-F238E27FC236}">
                    <a16:creationId xmlns:a16="http://schemas.microsoft.com/office/drawing/2014/main" id="{AE61B40B-0CEA-5EAB-C0CA-BC3291BF4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alphaModFix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/>
                        </a14:imgEffect>
                        <a14:imgEffect>
                          <a14:saturation sat="10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0995" y="1513571"/>
                <a:ext cx="372567" cy="37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B69830-D6F5-1515-B3ED-67785A35D1E6}"/>
                </a:ext>
              </a:extLst>
            </p:cNvPr>
            <p:cNvSpPr/>
            <p:nvPr/>
          </p:nvSpPr>
          <p:spPr>
            <a:xfrm rot="16200000">
              <a:off x="-592983" y="4613126"/>
              <a:ext cx="2915057" cy="388659"/>
            </a:xfrm>
            <a:prstGeom prst="rect">
              <a:avLst/>
            </a:prstGeom>
            <a:solidFill>
              <a:srgbClr val="48A7A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6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 SemiBold" panose="000007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8F14DF-9D65-C0A8-C2DD-283C7FD84B97}"/>
                </a:ext>
              </a:extLst>
            </p:cNvPr>
            <p:cNvSpPr/>
            <p:nvPr/>
          </p:nvSpPr>
          <p:spPr>
            <a:xfrm>
              <a:off x="1347502" y="2592738"/>
              <a:ext cx="2882636" cy="1668311"/>
            </a:xfrm>
            <a:prstGeom prst="ellipse">
              <a:avLst/>
            </a:prstGeom>
            <a:solidFill>
              <a:srgbClr val="285E5B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0000700000000000000" pitchFamily="50" charset="0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00007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F88476A-5EF2-57B7-E2BA-0AB59D30CA24}"/>
                </a:ext>
              </a:extLst>
            </p:cNvPr>
            <p:cNvSpPr/>
            <p:nvPr/>
          </p:nvSpPr>
          <p:spPr>
            <a:xfrm>
              <a:off x="4683542" y="2681004"/>
              <a:ext cx="3052573" cy="1668311"/>
            </a:xfrm>
            <a:prstGeom prst="ellipse">
              <a:avLst/>
            </a:prstGeom>
            <a:solidFill>
              <a:srgbClr val="285E5B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00007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2D2BEC5-6AB5-0039-CC73-D18C2A2718C1}"/>
                </a:ext>
              </a:extLst>
            </p:cNvPr>
            <p:cNvSpPr/>
            <p:nvPr/>
          </p:nvSpPr>
          <p:spPr>
            <a:xfrm>
              <a:off x="8017511" y="2681004"/>
              <a:ext cx="3283012" cy="1666448"/>
            </a:xfrm>
            <a:prstGeom prst="ellipse">
              <a:avLst/>
            </a:prstGeom>
            <a:solidFill>
              <a:srgbClr val="285E5B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0000700000000000000" pitchFamily="50" charset="0"/>
                <a:ea typeface="+mn-ea"/>
                <a:cs typeface="+mn-cs"/>
              </a:endParaRPr>
            </a:p>
          </p:txBody>
        </p:sp>
        <p:pic>
          <p:nvPicPr>
            <p:cNvPr id="26" name="Graphic 25" descr="Teacher">
              <a:extLst>
                <a:ext uri="{FF2B5EF4-FFF2-40B4-BE49-F238E27FC236}">
                  <a16:creationId xmlns:a16="http://schemas.microsoft.com/office/drawing/2014/main" id="{77B45B60-3C95-DCC4-4190-398CB7DA1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71765" y="2803781"/>
              <a:ext cx="622714" cy="615630"/>
            </a:xfrm>
            <a:prstGeom prst="rect">
              <a:avLst/>
            </a:prstGeom>
          </p:spPr>
        </p:pic>
        <p:pic>
          <p:nvPicPr>
            <p:cNvPr id="27" name="Graphic 26" descr="Share">
              <a:extLst>
                <a:ext uri="{FF2B5EF4-FFF2-40B4-BE49-F238E27FC236}">
                  <a16:creationId xmlns:a16="http://schemas.microsoft.com/office/drawing/2014/main" id="{660D1C4E-80C0-02B7-DDDD-F5EAD7F27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02455" y="2908850"/>
              <a:ext cx="662164" cy="447035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21B762E-4A73-72FA-9980-6006563AA3AE}"/>
              </a:ext>
            </a:extLst>
          </p:cNvPr>
          <p:cNvSpPr txBox="1"/>
          <p:nvPr/>
        </p:nvSpPr>
        <p:spPr>
          <a:xfrm rot="16200000">
            <a:off x="-313319" y="3917876"/>
            <a:ext cx="217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 SemiBold" panose="00000700000000000000" pitchFamily="50" charset="0"/>
                <a:ea typeface="+mn-ea"/>
                <a:cs typeface="+mn-cs"/>
              </a:rPr>
              <a:t>PILLARS</a:t>
            </a:r>
            <a:endParaRPr kumimoji="0" lang="en-CA" sz="2400" b="1" i="0" u="none" strike="noStrike" kern="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Raleway SemiBold" panose="000007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826C1-04CC-049F-EF5F-B076A52B536D}"/>
              </a:ext>
            </a:extLst>
          </p:cNvPr>
          <p:cNvSpPr txBox="1"/>
          <p:nvPr/>
        </p:nvSpPr>
        <p:spPr>
          <a:xfrm>
            <a:off x="1265361" y="2317744"/>
            <a:ext cx="2736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0000700000000000000" pitchFamily="50" charset="0"/>
                <a:ea typeface="+mn-ea"/>
                <a:cs typeface="+mn-cs"/>
              </a:rPr>
              <a:t>Grow and Stabilize the Workforce</a:t>
            </a: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SemiBold" panose="000007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97A4DF-6883-C4D2-A29A-D45C008BB235}"/>
              </a:ext>
            </a:extLst>
          </p:cNvPr>
          <p:cNvSpPr txBox="1"/>
          <p:nvPr/>
        </p:nvSpPr>
        <p:spPr>
          <a:xfrm>
            <a:off x="1449369" y="3713647"/>
            <a:ext cx="2684319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defTabSz="22225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/>
              </a:rPr>
              <a:t>At</a:t>
            </a: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/>
              </a:rPr>
              <a:t>tract Diverse Talent</a:t>
            </a:r>
          </a:p>
          <a:p>
            <a:pPr marL="285750" marR="0" lvl="1" indent="-285750" defTabSz="22225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/>
              </a:rPr>
              <a:t>Enhance Talent Pipelines</a:t>
            </a:r>
          </a:p>
          <a:p>
            <a:pPr marL="285750" marR="0" lvl="1" indent="-285750" defTabSz="22225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/>
              </a:rPr>
              <a:t>Strengthen Retention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C79C7-617C-BE93-C839-7D3F366BD5C2}"/>
              </a:ext>
            </a:extLst>
          </p:cNvPr>
          <p:cNvSpPr txBox="1"/>
          <p:nvPr/>
        </p:nvSpPr>
        <p:spPr>
          <a:xfrm>
            <a:off x="5053585" y="2583114"/>
            <a:ext cx="239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0000700000000000000" pitchFamily="50" charset="0"/>
                <a:ea typeface="+mn-ea"/>
                <a:cs typeface="+mn-cs"/>
              </a:rPr>
              <a:t>Enhance Skills and Training</a:t>
            </a: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SemiBold" panose="00000700000000000000" pitchFamily="50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55AE8C-D5F2-BF01-3FD7-E5AB967AE896}"/>
              </a:ext>
            </a:extLst>
          </p:cNvPr>
          <p:cNvSpPr txBox="1"/>
          <p:nvPr/>
        </p:nvSpPr>
        <p:spPr>
          <a:xfrm>
            <a:off x="4911536" y="3964836"/>
            <a:ext cx="2850171" cy="21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defTabSz="22225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/>
              </a:rPr>
              <a:t>Training &amp; Professional Development</a:t>
            </a:r>
          </a:p>
          <a:p>
            <a:pPr marL="285750" marR="0" lvl="1" indent="-285750" defTabSz="22225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/>
              </a:rPr>
              <a:t>Leadership &amp; Continuous Improvement</a:t>
            </a:r>
            <a:endParaRPr kumimoji="0" lang="en-CA" sz="2400" b="1" i="0" u="none" strike="noStrike" kern="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Raleway SemiBold" panose="00000700000000000000" pitchFamily="50" charset="0"/>
              <a:ea typeface="+mn-ea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1809F-47A1-9A4E-1AC2-6CF38E05BD9B}"/>
              </a:ext>
            </a:extLst>
          </p:cNvPr>
          <p:cNvSpPr txBox="1"/>
          <p:nvPr/>
        </p:nvSpPr>
        <p:spPr>
          <a:xfrm>
            <a:off x="8075800" y="2603400"/>
            <a:ext cx="299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0000700000000000000" pitchFamily="50" charset="0"/>
                <a:ea typeface="+mn-ea"/>
                <a:cs typeface="+mn-cs"/>
              </a:rPr>
              <a:t>Advance Professionalization</a:t>
            </a: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SemiBold" panose="00000700000000000000" pitchFamily="50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4CEA0B-2CB1-08F1-A747-168DBDA17F16}"/>
              </a:ext>
            </a:extLst>
          </p:cNvPr>
          <p:cNvSpPr txBox="1"/>
          <p:nvPr/>
        </p:nvSpPr>
        <p:spPr>
          <a:xfrm>
            <a:off x="8071490" y="3969686"/>
            <a:ext cx="2898059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defTabSz="22225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"/>
                <a:cs typeface="Calibri"/>
              </a:rPr>
              <a:t>Standardization</a:t>
            </a:r>
          </a:p>
          <a:p>
            <a:pPr marL="285750" marR="0" lvl="1" indent="-285750" defTabSz="22225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CA" sz="2400" b="1" kern="0">
                <a:solidFill>
                  <a:srgbClr val="181818"/>
                </a:solidFill>
                <a:latin typeface="Raleway"/>
                <a:cs typeface="Calibri"/>
              </a:rPr>
              <a:t>Public</a:t>
            </a: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"/>
                <a:cs typeface="Calibri"/>
              </a:rPr>
              <a:t> Profile</a:t>
            </a:r>
            <a:endParaRPr lang="en-CA" sz="2400" b="1" i="0" u="none" strike="noStrike" kern="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Raleway"/>
              <a:cs typeface="Calibri"/>
            </a:endParaRPr>
          </a:p>
          <a:p>
            <a:pPr marL="285750" marR="0" lvl="1" indent="-285750" defTabSz="22225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Raleway"/>
                <a:cs typeface="Calibri"/>
              </a:rPr>
              <a:t>Oversight</a:t>
            </a:r>
            <a:endParaRPr kumimoji="0" lang="en-CA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cs typeface="Calibri"/>
            </a:endParaRPr>
          </a:p>
        </p:txBody>
      </p:sp>
      <p:pic>
        <p:nvPicPr>
          <p:cNvPr id="16" name="Graphic 15" descr="Open hand with plant with solid fill">
            <a:extLst>
              <a:ext uri="{FF2B5EF4-FFF2-40B4-BE49-F238E27FC236}">
                <a16:creationId xmlns:a16="http://schemas.microsoft.com/office/drawing/2014/main" id="{B746E9AC-26FF-EA76-98B8-875A8AFA7C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78286" y="1793977"/>
            <a:ext cx="649465" cy="7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4CB61801-F214-4B9D-4FE0-E0BAB9242298}"/>
              </a:ext>
            </a:extLst>
          </p:cNvPr>
          <p:cNvSpPr txBox="1"/>
          <p:nvPr/>
        </p:nvSpPr>
        <p:spPr>
          <a:xfrm>
            <a:off x="9083457" y="1742515"/>
            <a:ext cx="2925929" cy="4567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defTabSz="81905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Raleway"/>
                <a:cs typeface="Arial"/>
              </a:rPr>
              <a:t>Communicating with the Sector about the </a:t>
            </a:r>
            <a:r>
              <a:rPr lang="en-CA" sz="2200" dirty="0">
                <a:latin typeface="Raleway"/>
                <a:cs typeface="Arial"/>
              </a:rPr>
              <a:t>Workforce Strategy and its</a:t>
            </a:r>
            <a:r>
              <a:rPr lang="en-CA" sz="2200" dirty="0">
                <a:solidFill>
                  <a:srgbClr val="FF0000"/>
                </a:solidFill>
                <a:latin typeface="Raleway"/>
                <a:cs typeface="Arial"/>
              </a:rPr>
              <a:t> </a:t>
            </a:r>
            <a:r>
              <a:rPr lang="en-CA" sz="2200" dirty="0">
                <a:latin typeface="Raleway"/>
                <a:cs typeface="Arial"/>
              </a:rPr>
              <a:t>implementation</a:t>
            </a:r>
            <a:endParaRPr lang="en-US" sz="2200" dirty="0">
              <a:latin typeface="Raleway"/>
              <a:cs typeface="Arial"/>
            </a:endParaRPr>
          </a:p>
          <a:p>
            <a:pPr marL="285750" indent="-285750" defTabSz="81905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200" dirty="0">
                <a:latin typeface="Raleway"/>
                <a:cs typeface="Arial" panose="020B0604020202020204" pitchFamily="34" charset="0"/>
              </a:rPr>
              <a:t>Refreshing recruitment focus marketing campaign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5DC2DF-6E05-AFC2-25B5-356F0789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CEFE79A2-0948-5ACD-E000-2CFEBD65D9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113"/>
            <a:ext cx="10515600" cy="804863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Raleway" panose="00000500000000000000" pitchFamily="50" charset="0"/>
              </a:rPr>
              <a:t>Workforce Strategy Implementation: Task 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2763B-FBBD-08B4-468B-77997B75F01F}"/>
              </a:ext>
            </a:extLst>
          </p:cNvPr>
          <p:cNvSpPr txBox="1"/>
          <p:nvPr/>
        </p:nvSpPr>
        <p:spPr>
          <a:xfrm>
            <a:off x="63103" y="384361"/>
            <a:ext cx="12515850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chemeClr val="dk1"/>
              </a:buClr>
              <a:buSzPts val="1700"/>
            </a:pPr>
            <a:r>
              <a:rPr lang="en-CA" sz="2200" dirty="0">
                <a:latin typeface="Raleway" panose="00000500000000000000" pitchFamily="50" charset="0"/>
                <a:cs typeface="Arial"/>
              </a:rPr>
              <a:t>Four sector-led</a:t>
            </a:r>
            <a:r>
              <a:rPr lang="en-CA" sz="2200" b="1" dirty="0">
                <a:latin typeface="Raleway" panose="00000500000000000000" pitchFamily="50" charset="0"/>
                <a:cs typeface="Arial"/>
              </a:rPr>
              <a:t> Task Groups </a:t>
            </a:r>
            <a:r>
              <a:rPr lang="en-CA" sz="2200" dirty="0">
                <a:latin typeface="Raleway" panose="00000500000000000000" pitchFamily="50" charset="0"/>
                <a:cs typeface="Arial"/>
              </a:rPr>
              <a:t>lead the design, implementation and execution of initiatives</a:t>
            </a:r>
            <a:endParaRPr lang="en-CA" sz="2200" dirty="0">
              <a:latin typeface="Ralewa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7EED12-D849-EF1D-9E10-98F94D05434A}"/>
              </a:ext>
            </a:extLst>
          </p:cNvPr>
          <p:cNvSpPr txBox="1"/>
          <p:nvPr/>
        </p:nvSpPr>
        <p:spPr>
          <a:xfrm>
            <a:off x="63103" y="900042"/>
            <a:ext cx="3031305" cy="846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4777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200" b="1" dirty="0">
                <a:solidFill>
                  <a:schemeClr val="tx1"/>
                </a:solidFill>
                <a:latin typeface="Raleway" panose="00000500000000000000" pitchFamily="50" charset="0"/>
                <a:cs typeface="Arial" panose="020B0604020202020204" pitchFamily="34" charset="0"/>
              </a:rPr>
              <a:t>Skills Development and Training </a:t>
            </a:r>
            <a:endParaRPr lang="en-CA" sz="2200" b="1" dirty="0">
              <a:solidFill>
                <a:schemeClr val="tx1"/>
              </a:solidFill>
              <a:latin typeface="Ralewa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F25105-C4C6-B67D-E699-B2988233C54C}"/>
              </a:ext>
            </a:extLst>
          </p:cNvPr>
          <p:cNvSpPr txBox="1"/>
          <p:nvPr/>
        </p:nvSpPr>
        <p:spPr>
          <a:xfrm>
            <a:off x="68430" y="1736669"/>
            <a:ext cx="3045683" cy="457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marL="342900" indent="-342900" defTabSz="81905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Raleway" panose="00000500000000000000" pitchFamily="50" charset="0"/>
                <a:cs typeface="Arial"/>
              </a:rPr>
              <a:t>Expanded</a:t>
            </a:r>
            <a:r>
              <a:rPr lang="en-US" sz="2200" dirty="0">
                <a:solidFill>
                  <a:schemeClr val="tx1"/>
                </a:solidFill>
                <a:latin typeface="Raleway" panose="00000500000000000000" pitchFamily="50" charset="0"/>
                <a:cs typeface="Arial"/>
              </a:rPr>
              <a:t> </a:t>
            </a:r>
            <a:r>
              <a:rPr lang="en-US" sz="2200" dirty="0">
                <a:latin typeface="Raleway" panose="00000500000000000000" pitchFamily="50" charset="0"/>
                <a:cs typeface="Arial"/>
              </a:rPr>
              <a:t>Operational</a:t>
            </a:r>
            <a:r>
              <a:rPr lang="en-US" sz="2200" dirty="0">
                <a:solidFill>
                  <a:schemeClr val="tx1"/>
                </a:solidFill>
                <a:latin typeface="Raleway" panose="00000500000000000000" pitchFamily="50" charset="0"/>
                <a:cs typeface="Arial"/>
              </a:rPr>
              <a:t> Leaders training </a:t>
            </a:r>
          </a:p>
          <a:p>
            <a:pPr marL="342900" indent="-342900" defTabSz="81905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Raleway" panose="00000500000000000000" pitchFamily="50" charset="0"/>
                <a:cs typeface="Arial"/>
              </a:rPr>
              <a:t>Supported the implementation of the modernized Core Competencies </a:t>
            </a:r>
          </a:p>
          <a:p>
            <a:pPr marL="342900" indent="-342900" defTabSz="81905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200" dirty="0">
                <a:latin typeface="Raleway" panose="00000500000000000000" pitchFamily="50" charset="0"/>
              </a:rPr>
              <a:t>Reviewing the DSW Program Standards of Ontario colleges  </a:t>
            </a:r>
            <a:endParaRPr lang="en-CA" sz="2400" dirty="0">
              <a:solidFill>
                <a:prstClr val="black"/>
              </a:solidFill>
              <a:latin typeface="Ralewa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9B989F-E314-9B04-1F69-BE94445EA67E}"/>
              </a:ext>
            </a:extLst>
          </p:cNvPr>
          <p:cNvSpPr txBox="1"/>
          <p:nvPr/>
        </p:nvSpPr>
        <p:spPr>
          <a:xfrm>
            <a:off x="3206409" y="886475"/>
            <a:ext cx="2796906" cy="871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47778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200" b="1">
                <a:solidFill>
                  <a:schemeClr val="tx1"/>
                </a:solidFill>
                <a:latin typeface="Raleway" panose="00000500000000000000" pitchFamily="50" charset="0"/>
                <a:cs typeface="Arial" panose="020B0604020202020204" pitchFamily="34" charset="0"/>
              </a:rPr>
              <a:t>Talent Acquisition &amp; Workforce Development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4CA661-14B4-75AE-1C5B-D47D436B5AD0}"/>
              </a:ext>
            </a:extLst>
          </p:cNvPr>
          <p:cNvSpPr txBox="1"/>
          <p:nvPr/>
        </p:nvSpPr>
        <p:spPr>
          <a:xfrm>
            <a:off x="3211738" y="1736669"/>
            <a:ext cx="2825658" cy="457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marL="173355" indent="-173355" defTabSz="81905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200" dirty="0">
                <a:latin typeface="Raleway"/>
              </a:rPr>
              <a:t>Developed Cultivating Community of Practice and Community Wellness newsletter </a:t>
            </a:r>
            <a:endParaRPr lang="en-CA" sz="2200" dirty="0">
              <a:latin typeface="Raleway" panose="00000500000000000000" pitchFamily="50" charset="0"/>
            </a:endParaRPr>
          </a:p>
          <a:p>
            <a:pPr marL="173355" indent="-173355" defTabSz="81905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200" dirty="0">
                <a:solidFill>
                  <a:srgbClr val="000000"/>
                </a:solidFill>
                <a:latin typeface="Raleway"/>
                <a:ea typeface="Arial" panose="020B0604020202020204" pitchFamily="34" charset="0"/>
                <a:cs typeface="Arial"/>
              </a:rPr>
              <a:t>Building a Recruitment and Retention Toolkit</a:t>
            </a:r>
            <a:endParaRPr lang="en-US" dirty="0">
              <a:latin typeface="Raleway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455A18-5C79-1426-4A2B-89F71D9E02AA}"/>
              </a:ext>
            </a:extLst>
          </p:cNvPr>
          <p:cNvSpPr txBox="1"/>
          <p:nvPr/>
        </p:nvSpPr>
        <p:spPr>
          <a:xfrm>
            <a:off x="6125712" y="886475"/>
            <a:ext cx="2796906" cy="860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4777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200" b="1">
                <a:solidFill>
                  <a:schemeClr val="tx1"/>
                </a:solidFill>
                <a:latin typeface="Raleway" panose="00000500000000000000" pitchFamily="50" charset="0"/>
                <a:cs typeface="Arial" panose="020B0604020202020204" pitchFamily="34" charset="0"/>
              </a:rPr>
              <a:t>Research Data and Indicators</a:t>
            </a:r>
            <a:endParaRPr lang="en-CA" sz="2200" b="1" i="1">
              <a:solidFill>
                <a:schemeClr val="tx1"/>
              </a:solidFill>
              <a:latin typeface="Ralewa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A5297C-DBD0-FAD9-1305-871FAFB6482F}"/>
              </a:ext>
            </a:extLst>
          </p:cNvPr>
          <p:cNvSpPr txBox="1"/>
          <p:nvPr/>
        </p:nvSpPr>
        <p:spPr>
          <a:xfrm>
            <a:off x="6135022" y="1736669"/>
            <a:ext cx="2796905" cy="457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marL="173365" indent="-173365" defTabSz="81905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200" dirty="0">
                <a:effectLst/>
                <a:latin typeface="Raleway" panose="00000500000000000000" pitchFamily="50" charset="0"/>
                <a:ea typeface="Times New Roman" panose="02020603050405020304" pitchFamily="18" charset="0"/>
              </a:rPr>
              <a:t>Capturing emerging issues through the 2024 Labour Market Survey which will build on data collected in 2018 through the Developmental Services Human Resources (DSHR) Strategy Evaluation Project. </a:t>
            </a:r>
            <a:endParaRPr lang="en-CA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CFEC60-26F6-0514-E123-304E5E6B1D1C}"/>
              </a:ext>
            </a:extLst>
          </p:cNvPr>
          <p:cNvSpPr txBox="1"/>
          <p:nvPr/>
        </p:nvSpPr>
        <p:spPr>
          <a:xfrm>
            <a:off x="9078130" y="900042"/>
            <a:ext cx="2925928" cy="860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Raleway" panose="00000500000000000000" pitchFamily="50" charset="0"/>
                <a:cs typeface="Arial" panose="020B0604020202020204" pitchFamily="34" charset="0"/>
              </a:rPr>
              <a:t>Communications</a:t>
            </a:r>
            <a:endParaRPr lang="en-CA" sz="2200">
              <a:solidFill>
                <a:schemeClr val="tx1"/>
              </a:solidFill>
              <a:latin typeface="Ralew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7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4983080" cy="6892963"/>
          </a:xfrm>
          <a:custGeom>
            <a:avLst/>
            <a:gdLst>
              <a:gd name="connsiteX0" fmla="*/ 0 w 6094412"/>
              <a:gd name="connsiteY0" fmla="*/ 0 h 6858000"/>
              <a:gd name="connsiteX1" fmla="*/ 6094412 w 6094412"/>
              <a:gd name="connsiteY1" fmla="*/ 0 h 6858000"/>
              <a:gd name="connsiteX2" fmla="*/ 6094412 w 6094412"/>
              <a:gd name="connsiteY2" fmla="*/ 6858000 h 6858000"/>
              <a:gd name="connsiteX3" fmla="*/ 0 w 6094412"/>
              <a:gd name="connsiteY3" fmla="*/ 6858000 h 6858000"/>
              <a:gd name="connsiteX4" fmla="*/ 0 w 6094412"/>
              <a:gd name="connsiteY4" fmla="*/ 0 h 6858000"/>
              <a:gd name="connsiteX0" fmla="*/ 0 w 6979629"/>
              <a:gd name="connsiteY0" fmla="*/ 0 h 6858000"/>
              <a:gd name="connsiteX1" fmla="*/ 6979629 w 6979629"/>
              <a:gd name="connsiteY1" fmla="*/ 9728 h 6858000"/>
              <a:gd name="connsiteX2" fmla="*/ 6094412 w 6979629"/>
              <a:gd name="connsiteY2" fmla="*/ 6858000 h 6858000"/>
              <a:gd name="connsiteX3" fmla="*/ 0 w 6979629"/>
              <a:gd name="connsiteY3" fmla="*/ 6858000 h 6858000"/>
              <a:gd name="connsiteX4" fmla="*/ 0 w 6979629"/>
              <a:gd name="connsiteY4" fmla="*/ 0 h 6858000"/>
              <a:gd name="connsiteX0" fmla="*/ 0 w 6979629"/>
              <a:gd name="connsiteY0" fmla="*/ 0 h 6867728"/>
              <a:gd name="connsiteX1" fmla="*/ 6979629 w 6979629"/>
              <a:gd name="connsiteY1" fmla="*/ 9728 h 6867728"/>
              <a:gd name="connsiteX2" fmla="*/ 5510753 w 6979629"/>
              <a:gd name="connsiteY2" fmla="*/ 6867728 h 6867728"/>
              <a:gd name="connsiteX3" fmla="*/ 0 w 6979629"/>
              <a:gd name="connsiteY3" fmla="*/ 6858000 h 6867728"/>
              <a:gd name="connsiteX4" fmla="*/ 0 w 6979629"/>
              <a:gd name="connsiteY4" fmla="*/ 0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9629" h="6867728">
                <a:moveTo>
                  <a:pt x="0" y="0"/>
                </a:moveTo>
                <a:lnTo>
                  <a:pt x="6979629" y="9728"/>
                </a:lnTo>
                <a:lnTo>
                  <a:pt x="5510753" y="686772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FAA5857-A144-00DD-109E-E141CF7F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7D3AA8-EDB6-1078-7A8E-D1D4FADC28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82663"/>
            <a:ext cx="5076825" cy="1447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Anti Human Trafficking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09DFA34-3404-FFB2-207A-946348836C60}"/>
              </a:ext>
            </a:extLst>
          </p:cNvPr>
          <p:cNvSpPr/>
          <p:nvPr/>
        </p:nvSpPr>
        <p:spPr>
          <a:xfrm>
            <a:off x="5009638" y="808939"/>
            <a:ext cx="1676400" cy="1574814"/>
          </a:xfrm>
          <a:prstGeom prst="homePlate">
            <a:avLst>
              <a:gd name="adj" fmla="val 30198"/>
            </a:avLst>
          </a:prstGeom>
          <a:solidFill>
            <a:srgbClr val="45A1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847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What we are working towards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7992F-E5C4-4B27-859A-9897927A9B19}"/>
              </a:ext>
            </a:extLst>
          </p:cNvPr>
          <p:cNvSpPr txBox="1"/>
          <p:nvPr/>
        </p:nvSpPr>
        <p:spPr>
          <a:xfrm>
            <a:off x="6607631" y="127844"/>
            <a:ext cx="47456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Arial"/>
              </a:rPr>
              <a:t>Ontario’s Anti-Human Trafficking (AHT) Strategy builds on efforts to-date and addresses key gaps to reinforce Ontario as a leader in combating human trafficking in North America. 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D381F0-F3D2-B1F9-1B30-BD29733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855166"/>
              </p:ext>
            </p:extLst>
          </p:nvPr>
        </p:nvGraphicFramePr>
        <p:xfrm>
          <a:off x="4694029" y="2490833"/>
          <a:ext cx="7497971" cy="450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13FAFAA-8343-2C28-FD75-EA08510DE47D}"/>
              </a:ext>
            </a:extLst>
          </p:cNvPr>
          <p:cNvSpPr txBox="1"/>
          <p:nvPr/>
        </p:nvSpPr>
        <p:spPr>
          <a:xfrm>
            <a:off x="6686038" y="3153323"/>
            <a:ext cx="17077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dirty="0">
                <a:solidFill>
                  <a:schemeClr val="bg1"/>
                </a:solidFill>
                <a:latin typeface="Raleway" panose="00000500000000000000" pitchFamily="50" charset="0"/>
                <a:cs typeface="Arial" panose="020B0604020202020204" pitchFamily="34" charset="0"/>
              </a:rPr>
              <a:t>Raise Awareness of the Issue</a:t>
            </a:r>
            <a:endParaRPr lang="en-CA" sz="2200" dirty="0">
              <a:solidFill>
                <a:schemeClr val="bg1"/>
              </a:solidFill>
              <a:latin typeface="Ralewa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49D34-758E-BE28-67EF-08430547BE9C}"/>
              </a:ext>
            </a:extLst>
          </p:cNvPr>
          <p:cNvSpPr txBox="1"/>
          <p:nvPr/>
        </p:nvSpPr>
        <p:spPr>
          <a:xfrm>
            <a:off x="8285862" y="3153323"/>
            <a:ext cx="20764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>
                <a:solidFill>
                  <a:schemeClr val="bg1"/>
                </a:solidFill>
                <a:latin typeface="Raleway" panose="00000500000000000000" pitchFamily="50" charset="0"/>
                <a:cs typeface="Arial" panose="020B0604020202020204" pitchFamily="34" charset="0"/>
              </a:rPr>
              <a:t>Protect Victims and Intervene Early</a:t>
            </a:r>
            <a:endParaRPr lang="en-CA" sz="2200">
              <a:solidFill>
                <a:schemeClr val="bg1"/>
              </a:solidFill>
              <a:latin typeface="Ralewa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A9551-2700-C824-B3A3-BD239ECF0634}"/>
              </a:ext>
            </a:extLst>
          </p:cNvPr>
          <p:cNvSpPr txBox="1"/>
          <p:nvPr/>
        </p:nvSpPr>
        <p:spPr>
          <a:xfrm>
            <a:off x="6607631" y="4755071"/>
            <a:ext cx="19376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dirty="0">
                <a:solidFill>
                  <a:schemeClr val="bg1"/>
                </a:solidFill>
                <a:latin typeface="Raleway" panose="00000500000000000000" pitchFamily="50" charset="0"/>
                <a:cs typeface="Arial" panose="020B0604020202020204" pitchFamily="34" charset="0"/>
              </a:rPr>
              <a:t>Hold Offenders Accountable</a:t>
            </a:r>
            <a:endParaRPr lang="en-CA" sz="2200" dirty="0">
              <a:solidFill>
                <a:schemeClr val="bg1"/>
              </a:solidFill>
              <a:latin typeface="Ralewa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EEE14D-4B42-9C11-E363-4825D21568B4}"/>
              </a:ext>
            </a:extLst>
          </p:cNvPr>
          <p:cNvSpPr txBox="1"/>
          <p:nvPr/>
        </p:nvSpPr>
        <p:spPr>
          <a:xfrm>
            <a:off x="8185455" y="5081117"/>
            <a:ext cx="22772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>
                <a:solidFill>
                  <a:schemeClr val="bg1"/>
                </a:solidFill>
                <a:latin typeface="Raleway" panose="00000500000000000000" pitchFamily="50" charset="0"/>
                <a:cs typeface="Arial" panose="020B0604020202020204" pitchFamily="34" charset="0"/>
              </a:rPr>
              <a:t>Support Survivors </a:t>
            </a:r>
            <a:endParaRPr lang="en-CA" sz="2200">
              <a:solidFill>
                <a:schemeClr val="bg1"/>
              </a:solidFill>
              <a:latin typeface="Raleway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3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D5371-1937-4F6B-0296-77306B0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D37-414B-45D5-8EAC-0E930FFA394C}" type="slidenum">
              <a:rPr lang="en-CA" smtClean="0"/>
              <a:t>18</a:t>
            </a:fld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EF0ABF-6F2D-3D58-BCD5-78870C4DC0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7788"/>
            <a:ext cx="11844338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j-ea"/>
                <a:cs typeface="+mj-cs"/>
              </a:rPr>
              <a:t>Intersection of Human Trafficking and Developmental Disabilities</a:t>
            </a:r>
            <a:endParaRPr kumimoji="0" lang="en-CA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0000500000000000000" pitchFamily="50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C90B9B-D94A-8B47-61F7-FB9D02F0E9A3}"/>
              </a:ext>
            </a:extLst>
          </p:cNvPr>
          <p:cNvSpPr txBox="1"/>
          <p:nvPr/>
        </p:nvSpPr>
        <p:spPr>
          <a:xfrm>
            <a:off x="-76200" y="664003"/>
            <a:ext cx="1234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Raleway" panose="00000500000000000000" pitchFamily="50" charset="0"/>
                <a:ea typeface="+mj-ea"/>
                <a:cs typeface="Arial" panose="020B0604020202020204" pitchFamily="34" charset="0"/>
              </a:rPr>
              <a:t>Persons with developmental disabilities face increased risk due to a variety of factors</a:t>
            </a:r>
            <a:r>
              <a:rPr lang="en-US" sz="2400">
                <a:ea typeface="+mj-ea"/>
                <a:cs typeface="Arial" panose="020B0604020202020204" pitchFamily="34" charset="0"/>
              </a:rPr>
              <a:t>.</a:t>
            </a:r>
            <a:endParaRPr lang="en-CA" sz="2400"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121C11-ED46-17B6-501A-939E47D37999}"/>
              </a:ext>
            </a:extLst>
          </p:cNvPr>
          <p:cNvSpPr/>
          <p:nvPr/>
        </p:nvSpPr>
        <p:spPr>
          <a:xfrm>
            <a:off x="141763" y="1473188"/>
            <a:ext cx="6929927" cy="4742622"/>
          </a:xfrm>
          <a:prstGeom prst="roundRect">
            <a:avLst>
              <a:gd name="adj" fmla="val 679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defTabSz="10668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b="1" kern="1200">
                <a:latin typeface="Raleway" panose="00000500000000000000" pitchFamily="50" charset="0"/>
              </a:rPr>
              <a:t>Risk Factors</a:t>
            </a:r>
            <a:endParaRPr lang="en-US" sz="2400">
              <a:solidFill>
                <a:schemeClr val="tx1"/>
              </a:solidFill>
              <a:latin typeface="Raleway" panose="00000500000000000000" pitchFamily="50" charset="0"/>
              <a:cs typeface="Arial"/>
            </a:endParaRPr>
          </a:p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aleway" panose="00000500000000000000" pitchFamily="50" charset="0"/>
                <a:cs typeface="Arial"/>
              </a:rPr>
              <a:t>Decreased mental health</a:t>
            </a:r>
          </a:p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aleway" panose="00000500000000000000" pitchFamily="50" charset="0"/>
                <a:cs typeface="Arial"/>
              </a:rPr>
              <a:t>Isolation, limited social interaction</a:t>
            </a:r>
          </a:p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aleway" panose="00000500000000000000" pitchFamily="50" charset="0"/>
                <a:cs typeface="Arial"/>
              </a:rPr>
              <a:t>Loneliness</a:t>
            </a:r>
          </a:p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aleway" panose="00000500000000000000" pitchFamily="50" charset="0"/>
                <a:cs typeface="Arial"/>
              </a:rPr>
              <a:t>Discrimination</a:t>
            </a:r>
          </a:p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aleway" panose="00000500000000000000" pitchFamily="50" charset="0"/>
                <a:cs typeface="Arial"/>
              </a:rPr>
              <a:t>Increased screen time and social media usage</a:t>
            </a:r>
          </a:p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aleway" panose="00000500000000000000" pitchFamily="50" charset="0"/>
                <a:cs typeface="Arial"/>
              </a:rPr>
              <a:t>Difficulty recognizing unhealthy relationships</a:t>
            </a:r>
          </a:p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aleway" panose="00000500000000000000" pitchFamily="50" charset="0"/>
                <a:cs typeface="Arial"/>
              </a:rPr>
              <a:t>Decreased access to services and supports</a:t>
            </a:r>
          </a:p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aleway" panose="00000500000000000000" pitchFamily="50" charset="0"/>
                <a:cs typeface="Arial"/>
              </a:rPr>
              <a:t>Overly compliant</a:t>
            </a:r>
            <a:endParaRPr lang="en-US" sz="2400" b="1">
              <a:latin typeface="Raleway" panose="00000500000000000000" pitchFamily="50" charset="0"/>
            </a:endParaRPr>
          </a:p>
        </p:txBody>
      </p:sp>
      <p:pic>
        <p:nvPicPr>
          <p:cNvPr id="6" name="Graphic 5" descr="Group success with solid fill">
            <a:extLst>
              <a:ext uri="{FF2B5EF4-FFF2-40B4-BE49-F238E27FC236}">
                <a16:creationId xmlns:a16="http://schemas.microsoft.com/office/drawing/2014/main" id="{CB327FFC-145A-32E3-BDCC-D35DE40A1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1691" y="1944745"/>
            <a:ext cx="4773136" cy="28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2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D5371-1937-4F6B-0296-77306B0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D37-414B-45D5-8EAC-0E930FFA394C}" type="slidenum">
              <a:rPr lang="en-CA" smtClean="0"/>
              <a:t>19</a:t>
            </a:fld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EF0ABF-6F2D-3D58-BCD5-78870C4DC0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7788"/>
            <a:ext cx="11844338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j-ea"/>
                <a:cs typeface="+mj-cs"/>
              </a:rPr>
              <a:t>Raising Awareness: Intersection of Human Trafficking and Developmental Disabilities</a:t>
            </a:r>
            <a:endParaRPr kumimoji="0" lang="en-CA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0000500000000000000" pitchFamily="50" charset="0"/>
              <a:ea typeface="+mj-ea"/>
              <a:cs typeface="+mj-cs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19993FC3-C1A2-70CF-B289-B6B8A1121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1956" y="2162234"/>
            <a:ext cx="2589103" cy="2227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990A96A-8167-0587-A7E7-8844E3859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4442" y="2171320"/>
            <a:ext cx="2340537" cy="2227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21E62-5066-B175-E971-A18991C91441}"/>
              </a:ext>
            </a:extLst>
          </p:cNvPr>
          <p:cNvSpPr txBox="1"/>
          <p:nvPr/>
        </p:nvSpPr>
        <p:spPr>
          <a:xfrm>
            <a:off x="355202" y="1426022"/>
            <a:ext cx="3932032" cy="6746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Raleway"/>
              </a:rPr>
              <a:t>In case you missed it :</a:t>
            </a:r>
            <a:endParaRPr lang="en-CA" sz="2800" b="1">
              <a:latin typeface="Raleway" panose="00000500000000000000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91327B-5B06-5501-8FA7-2AB1DC92CFAE}"/>
              </a:ext>
            </a:extLst>
          </p:cNvPr>
          <p:cNvSpPr txBox="1"/>
          <p:nvPr/>
        </p:nvSpPr>
        <p:spPr>
          <a:xfrm>
            <a:off x="1326242" y="2433015"/>
            <a:ext cx="2323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>
                <a:effectLst/>
                <a:latin typeface="Raleway" panose="00000500000000000000" pitchFamily="50" charset="0"/>
              </a:rPr>
              <a:t>The Impact </a:t>
            </a:r>
          </a:p>
          <a:p>
            <a:pPr algn="ctr"/>
            <a:r>
              <a:rPr lang="en-CA" sz="2400" b="1">
                <a:effectLst/>
                <a:latin typeface="Raleway" panose="00000500000000000000" pitchFamily="50" charset="0"/>
              </a:rPr>
              <a:t>of Anti-Human Trafficking in the DS Sector</a:t>
            </a:r>
            <a:endParaRPr lang="en-CA" sz="2400" b="1">
              <a:latin typeface="Raleway" panose="000005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DCA067-50EF-BD8D-9560-9FF666931D8E}"/>
              </a:ext>
            </a:extLst>
          </p:cNvPr>
          <p:cNvSpPr txBox="1"/>
          <p:nvPr/>
        </p:nvSpPr>
        <p:spPr>
          <a:xfrm>
            <a:off x="793648" y="4404615"/>
            <a:ext cx="3390853" cy="20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>
                <a:latin typeface="Raleway" panose="00000500000000000000" pitchFamily="50" charset="0"/>
                <a:cs typeface="Arial"/>
              </a:rPr>
              <a:t>A recording of the webinar can be viewed on</a:t>
            </a:r>
            <a:r>
              <a:rPr lang="en-CA" sz="2400">
                <a:effectLst/>
              </a:rPr>
              <a:t> </a:t>
            </a:r>
            <a:r>
              <a:rPr lang="en-CA" sz="2400">
                <a:effectLst/>
                <a:latin typeface="Raleway Medium" panose="00000600000000000000" pitchFamily="50" charset="0"/>
                <a:hlinkClick r:id="rId3" tooltip="https://can01.safelinks.protection.outlook.com/?url=https%3a%2f%2fwww.planningnetwork.ca%2fwebinar%2fantihumantraffic-01-11-24&amp;data=05%7c02%7channah.grzegorczyk%40ontario.ca%7c3608fba690894143aefc08dc13a3ca4f%7ccddc1229ac2a4b97b78a0e5cacb5865c%7c0%7c0%7c638406842297406206%7cunknown%7ctwfpbgzsb3d8eyjwijoimc4wljawmdailcjqijoiv2lumziilcjbtii6ik1hawwilcjxvci6mn0%3d%7c3000%7c%7c%7c&amp;sdata=c7m82wlt%2fc%2boozmjm0kcs1wvnfasmp%2fszchu40toogg%3d&amp;reserved=0"/>
              </a:rPr>
              <a:t>Partners for Planning website</a:t>
            </a:r>
            <a:endParaRPr lang="en-CA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C5791D-D584-D514-BBD4-60C7059D49AC}"/>
              </a:ext>
            </a:extLst>
          </p:cNvPr>
          <p:cNvSpPr txBox="1"/>
          <p:nvPr/>
        </p:nvSpPr>
        <p:spPr>
          <a:xfrm>
            <a:off x="5055391" y="1418627"/>
            <a:ext cx="3380807" cy="6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Raleway" panose="00000500000000000000" pitchFamily="50" charset="0"/>
              </a:rPr>
              <a:t>Coming Soon: </a:t>
            </a:r>
            <a:endParaRPr lang="en-CA" sz="2800" b="1">
              <a:latin typeface="Raleway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A3F8E-227F-7200-AE0D-E28E7C8A50FB}"/>
              </a:ext>
            </a:extLst>
          </p:cNvPr>
          <p:cNvSpPr txBox="1"/>
          <p:nvPr/>
        </p:nvSpPr>
        <p:spPr>
          <a:xfrm>
            <a:off x="5409401" y="2346372"/>
            <a:ext cx="1902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Raleway" panose="00000500000000000000" pitchFamily="50" charset="0"/>
              </a:rPr>
              <a:t>Anti-Human Trafficking 101 Module </a:t>
            </a:r>
            <a:endParaRPr lang="en-CA" sz="2400" b="1">
              <a:latin typeface="Raleway" panose="00000500000000000000" pitchFamily="50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55E13CF-9A35-968A-F32E-DF3D4AA2F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15909" y="2146318"/>
            <a:ext cx="2340536" cy="2227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A21B5-B39F-FB73-F497-EA2663168D84}"/>
              </a:ext>
            </a:extLst>
          </p:cNvPr>
          <p:cNvSpPr txBox="1"/>
          <p:nvPr/>
        </p:nvSpPr>
        <p:spPr>
          <a:xfrm>
            <a:off x="8530372" y="2290431"/>
            <a:ext cx="22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Raleway" panose="00000500000000000000" pitchFamily="50" charset="0"/>
              </a:rPr>
              <a:t>3-hour Specialized Training for AHT and DS Sectors </a:t>
            </a:r>
            <a:endParaRPr lang="en-CA" sz="2400" b="1">
              <a:latin typeface="Raleway" panose="00000500000000000000" pitchFamily="50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DF30798-1A4A-BBA9-AC1A-1060C01C5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9886" y="4201468"/>
            <a:ext cx="2351116" cy="2227216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61D18-235F-FA73-C398-AA77C85BB9FE}"/>
              </a:ext>
            </a:extLst>
          </p:cNvPr>
          <p:cNvSpPr txBox="1"/>
          <p:nvPr/>
        </p:nvSpPr>
        <p:spPr>
          <a:xfrm>
            <a:off x="6896447" y="4461306"/>
            <a:ext cx="2294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Raleway" panose="00000500000000000000" pitchFamily="50" charset="0"/>
              </a:rPr>
              <a:t>Review of Ontario’s Anti-Human Trafficking Strategy  </a:t>
            </a:r>
            <a:endParaRPr lang="en-CA" sz="2400" b="1">
              <a:latin typeface="Raleway" panose="00000500000000000000" pitchFamily="50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F2502D-6147-7138-6EE2-357320D85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53682" y="1418627"/>
            <a:ext cx="0" cy="345199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2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7609" y="-9728"/>
            <a:ext cx="4983080" cy="6867728"/>
          </a:xfrm>
          <a:custGeom>
            <a:avLst/>
            <a:gdLst>
              <a:gd name="connsiteX0" fmla="*/ 0 w 6094412"/>
              <a:gd name="connsiteY0" fmla="*/ 0 h 6858000"/>
              <a:gd name="connsiteX1" fmla="*/ 6094412 w 6094412"/>
              <a:gd name="connsiteY1" fmla="*/ 0 h 6858000"/>
              <a:gd name="connsiteX2" fmla="*/ 6094412 w 6094412"/>
              <a:gd name="connsiteY2" fmla="*/ 6858000 h 6858000"/>
              <a:gd name="connsiteX3" fmla="*/ 0 w 6094412"/>
              <a:gd name="connsiteY3" fmla="*/ 6858000 h 6858000"/>
              <a:gd name="connsiteX4" fmla="*/ 0 w 6094412"/>
              <a:gd name="connsiteY4" fmla="*/ 0 h 6858000"/>
              <a:gd name="connsiteX0" fmla="*/ 0 w 6979629"/>
              <a:gd name="connsiteY0" fmla="*/ 0 h 6858000"/>
              <a:gd name="connsiteX1" fmla="*/ 6979629 w 6979629"/>
              <a:gd name="connsiteY1" fmla="*/ 9728 h 6858000"/>
              <a:gd name="connsiteX2" fmla="*/ 6094412 w 6979629"/>
              <a:gd name="connsiteY2" fmla="*/ 6858000 h 6858000"/>
              <a:gd name="connsiteX3" fmla="*/ 0 w 6979629"/>
              <a:gd name="connsiteY3" fmla="*/ 6858000 h 6858000"/>
              <a:gd name="connsiteX4" fmla="*/ 0 w 6979629"/>
              <a:gd name="connsiteY4" fmla="*/ 0 h 6858000"/>
              <a:gd name="connsiteX0" fmla="*/ 0 w 6979629"/>
              <a:gd name="connsiteY0" fmla="*/ 0 h 6867728"/>
              <a:gd name="connsiteX1" fmla="*/ 6979629 w 6979629"/>
              <a:gd name="connsiteY1" fmla="*/ 9728 h 6867728"/>
              <a:gd name="connsiteX2" fmla="*/ 5510753 w 6979629"/>
              <a:gd name="connsiteY2" fmla="*/ 6867728 h 6867728"/>
              <a:gd name="connsiteX3" fmla="*/ 0 w 6979629"/>
              <a:gd name="connsiteY3" fmla="*/ 6858000 h 6867728"/>
              <a:gd name="connsiteX4" fmla="*/ 0 w 6979629"/>
              <a:gd name="connsiteY4" fmla="*/ 0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9629" h="6867728">
                <a:moveTo>
                  <a:pt x="0" y="0"/>
                </a:moveTo>
                <a:lnTo>
                  <a:pt x="6979629" y="9728"/>
                </a:lnTo>
                <a:lnTo>
                  <a:pt x="5510753" y="686772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121118" y="1183733"/>
            <a:ext cx="29123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769912" y="2819540"/>
            <a:ext cx="290365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395614" y="4460172"/>
            <a:ext cx="29220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2780" y="674098"/>
            <a:ext cx="1009620" cy="10096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2E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0852" y="2282413"/>
            <a:ext cx="1009620" cy="10096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2E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8924" y="3890726"/>
            <a:ext cx="1009620" cy="10096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2E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56299-9229-A4C6-051C-2503DCF939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C6237F6-B649-16FD-A834-41511FE1BE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3336925" cy="1325562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0">
                <a:solidFill>
                  <a:srgbClr val="000000"/>
                </a:solidFill>
                <a:latin typeface="Raleway ExtraBold" panose="00000900000000000000" pitchFamily="50" charset="0"/>
                <a:ea typeface="+mn-ea"/>
                <a:cs typeface="+mn-cs"/>
              </a:rPr>
              <a:t>Agenda</a:t>
            </a:r>
            <a:br>
              <a:rPr lang="en-US" sz="3600" b="0">
                <a:solidFill>
                  <a:srgbClr val="000000"/>
                </a:solidFill>
                <a:latin typeface="Raleway ExtraBold" panose="00000900000000000000" pitchFamily="50" charset="0"/>
                <a:ea typeface="+mn-ea"/>
                <a:cs typeface="+mn-cs"/>
              </a:rPr>
            </a:br>
            <a:r>
              <a:rPr lang="en-US" sz="2400" b="0">
                <a:solidFill>
                  <a:srgbClr val="000000"/>
                </a:solidFill>
                <a:latin typeface="Raleway ExtraBold" panose="00000900000000000000" pitchFamily="50" charset="0"/>
                <a:ea typeface="+mn-ea"/>
                <a:cs typeface="+mn-cs"/>
              </a:rPr>
              <a:t>Journey to Belonging: </a:t>
            </a:r>
            <a:br>
              <a:rPr lang="en-US" sz="2400" b="0">
                <a:solidFill>
                  <a:srgbClr val="000000"/>
                </a:solidFill>
                <a:latin typeface="Raleway ExtraBold" panose="00000900000000000000" pitchFamily="50" charset="0"/>
                <a:ea typeface="+mn-ea"/>
                <a:cs typeface="+mn-cs"/>
              </a:rPr>
            </a:br>
            <a:r>
              <a:rPr lang="en-US" sz="2400" b="0">
                <a:solidFill>
                  <a:srgbClr val="000000"/>
                </a:solidFill>
                <a:latin typeface="Raleway ExtraBold" panose="00000900000000000000" pitchFamily="50" charset="0"/>
                <a:ea typeface="+mn-ea"/>
                <a:cs typeface="+mn-cs"/>
              </a:rPr>
              <a:t>Choice and Inclusion</a:t>
            </a:r>
            <a:br>
              <a:rPr lang="en-US" sz="2400" b="0">
                <a:solidFill>
                  <a:srgbClr val="000000"/>
                </a:solidFill>
                <a:latin typeface="Raleway ExtraBold" panose="00000900000000000000" pitchFamily="50" charset="0"/>
                <a:ea typeface="+mn-ea"/>
                <a:cs typeface="+mn-cs"/>
              </a:rPr>
            </a:br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4955322" y="647975"/>
            <a:ext cx="55624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spcBef>
                <a:spcPts val="400"/>
              </a:spcBef>
              <a:spcAft>
                <a:spcPts val="400"/>
              </a:spcAft>
              <a:buClr>
                <a:srgbClr val="2C7873"/>
              </a:buClr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rPr>
              <a:t>Path Forward </a:t>
            </a:r>
            <a:r>
              <a:rPr lang="en-US" sz="2400">
                <a:latin typeface="Raleway"/>
              </a:rPr>
              <a:t>and </a:t>
            </a:r>
            <a:r>
              <a:rPr lang="en-US" sz="2400">
                <a:solidFill>
                  <a:srgbClr val="000000"/>
                </a:solidFill>
                <a:latin typeface="Raleway"/>
              </a:rPr>
              <a:t>Progress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rPr>
              <a:t>Made</a:t>
            </a:r>
            <a:r>
              <a:rPr lang="en-US" sz="2400">
                <a:solidFill>
                  <a:srgbClr val="000000"/>
                </a:solidFill>
                <a:latin typeface="Raleway"/>
              </a:rPr>
              <a:t>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8166D-7E5D-730A-53FA-DC3A511992FB}"/>
              </a:ext>
            </a:extLst>
          </p:cNvPr>
          <p:cNvSpPr txBox="1"/>
          <p:nvPr/>
        </p:nvSpPr>
        <p:spPr>
          <a:xfrm>
            <a:off x="4955322" y="2341260"/>
            <a:ext cx="446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Workforce Initiatives </a:t>
            </a: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72A20-D50B-DD4E-BDC5-BB63AD552EE8}"/>
              </a:ext>
            </a:extLst>
          </p:cNvPr>
          <p:cNvSpPr txBox="1"/>
          <p:nvPr/>
        </p:nvSpPr>
        <p:spPr>
          <a:xfrm>
            <a:off x="4647911" y="3897524"/>
            <a:ext cx="562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Anti- Human Trafficking Update</a:t>
            </a: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5627" y="5396172"/>
            <a:ext cx="635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Person-Centered Funding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B89707-045A-4787-838C-2948B22CA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7995" y="757468"/>
            <a:ext cx="53732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48A7A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D4A77-831B-49A8-A289-77A76BCA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5791" y="2360998"/>
            <a:ext cx="53732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48A7A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2226B9-5ED9-4F50-A16B-56C13DD6F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7184" y="3964312"/>
            <a:ext cx="53732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48A7A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F2C11C-655A-41BC-B097-E4D7C016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104436" y="6025752"/>
            <a:ext cx="29077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C49BF7C-589C-44A0-9F2E-95146CFD1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7746" y="5456306"/>
            <a:ext cx="1009620" cy="10096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2E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3A3828-759E-413C-BF3E-61240B09C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66007" y="5529893"/>
            <a:ext cx="53732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48A7A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436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394" y="0"/>
            <a:ext cx="5062474" cy="6867728"/>
          </a:xfrm>
          <a:custGeom>
            <a:avLst/>
            <a:gdLst>
              <a:gd name="connsiteX0" fmla="*/ 0 w 6094412"/>
              <a:gd name="connsiteY0" fmla="*/ 0 h 6858000"/>
              <a:gd name="connsiteX1" fmla="*/ 6094412 w 6094412"/>
              <a:gd name="connsiteY1" fmla="*/ 0 h 6858000"/>
              <a:gd name="connsiteX2" fmla="*/ 6094412 w 6094412"/>
              <a:gd name="connsiteY2" fmla="*/ 6858000 h 6858000"/>
              <a:gd name="connsiteX3" fmla="*/ 0 w 6094412"/>
              <a:gd name="connsiteY3" fmla="*/ 6858000 h 6858000"/>
              <a:gd name="connsiteX4" fmla="*/ 0 w 6094412"/>
              <a:gd name="connsiteY4" fmla="*/ 0 h 6858000"/>
              <a:gd name="connsiteX0" fmla="*/ 0 w 6979629"/>
              <a:gd name="connsiteY0" fmla="*/ 0 h 6858000"/>
              <a:gd name="connsiteX1" fmla="*/ 6979629 w 6979629"/>
              <a:gd name="connsiteY1" fmla="*/ 9728 h 6858000"/>
              <a:gd name="connsiteX2" fmla="*/ 6094412 w 6979629"/>
              <a:gd name="connsiteY2" fmla="*/ 6858000 h 6858000"/>
              <a:gd name="connsiteX3" fmla="*/ 0 w 6979629"/>
              <a:gd name="connsiteY3" fmla="*/ 6858000 h 6858000"/>
              <a:gd name="connsiteX4" fmla="*/ 0 w 6979629"/>
              <a:gd name="connsiteY4" fmla="*/ 0 h 6858000"/>
              <a:gd name="connsiteX0" fmla="*/ 0 w 6979629"/>
              <a:gd name="connsiteY0" fmla="*/ 0 h 6867728"/>
              <a:gd name="connsiteX1" fmla="*/ 6979629 w 6979629"/>
              <a:gd name="connsiteY1" fmla="*/ 9728 h 6867728"/>
              <a:gd name="connsiteX2" fmla="*/ 5510753 w 6979629"/>
              <a:gd name="connsiteY2" fmla="*/ 6867728 h 6867728"/>
              <a:gd name="connsiteX3" fmla="*/ 0 w 6979629"/>
              <a:gd name="connsiteY3" fmla="*/ 6858000 h 6867728"/>
              <a:gd name="connsiteX4" fmla="*/ 0 w 6979629"/>
              <a:gd name="connsiteY4" fmla="*/ 0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9629" h="6867728">
                <a:moveTo>
                  <a:pt x="0" y="0"/>
                </a:moveTo>
                <a:lnTo>
                  <a:pt x="6979629" y="9728"/>
                </a:lnTo>
                <a:lnTo>
                  <a:pt x="5510753" y="686772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cxnSp>
        <p:nvCxnSpPr>
          <p:cNvPr id="31" name="Straight Connector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966751" y="3730934"/>
            <a:ext cx="677349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45B0F-2AE2-6E1F-A3E9-7C178F42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7D3AA8-EDB6-1078-7A8E-D1D4FADC28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636588"/>
            <a:ext cx="5062538" cy="14462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Person-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centred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 Funding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52379C0-A1AD-5614-E730-2EB31AA468CB}"/>
              </a:ext>
            </a:extLst>
          </p:cNvPr>
          <p:cNvSpPr/>
          <p:nvPr/>
        </p:nvSpPr>
        <p:spPr>
          <a:xfrm>
            <a:off x="4457366" y="1478374"/>
            <a:ext cx="2452885" cy="1714497"/>
          </a:xfrm>
          <a:prstGeom prst="homePlate">
            <a:avLst>
              <a:gd name="adj" fmla="val 30198"/>
            </a:avLst>
          </a:prstGeom>
          <a:solidFill>
            <a:srgbClr val="45A1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defTabSz="847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Key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Public</a:t>
            </a: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Commitment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B0E44-F595-E2F0-DE2B-2CF2C114EF70}"/>
              </a:ext>
            </a:extLst>
          </p:cNvPr>
          <p:cNvSpPr txBox="1"/>
          <p:nvPr/>
        </p:nvSpPr>
        <p:spPr>
          <a:xfrm>
            <a:off x="6910251" y="744256"/>
            <a:ext cx="48463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>
                <a:effectLst/>
                <a:latin typeface="Raleway" panose="00000500000000000000" pitchFamily="50" charset="0"/>
                <a:ea typeface="Arial" panose="020B0604020202020204" pitchFamily="34" charset="0"/>
                <a:cs typeface="Times New Roman" panose="02020603050405020304" pitchFamily="18" charset="0"/>
              </a:rPr>
              <a:t>Journey to Belonging commits to the development of a new funding model where f</a:t>
            </a:r>
            <a:r>
              <a:rPr lang="en-CA" sz="2400">
                <a:latin typeface="Raleway" panose="00000500000000000000" pitchFamily="50" charset="0"/>
                <a:ea typeface="Arial" panose="020B0604020202020204" pitchFamily="34" charset="0"/>
                <a:cs typeface="Times New Roman" panose="02020603050405020304" pitchFamily="18" charset="0"/>
              </a:rPr>
              <a:t>unding is </a:t>
            </a:r>
            <a:r>
              <a:rPr lang="en-CA" sz="2400" b="1">
                <a:latin typeface="Raleway" panose="00000500000000000000" pitchFamily="50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CA" sz="2400" b="1">
                <a:effectLst/>
                <a:latin typeface="Raleway" panose="00000500000000000000" pitchFamily="50" charset="0"/>
                <a:ea typeface="Arial" panose="020B0604020202020204" pitchFamily="34" charset="0"/>
                <a:cs typeface="Times New Roman" panose="02020603050405020304" pitchFamily="18" charset="0"/>
              </a:rPr>
              <a:t>irectly linked to people’s needs </a:t>
            </a:r>
            <a:r>
              <a:rPr lang="en-CA" sz="2400">
                <a:effectLst/>
                <a:latin typeface="Raleway" panose="00000500000000000000" pitchFamily="50" charset="0"/>
                <a:ea typeface="Arial" panose="020B0604020202020204" pitchFamily="34" charset="0"/>
                <a:cs typeface="Times New Roman" panose="02020603050405020304" pitchFamily="18" charset="0"/>
              </a:rPr>
              <a:t>and people have options for </a:t>
            </a:r>
            <a:r>
              <a:rPr lang="en-CA" sz="2400" b="1">
                <a:effectLst/>
                <a:latin typeface="Raleway" panose="00000500000000000000" pitchFamily="50" charset="0"/>
                <a:ea typeface="Arial" panose="020B0604020202020204" pitchFamily="34" charset="0"/>
                <a:cs typeface="Times New Roman" panose="02020603050405020304" pitchFamily="18" charset="0"/>
              </a:rPr>
              <a:t>greater</a:t>
            </a:r>
            <a:r>
              <a:rPr lang="en-CA" sz="2400">
                <a:effectLst/>
                <a:latin typeface="Raleway" panose="00000500000000000000" pitchFamily="50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2400" b="1">
                <a:effectLst/>
                <a:latin typeface="Raleway" panose="00000500000000000000" pitchFamily="50" charset="0"/>
                <a:ea typeface="Arial" panose="020B0604020202020204" pitchFamily="34" charset="0"/>
                <a:cs typeface="Times New Roman" panose="02020603050405020304" pitchFamily="18" charset="0"/>
              </a:rPr>
              <a:t>choice and flexibility</a:t>
            </a:r>
            <a:r>
              <a:rPr lang="en-CA" sz="2400">
                <a:effectLst/>
                <a:latin typeface="Raleway" panose="00000500000000000000" pitchFamily="50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433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lideModel shp382">
            <a:extLst>
              <a:ext uri="{FF2B5EF4-FFF2-40B4-BE49-F238E27FC236}">
                <a16:creationId xmlns:a16="http://schemas.microsoft.com/office/drawing/2014/main" id="{2B6D05E7-45D8-4324-917A-2234E6924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5785" y="1893402"/>
            <a:ext cx="2366271" cy="2156594"/>
            <a:chOff x="822548" y="2331702"/>
            <a:chExt cx="2563008" cy="2335898"/>
          </a:xfrm>
        </p:grpSpPr>
        <p:sp>
          <p:nvSpPr>
            <p:cNvPr id="43" name="SliModel Group shp383">
              <a:extLst>
                <a:ext uri="{FF2B5EF4-FFF2-40B4-BE49-F238E27FC236}">
                  <a16:creationId xmlns:a16="http://schemas.microsoft.com/office/drawing/2014/main" id="{3F7E9DCB-4B88-4E24-A0F3-090A49EC8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487" y="2331702"/>
              <a:ext cx="2141069" cy="2335898"/>
            </a:xfrm>
            <a:custGeom>
              <a:avLst/>
              <a:gdLst>
                <a:gd name="T0" fmla="*/ 1032 w 2268"/>
                <a:gd name="T1" fmla="*/ 2474 h 2474"/>
                <a:gd name="T2" fmla="*/ 14 w 2268"/>
                <a:gd name="T3" fmla="*/ 1940 h 2474"/>
                <a:gd name="T4" fmla="*/ 25 w 2268"/>
                <a:gd name="T5" fmla="*/ 1879 h 2474"/>
                <a:gd name="T6" fmla="*/ 86 w 2268"/>
                <a:gd name="T7" fmla="*/ 1890 h 2474"/>
                <a:gd name="T8" fmla="*/ 1032 w 2268"/>
                <a:gd name="T9" fmla="*/ 2386 h 2474"/>
                <a:gd name="T10" fmla="*/ 2180 w 2268"/>
                <a:gd name="T11" fmla="*/ 1237 h 2474"/>
                <a:gd name="T12" fmla="*/ 1032 w 2268"/>
                <a:gd name="T13" fmla="*/ 88 h 2474"/>
                <a:gd name="T14" fmla="*/ 160 w 2268"/>
                <a:gd name="T15" fmla="*/ 489 h 2474"/>
                <a:gd name="T16" fmla="*/ 98 w 2268"/>
                <a:gd name="T17" fmla="*/ 493 h 2474"/>
                <a:gd name="T18" fmla="*/ 94 w 2268"/>
                <a:gd name="T19" fmla="*/ 431 h 2474"/>
                <a:gd name="T20" fmla="*/ 1032 w 2268"/>
                <a:gd name="T21" fmla="*/ 0 h 2474"/>
                <a:gd name="T22" fmla="*/ 1906 w 2268"/>
                <a:gd name="T23" fmla="*/ 363 h 2474"/>
                <a:gd name="T24" fmla="*/ 2268 w 2268"/>
                <a:gd name="T25" fmla="*/ 1237 h 2474"/>
                <a:gd name="T26" fmla="*/ 1906 w 2268"/>
                <a:gd name="T27" fmla="*/ 2111 h 2474"/>
                <a:gd name="T28" fmla="*/ 1032 w 2268"/>
                <a:gd name="T29" fmla="*/ 2474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8" h="2474">
                  <a:moveTo>
                    <a:pt x="1032" y="2474"/>
                  </a:moveTo>
                  <a:cubicBezTo>
                    <a:pt x="626" y="2474"/>
                    <a:pt x="245" y="2274"/>
                    <a:pt x="14" y="1940"/>
                  </a:cubicBezTo>
                  <a:cubicBezTo>
                    <a:pt x="0" y="1920"/>
                    <a:pt x="5" y="1892"/>
                    <a:pt x="25" y="1879"/>
                  </a:cubicBezTo>
                  <a:cubicBezTo>
                    <a:pt x="45" y="1865"/>
                    <a:pt x="73" y="1870"/>
                    <a:pt x="86" y="1890"/>
                  </a:cubicBezTo>
                  <a:cubicBezTo>
                    <a:pt x="301" y="2200"/>
                    <a:pt x="655" y="2386"/>
                    <a:pt x="1032" y="2386"/>
                  </a:cubicBezTo>
                  <a:cubicBezTo>
                    <a:pt x="1665" y="2386"/>
                    <a:pt x="2180" y="1870"/>
                    <a:pt x="2180" y="1237"/>
                  </a:cubicBezTo>
                  <a:cubicBezTo>
                    <a:pt x="2180" y="604"/>
                    <a:pt x="1665" y="88"/>
                    <a:pt x="1032" y="88"/>
                  </a:cubicBezTo>
                  <a:cubicBezTo>
                    <a:pt x="697" y="88"/>
                    <a:pt x="379" y="234"/>
                    <a:pt x="160" y="489"/>
                  </a:cubicBezTo>
                  <a:cubicBezTo>
                    <a:pt x="145" y="507"/>
                    <a:pt x="117" y="509"/>
                    <a:pt x="98" y="493"/>
                  </a:cubicBezTo>
                  <a:cubicBezTo>
                    <a:pt x="80" y="477"/>
                    <a:pt x="78" y="450"/>
                    <a:pt x="94" y="431"/>
                  </a:cubicBezTo>
                  <a:cubicBezTo>
                    <a:pt x="329" y="157"/>
                    <a:pt x="671" y="0"/>
                    <a:pt x="1032" y="0"/>
                  </a:cubicBezTo>
                  <a:cubicBezTo>
                    <a:pt x="1362" y="0"/>
                    <a:pt x="1672" y="129"/>
                    <a:pt x="1906" y="363"/>
                  </a:cubicBezTo>
                  <a:cubicBezTo>
                    <a:pt x="2140" y="596"/>
                    <a:pt x="2268" y="907"/>
                    <a:pt x="2268" y="1237"/>
                  </a:cubicBezTo>
                  <a:cubicBezTo>
                    <a:pt x="2268" y="1567"/>
                    <a:pt x="2140" y="1878"/>
                    <a:pt x="1906" y="2111"/>
                  </a:cubicBezTo>
                  <a:cubicBezTo>
                    <a:pt x="1672" y="2345"/>
                    <a:pt x="1362" y="2474"/>
                    <a:pt x="1032" y="2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4" name="SliModel Group shp384">
              <a:extLst>
                <a:ext uri="{FF2B5EF4-FFF2-40B4-BE49-F238E27FC236}">
                  <a16:creationId xmlns:a16="http://schemas.microsoft.com/office/drawing/2014/main" id="{0499E3E5-CFEF-4B47-9718-8E19A87C09FC}"/>
                </a:ext>
              </a:extLst>
            </p:cNvPr>
            <p:cNvSpPr txBox="1">
              <a:spLocks/>
            </p:cNvSpPr>
            <p:nvPr/>
          </p:nvSpPr>
          <p:spPr>
            <a:xfrm>
              <a:off x="822548" y="2580785"/>
              <a:ext cx="885135" cy="175522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9597">
                  <a:ln w="25400" cap="rnd">
                    <a:solidFill>
                      <a:schemeClr val="accent1"/>
                    </a:solidFill>
                    <a:bevel/>
                  </a:ln>
                  <a:noFill/>
                  <a:ea typeface="Segoe UI Bold" panose="020B0802040204020203" pitchFamily="34" charset="0"/>
                  <a:cs typeface="Segoe UI Bold" panose="020B0802040204020203" pitchFamily="34" charset="0"/>
                </a:rPr>
                <a:t>1</a:t>
              </a:r>
            </a:p>
          </p:txBody>
        </p:sp>
      </p:grpSp>
      <p:grpSp>
        <p:nvGrpSpPr>
          <p:cNvPr id="45" name="SlideModel shp385">
            <a:extLst>
              <a:ext uri="{FF2B5EF4-FFF2-40B4-BE49-F238E27FC236}">
                <a16:creationId xmlns:a16="http://schemas.microsoft.com/office/drawing/2014/main" id="{99C320C4-8544-466A-A8F3-E5A043D76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83839" y="1893402"/>
            <a:ext cx="2366271" cy="2156594"/>
            <a:chOff x="822548" y="2331702"/>
            <a:chExt cx="2563008" cy="2335898"/>
          </a:xfrm>
        </p:grpSpPr>
        <p:sp>
          <p:nvSpPr>
            <p:cNvPr id="46" name="SliModel Group shp386">
              <a:extLst>
                <a:ext uri="{FF2B5EF4-FFF2-40B4-BE49-F238E27FC236}">
                  <a16:creationId xmlns:a16="http://schemas.microsoft.com/office/drawing/2014/main" id="{61DAD511-393A-402D-8C11-CADD7DDC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487" y="2331702"/>
              <a:ext cx="2141069" cy="2335898"/>
            </a:xfrm>
            <a:custGeom>
              <a:avLst/>
              <a:gdLst>
                <a:gd name="T0" fmla="*/ 1032 w 2268"/>
                <a:gd name="T1" fmla="*/ 2474 h 2474"/>
                <a:gd name="T2" fmla="*/ 14 w 2268"/>
                <a:gd name="T3" fmla="*/ 1940 h 2474"/>
                <a:gd name="T4" fmla="*/ 25 w 2268"/>
                <a:gd name="T5" fmla="*/ 1879 h 2474"/>
                <a:gd name="T6" fmla="*/ 86 w 2268"/>
                <a:gd name="T7" fmla="*/ 1890 h 2474"/>
                <a:gd name="T8" fmla="*/ 1032 w 2268"/>
                <a:gd name="T9" fmla="*/ 2386 h 2474"/>
                <a:gd name="T10" fmla="*/ 2180 w 2268"/>
                <a:gd name="T11" fmla="*/ 1237 h 2474"/>
                <a:gd name="T12" fmla="*/ 1032 w 2268"/>
                <a:gd name="T13" fmla="*/ 88 h 2474"/>
                <a:gd name="T14" fmla="*/ 160 w 2268"/>
                <a:gd name="T15" fmla="*/ 489 h 2474"/>
                <a:gd name="T16" fmla="*/ 98 w 2268"/>
                <a:gd name="T17" fmla="*/ 493 h 2474"/>
                <a:gd name="T18" fmla="*/ 94 w 2268"/>
                <a:gd name="T19" fmla="*/ 431 h 2474"/>
                <a:gd name="T20" fmla="*/ 1032 w 2268"/>
                <a:gd name="T21" fmla="*/ 0 h 2474"/>
                <a:gd name="T22" fmla="*/ 1906 w 2268"/>
                <a:gd name="T23" fmla="*/ 363 h 2474"/>
                <a:gd name="T24" fmla="*/ 2268 w 2268"/>
                <a:gd name="T25" fmla="*/ 1237 h 2474"/>
                <a:gd name="T26" fmla="*/ 1906 w 2268"/>
                <a:gd name="T27" fmla="*/ 2111 h 2474"/>
                <a:gd name="T28" fmla="*/ 1032 w 2268"/>
                <a:gd name="T29" fmla="*/ 2474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8" h="2474">
                  <a:moveTo>
                    <a:pt x="1032" y="2474"/>
                  </a:moveTo>
                  <a:cubicBezTo>
                    <a:pt x="626" y="2474"/>
                    <a:pt x="245" y="2274"/>
                    <a:pt x="14" y="1940"/>
                  </a:cubicBezTo>
                  <a:cubicBezTo>
                    <a:pt x="0" y="1920"/>
                    <a:pt x="5" y="1892"/>
                    <a:pt x="25" y="1879"/>
                  </a:cubicBezTo>
                  <a:cubicBezTo>
                    <a:pt x="45" y="1865"/>
                    <a:pt x="73" y="1870"/>
                    <a:pt x="86" y="1890"/>
                  </a:cubicBezTo>
                  <a:cubicBezTo>
                    <a:pt x="301" y="2200"/>
                    <a:pt x="655" y="2386"/>
                    <a:pt x="1032" y="2386"/>
                  </a:cubicBezTo>
                  <a:cubicBezTo>
                    <a:pt x="1665" y="2386"/>
                    <a:pt x="2180" y="1870"/>
                    <a:pt x="2180" y="1237"/>
                  </a:cubicBezTo>
                  <a:cubicBezTo>
                    <a:pt x="2180" y="604"/>
                    <a:pt x="1665" y="88"/>
                    <a:pt x="1032" y="88"/>
                  </a:cubicBezTo>
                  <a:cubicBezTo>
                    <a:pt x="697" y="88"/>
                    <a:pt x="379" y="234"/>
                    <a:pt x="160" y="489"/>
                  </a:cubicBezTo>
                  <a:cubicBezTo>
                    <a:pt x="145" y="507"/>
                    <a:pt x="117" y="509"/>
                    <a:pt x="98" y="493"/>
                  </a:cubicBezTo>
                  <a:cubicBezTo>
                    <a:pt x="80" y="477"/>
                    <a:pt x="78" y="450"/>
                    <a:pt x="94" y="431"/>
                  </a:cubicBezTo>
                  <a:cubicBezTo>
                    <a:pt x="329" y="157"/>
                    <a:pt x="671" y="0"/>
                    <a:pt x="1032" y="0"/>
                  </a:cubicBezTo>
                  <a:cubicBezTo>
                    <a:pt x="1362" y="0"/>
                    <a:pt x="1672" y="129"/>
                    <a:pt x="1906" y="363"/>
                  </a:cubicBezTo>
                  <a:cubicBezTo>
                    <a:pt x="2140" y="596"/>
                    <a:pt x="2268" y="907"/>
                    <a:pt x="2268" y="1237"/>
                  </a:cubicBezTo>
                  <a:cubicBezTo>
                    <a:pt x="2268" y="1567"/>
                    <a:pt x="2140" y="1878"/>
                    <a:pt x="1906" y="2111"/>
                  </a:cubicBezTo>
                  <a:cubicBezTo>
                    <a:pt x="1672" y="2345"/>
                    <a:pt x="1362" y="2474"/>
                    <a:pt x="1032" y="2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7" name="SliModel Group shp387">
              <a:extLst>
                <a:ext uri="{FF2B5EF4-FFF2-40B4-BE49-F238E27FC236}">
                  <a16:creationId xmlns:a16="http://schemas.microsoft.com/office/drawing/2014/main" id="{12AA7231-8E98-4B6B-AC4D-F2DC8AA0D776}"/>
                </a:ext>
              </a:extLst>
            </p:cNvPr>
            <p:cNvSpPr txBox="1">
              <a:spLocks/>
            </p:cNvSpPr>
            <p:nvPr/>
          </p:nvSpPr>
          <p:spPr>
            <a:xfrm>
              <a:off x="822548" y="2580785"/>
              <a:ext cx="885135" cy="175522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9597">
                  <a:ln w="25400" cap="rnd">
                    <a:solidFill>
                      <a:schemeClr val="accent2"/>
                    </a:solidFill>
                    <a:bevel/>
                  </a:ln>
                  <a:noFill/>
                  <a:ea typeface="Segoe UI Bold" panose="020B0802040204020203" pitchFamily="34" charset="0"/>
                  <a:cs typeface="Segoe UI Bold" panose="020B0802040204020203" pitchFamily="34" charset="0"/>
                </a:rPr>
                <a:t>2</a:t>
              </a:r>
            </a:p>
          </p:txBody>
        </p:sp>
      </p:grpSp>
      <p:grpSp>
        <p:nvGrpSpPr>
          <p:cNvPr id="48" name="SlideModel shp388">
            <a:extLst>
              <a:ext uri="{FF2B5EF4-FFF2-40B4-BE49-F238E27FC236}">
                <a16:creationId xmlns:a16="http://schemas.microsoft.com/office/drawing/2014/main" id="{AF1295EA-6E0F-49D8-AA0B-03D4DDF7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1892" y="1893402"/>
            <a:ext cx="2366271" cy="2156594"/>
            <a:chOff x="822548" y="2331702"/>
            <a:chExt cx="2563008" cy="2335898"/>
          </a:xfrm>
        </p:grpSpPr>
        <p:sp>
          <p:nvSpPr>
            <p:cNvPr id="49" name="SliModel Group shp389">
              <a:extLst>
                <a:ext uri="{FF2B5EF4-FFF2-40B4-BE49-F238E27FC236}">
                  <a16:creationId xmlns:a16="http://schemas.microsoft.com/office/drawing/2014/main" id="{8A59C036-331B-40FB-B2AE-74991DD48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487" y="2331702"/>
              <a:ext cx="2141069" cy="2335898"/>
            </a:xfrm>
            <a:custGeom>
              <a:avLst/>
              <a:gdLst>
                <a:gd name="T0" fmla="*/ 1032 w 2268"/>
                <a:gd name="T1" fmla="*/ 2474 h 2474"/>
                <a:gd name="T2" fmla="*/ 14 w 2268"/>
                <a:gd name="T3" fmla="*/ 1940 h 2474"/>
                <a:gd name="T4" fmla="*/ 25 w 2268"/>
                <a:gd name="T5" fmla="*/ 1879 h 2474"/>
                <a:gd name="T6" fmla="*/ 86 w 2268"/>
                <a:gd name="T7" fmla="*/ 1890 h 2474"/>
                <a:gd name="T8" fmla="*/ 1032 w 2268"/>
                <a:gd name="T9" fmla="*/ 2386 h 2474"/>
                <a:gd name="T10" fmla="*/ 2180 w 2268"/>
                <a:gd name="T11" fmla="*/ 1237 h 2474"/>
                <a:gd name="T12" fmla="*/ 1032 w 2268"/>
                <a:gd name="T13" fmla="*/ 88 h 2474"/>
                <a:gd name="T14" fmla="*/ 160 w 2268"/>
                <a:gd name="T15" fmla="*/ 489 h 2474"/>
                <a:gd name="T16" fmla="*/ 98 w 2268"/>
                <a:gd name="T17" fmla="*/ 493 h 2474"/>
                <a:gd name="T18" fmla="*/ 94 w 2268"/>
                <a:gd name="T19" fmla="*/ 431 h 2474"/>
                <a:gd name="T20" fmla="*/ 1032 w 2268"/>
                <a:gd name="T21" fmla="*/ 0 h 2474"/>
                <a:gd name="T22" fmla="*/ 1906 w 2268"/>
                <a:gd name="T23" fmla="*/ 363 h 2474"/>
                <a:gd name="T24" fmla="*/ 2268 w 2268"/>
                <a:gd name="T25" fmla="*/ 1237 h 2474"/>
                <a:gd name="T26" fmla="*/ 1906 w 2268"/>
                <a:gd name="T27" fmla="*/ 2111 h 2474"/>
                <a:gd name="T28" fmla="*/ 1032 w 2268"/>
                <a:gd name="T29" fmla="*/ 2474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8" h="2474">
                  <a:moveTo>
                    <a:pt x="1032" y="2474"/>
                  </a:moveTo>
                  <a:cubicBezTo>
                    <a:pt x="626" y="2474"/>
                    <a:pt x="245" y="2274"/>
                    <a:pt x="14" y="1940"/>
                  </a:cubicBezTo>
                  <a:cubicBezTo>
                    <a:pt x="0" y="1920"/>
                    <a:pt x="5" y="1892"/>
                    <a:pt x="25" y="1879"/>
                  </a:cubicBezTo>
                  <a:cubicBezTo>
                    <a:pt x="45" y="1865"/>
                    <a:pt x="73" y="1870"/>
                    <a:pt x="86" y="1890"/>
                  </a:cubicBezTo>
                  <a:cubicBezTo>
                    <a:pt x="301" y="2200"/>
                    <a:pt x="655" y="2386"/>
                    <a:pt x="1032" y="2386"/>
                  </a:cubicBezTo>
                  <a:cubicBezTo>
                    <a:pt x="1665" y="2386"/>
                    <a:pt x="2180" y="1870"/>
                    <a:pt x="2180" y="1237"/>
                  </a:cubicBezTo>
                  <a:cubicBezTo>
                    <a:pt x="2180" y="604"/>
                    <a:pt x="1665" y="88"/>
                    <a:pt x="1032" y="88"/>
                  </a:cubicBezTo>
                  <a:cubicBezTo>
                    <a:pt x="697" y="88"/>
                    <a:pt x="379" y="234"/>
                    <a:pt x="160" y="489"/>
                  </a:cubicBezTo>
                  <a:cubicBezTo>
                    <a:pt x="145" y="507"/>
                    <a:pt x="117" y="509"/>
                    <a:pt x="98" y="493"/>
                  </a:cubicBezTo>
                  <a:cubicBezTo>
                    <a:pt x="80" y="477"/>
                    <a:pt x="78" y="450"/>
                    <a:pt x="94" y="431"/>
                  </a:cubicBezTo>
                  <a:cubicBezTo>
                    <a:pt x="329" y="157"/>
                    <a:pt x="671" y="0"/>
                    <a:pt x="1032" y="0"/>
                  </a:cubicBezTo>
                  <a:cubicBezTo>
                    <a:pt x="1362" y="0"/>
                    <a:pt x="1672" y="129"/>
                    <a:pt x="1906" y="363"/>
                  </a:cubicBezTo>
                  <a:cubicBezTo>
                    <a:pt x="2140" y="596"/>
                    <a:pt x="2268" y="907"/>
                    <a:pt x="2268" y="1237"/>
                  </a:cubicBezTo>
                  <a:cubicBezTo>
                    <a:pt x="2268" y="1567"/>
                    <a:pt x="2140" y="1878"/>
                    <a:pt x="1906" y="2111"/>
                  </a:cubicBezTo>
                  <a:cubicBezTo>
                    <a:pt x="1672" y="2345"/>
                    <a:pt x="1362" y="2474"/>
                    <a:pt x="1032" y="2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0" name="SliModel Group shp390">
              <a:extLst>
                <a:ext uri="{FF2B5EF4-FFF2-40B4-BE49-F238E27FC236}">
                  <a16:creationId xmlns:a16="http://schemas.microsoft.com/office/drawing/2014/main" id="{0064D8E6-56EE-4A8F-A43D-322216FC2F0C}"/>
                </a:ext>
              </a:extLst>
            </p:cNvPr>
            <p:cNvSpPr txBox="1">
              <a:spLocks/>
            </p:cNvSpPr>
            <p:nvPr/>
          </p:nvSpPr>
          <p:spPr>
            <a:xfrm>
              <a:off x="822548" y="2580785"/>
              <a:ext cx="885135" cy="175522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9597">
                  <a:ln w="25400" cap="rnd">
                    <a:solidFill>
                      <a:schemeClr val="accent3"/>
                    </a:solidFill>
                    <a:bevel/>
                  </a:ln>
                  <a:noFill/>
                  <a:ea typeface="Segoe UI Bold" panose="020B0802040204020203" pitchFamily="34" charset="0"/>
                  <a:cs typeface="Segoe UI Bold" panose="020B0802040204020203" pitchFamily="34" charset="0"/>
                </a:rPr>
                <a:t>3</a:t>
              </a:r>
            </a:p>
          </p:txBody>
        </p:sp>
      </p:grpSp>
      <p:grpSp>
        <p:nvGrpSpPr>
          <p:cNvPr id="51" name="SlideModel shp391">
            <a:extLst>
              <a:ext uri="{FF2B5EF4-FFF2-40B4-BE49-F238E27FC236}">
                <a16:creationId xmlns:a16="http://schemas.microsoft.com/office/drawing/2014/main" id="{61DF46A4-A900-4633-87B3-472F7126A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947" y="1893402"/>
            <a:ext cx="2366271" cy="2156594"/>
            <a:chOff x="822548" y="2331702"/>
            <a:chExt cx="2563008" cy="2335898"/>
          </a:xfrm>
        </p:grpSpPr>
        <p:sp>
          <p:nvSpPr>
            <p:cNvPr id="52" name="SliModel Group shp392">
              <a:extLst>
                <a:ext uri="{FF2B5EF4-FFF2-40B4-BE49-F238E27FC236}">
                  <a16:creationId xmlns:a16="http://schemas.microsoft.com/office/drawing/2014/main" id="{CA0B6DEC-0EEB-4C73-947B-7A4DFE708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487" y="2331702"/>
              <a:ext cx="2141069" cy="2335898"/>
            </a:xfrm>
            <a:custGeom>
              <a:avLst/>
              <a:gdLst>
                <a:gd name="T0" fmla="*/ 1032 w 2268"/>
                <a:gd name="T1" fmla="*/ 2474 h 2474"/>
                <a:gd name="T2" fmla="*/ 14 w 2268"/>
                <a:gd name="T3" fmla="*/ 1940 h 2474"/>
                <a:gd name="T4" fmla="*/ 25 w 2268"/>
                <a:gd name="T5" fmla="*/ 1879 h 2474"/>
                <a:gd name="T6" fmla="*/ 86 w 2268"/>
                <a:gd name="T7" fmla="*/ 1890 h 2474"/>
                <a:gd name="T8" fmla="*/ 1032 w 2268"/>
                <a:gd name="T9" fmla="*/ 2386 h 2474"/>
                <a:gd name="T10" fmla="*/ 2180 w 2268"/>
                <a:gd name="T11" fmla="*/ 1237 h 2474"/>
                <a:gd name="T12" fmla="*/ 1032 w 2268"/>
                <a:gd name="T13" fmla="*/ 88 h 2474"/>
                <a:gd name="T14" fmla="*/ 160 w 2268"/>
                <a:gd name="T15" fmla="*/ 489 h 2474"/>
                <a:gd name="T16" fmla="*/ 98 w 2268"/>
                <a:gd name="T17" fmla="*/ 493 h 2474"/>
                <a:gd name="T18" fmla="*/ 94 w 2268"/>
                <a:gd name="T19" fmla="*/ 431 h 2474"/>
                <a:gd name="T20" fmla="*/ 1032 w 2268"/>
                <a:gd name="T21" fmla="*/ 0 h 2474"/>
                <a:gd name="T22" fmla="*/ 1906 w 2268"/>
                <a:gd name="T23" fmla="*/ 363 h 2474"/>
                <a:gd name="T24" fmla="*/ 2268 w 2268"/>
                <a:gd name="T25" fmla="*/ 1237 h 2474"/>
                <a:gd name="T26" fmla="*/ 1906 w 2268"/>
                <a:gd name="T27" fmla="*/ 2111 h 2474"/>
                <a:gd name="T28" fmla="*/ 1032 w 2268"/>
                <a:gd name="T29" fmla="*/ 2474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8" h="2474">
                  <a:moveTo>
                    <a:pt x="1032" y="2474"/>
                  </a:moveTo>
                  <a:cubicBezTo>
                    <a:pt x="626" y="2474"/>
                    <a:pt x="245" y="2274"/>
                    <a:pt x="14" y="1940"/>
                  </a:cubicBezTo>
                  <a:cubicBezTo>
                    <a:pt x="0" y="1920"/>
                    <a:pt x="5" y="1892"/>
                    <a:pt x="25" y="1879"/>
                  </a:cubicBezTo>
                  <a:cubicBezTo>
                    <a:pt x="45" y="1865"/>
                    <a:pt x="73" y="1870"/>
                    <a:pt x="86" y="1890"/>
                  </a:cubicBezTo>
                  <a:cubicBezTo>
                    <a:pt x="301" y="2200"/>
                    <a:pt x="655" y="2386"/>
                    <a:pt x="1032" y="2386"/>
                  </a:cubicBezTo>
                  <a:cubicBezTo>
                    <a:pt x="1665" y="2386"/>
                    <a:pt x="2180" y="1870"/>
                    <a:pt x="2180" y="1237"/>
                  </a:cubicBezTo>
                  <a:cubicBezTo>
                    <a:pt x="2180" y="604"/>
                    <a:pt x="1665" y="88"/>
                    <a:pt x="1032" y="88"/>
                  </a:cubicBezTo>
                  <a:cubicBezTo>
                    <a:pt x="697" y="88"/>
                    <a:pt x="379" y="234"/>
                    <a:pt x="160" y="489"/>
                  </a:cubicBezTo>
                  <a:cubicBezTo>
                    <a:pt x="145" y="507"/>
                    <a:pt x="117" y="509"/>
                    <a:pt x="98" y="493"/>
                  </a:cubicBezTo>
                  <a:cubicBezTo>
                    <a:pt x="80" y="477"/>
                    <a:pt x="78" y="450"/>
                    <a:pt x="94" y="431"/>
                  </a:cubicBezTo>
                  <a:cubicBezTo>
                    <a:pt x="329" y="157"/>
                    <a:pt x="671" y="0"/>
                    <a:pt x="1032" y="0"/>
                  </a:cubicBezTo>
                  <a:cubicBezTo>
                    <a:pt x="1362" y="0"/>
                    <a:pt x="1672" y="129"/>
                    <a:pt x="1906" y="363"/>
                  </a:cubicBezTo>
                  <a:cubicBezTo>
                    <a:pt x="2140" y="596"/>
                    <a:pt x="2268" y="907"/>
                    <a:pt x="2268" y="1237"/>
                  </a:cubicBezTo>
                  <a:cubicBezTo>
                    <a:pt x="2268" y="1567"/>
                    <a:pt x="2140" y="1878"/>
                    <a:pt x="1906" y="2111"/>
                  </a:cubicBezTo>
                  <a:cubicBezTo>
                    <a:pt x="1672" y="2345"/>
                    <a:pt x="1362" y="2474"/>
                    <a:pt x="1032" y="24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3" name="SliModel Group shp393">
              <a:extLst>
                <a:ext uri="{FF2B5EF4-FFF2-40B4-BE49-F238E27FC236}">
                  <a16:creationId xmlns:a16="http://schemas.microsoft.com/office/drawing/2014/main" id="{11FA74C1-C599-4FD9-A8DD-46ACF692022B}"/>
                </a:ext>
              </a:extLst>
            </p:cNvPr>
            <p:cNvSpPr txBox="1">
              <a:spLocks/>
            </p:cNvSpPr>
            <p:nvPr/>
          </p:nvSpPr>
          <p:spPr>
            <a:xfrm>
              <a:off x="822548" y="2580785"/>
              <a:ext cx="885135" cy="175522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9597">
                  <a:ln w="25400" cap="rnd">
                    <a:solidFill>
                      <a:schemeClr val="accent4"/>
                    </a:solidFill>
                    <a:bevel/>
                  </a:ln>
                  <a:noFill/>
                  <a:ea typeface="Segoe UI Bold" panose="020B0802040204020203" pitchFamily="34" charset="0"/>
                  <a:cs typeface="Segoe UI Bold" panose="020B0802040204020203" pitchFamily="34" charset="0"/>
                </a:rPr>
                <a:t>4</a:t>
              </a:r>
            </a:p>
          </p:txBody>
        </p:sp>
      </p:grpSp>
      <p:grpSp>
        <p:nvGrpSpPr>
          <p:cNvPr id="72" name="SlideModel shp412">
            <a:extLst>
              <a:ext uri="{FF2B5EF4-FFF2-40B4-BE49-F238E27FC236}">
                <a16:creationId xmlns:a16="http://schemas.microsoft.com/office/drawing/2014/main" id="{D5010AFE-1934-4EB0-8D8C-248282117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41717" y="2442377"/>
            <a:ext cx="850458" cy="871369"/>
            <a:chOff x="3903663" y="2303463"/>
            <a:chExt cx="581025" cy="595312"/>
          </a:xfrm>
          <a:solidFill>
            <a:schemeClr val="accent4"/>
          </a:solidFill>
        </p:grpSpPr>
        <p:sp>
          <p:nvSpPr>
            <p:cNvPr id="73" name="SliModel Group shp413">
              <a:extLst>
                <a:ext uri="{FF2B5EF4-FFF2-40B4-BE49-F238E27FC236}">
                  <a16:creationId xmlns:a16="http://schemas.microsoft.com/office/drawing/2014/main" id="{525FAC64-40F0-4CED-8233-3A9C4B9731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3663" y="2303463"/>
              <a:ext cx="555625" cy="595312"/>
            </a:xfrm>
            <a:custGeom>
              <a:avLst/>
              <a:gdLst>
                <a:gd name="T0" fmla="*/ 144 w 147"/>
                <a:gd name="T1" fmla="*/ 127 h 155"/>
                <a:gd name="T2" fmla="*/ 119 w 147"/>
                <a:gd name="T3" fmla="*/ 127 h 155"/>
                <a:gd name="T4" fmla="*/ 91 w 147"/>
                <a:gd name="T5" fmla="*/ 99 h 155"/>
                <a:gd name="T6" fmla="*/ 119 w 147"/>
                <a:gd name="T7" fmla="*/ 71 h 155"/>
                <a:gd name="T8" fmla="*/ 144 w 147"/>
                <a:gd name="T9" fmla="*/ 71 h 155"/>
                <a:gd name="T10" fmla="*/ 147 w 147"/>
                <a:gd name="T11" fmla="*/ 67 h 155"/>
                <a:gd name="T12" fmla="*/ 147 w 147"/>
                <a:gd name="T13" fmla="*/ 56 h 155"/>
                <a:gd name="T14" fmla="*/ 134 w 147"/>
                <a:gd name="T15" fmla="*/ 43 h 155"/>
                <a:gd name="T16" fmla="*/ 114 w 147"/>
                <a:gd name="T17" fmla="*/ 7 h 155"/>
                <a:gd name="T18" fmla="*/ 105 w 147"/>
                <a:gd name="T19" fmla="*/ 1 h 155"/>
                <a:gd name="T20" fmla="*/ 95 w 147"/>
                <a:gd name="T21" fmla="*/ 2 h 155"/>
                <a:gd name="T22" fmla="*/ 26 w 147"/>
                <a:gd name="T23" fmla="*/ 42 h 155"/>
                <a:gd name="T24" fmla="*/ 14 w 147"/>
                <a:gd name="T25" fmla="*/ 42 h 155"/>
                <a:gd name="T26" fmla="*/ 0 w 147"/>
                <a:gd name="T27" fmla="*/ 56 h 155"/>
                <a:gd name="T28" fmla="*/ 0 w 147"/>
                <a:gd name="T29" fmla="*/ 141 h 155"/>
                <a:gd name="T30" fmla="*/ 14 w 147"/>
                <a:gd name="T31" fmla="*/ 155 h 155"/>
                <a:gd name="T32" fmla="*/ 133 w 147"/>
                <a:gd name="T33" fmla="*/ 155 h 155"/>
                <a:gd name="T34" fmla="*/ 147 w 147"/>
                <a:gd name="T35" fmla="*/ 141 h 155"/>
                <a:gd name="T36" fmla="*/ 147 w 147"/>
                <a:gd name="T37" fmla="*/ 130 h 155"/>
                <a:gd name="T38" fmla="*/ 144 w 147"/>
                <a:gd name="T39" fmla="*/ 127 h 155"/>
                <a:gd name="T40" fmla="*/ 118 w 147"/>
                <a:gd name="T41" fmla="*/ 29 h 155"/>
                <a:gd name="T42" fmla="*/ 126 w 147"/>
                <a:gd name="T43" fmla="*/ 42 h 155"/>
                <a:gd name="T44" fmla="*/ 95 w 147"/>
                <a:gd name="T45" fmla="*/ 42 h 155"/>
                <a:gd name="T46" fmla="*/ 118 w 147"/>
                <a:gd name="T47" fmla="*/ 29 h 155"/>
                <a:gd name="T48" fmla="*/ 40 w 147"/>
                <a:gd name="T49" fmla="*/ 42 h 155"/>
                <a:gd name="T50" fmla="*/ 98 w 147"/>
                <a:gd name="T51" fmla="*/ 8 h 155"/>
                <a:gd name="T52" fmla="*/ 104 w 147"/>
                <a:gd name="T53" fmla="*/ 8 h 155"/>
                <a:gd name="T54" fmla="*/ 108 w 147"/>
                <a:gd name="T55" fmla="*/ 11 h 155"/>
                <a:gd name="T56" fmla="*/ 108 w 147"/>
                <a:gd name="T57" fmla="*/ 11 h 155"/>
                <a:gd name="T58" fmla="*/ 54 w 147"/>
                <a:gd name="T59" fmla="*/ 42 h 155"/>
                <a:gd name="T60" fmla="*/ 40 w 147"/>
                <a:gd name="T61" fmla="*/ 42 h 155"/>
                <a:gd name="T62" fmla="*/ 40 w 147"/>
                <a:gd name="T63" fmla="*/ 42 h 155"/>
                <a:gd name="T64" fmla="*/ 40 w 147"/>
                <a:gd name="T65" fmla="*/ 4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155">
                  <a:moveTo>
                    <a:pt x="144" y="127"/>
                  </a:moveTo>
                  <a:cubicBezTo>
                    <a:pt x="119" y="127"/>
                    <a:pt x="119" y="127"/>
                    <a:pt x="119" y="127"/>
                  </a:cubicBezTo>
                  <a:cubicBezTo>
                    <a:pt x="103" y="127"/>
                    <a:pt x="91" y="114"/>
                    <a:pt x="91" y="99"/>
                  </a:cubicBezTo>
                  <a:cubicBezTo>
                    <a:pt x="91" y="83"/>
                    <a:pt x="103" y="71"/>
                    <a:pt x="119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6" y="71"/>
                    <a:pt x="147" y="69"/>
                    <a:pt x="147" y="67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7" y="49"/>
                    <a:pt x="141" y="43"/>
                    <a:pt x="134" y="43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2" y="4"/>
                    <a:pt x="109" y="2"/>
                    <a:pt x="105" y="1"/>
                  </a:cubicBezTo>
                  <a:cubicBezTo>
                    <a:pt x="102" y="0"/>
                    <a:pt x="98" y="0"/>
                    <a:pt x="95" y="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6" y="42"/>
                    <a:pt x="0" y="49"/>
                    <a:pt x="0" y="56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9"/>
                    <a:pt x="6" y="155"/>
                    <a:pt x="14" y="155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41" y="155"/>
                    <a:pt x="147" y="149"/>
                    <a:pt x="147" y="141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28"/>
                    <a:pt x="146" y="127"/>
                    <a:pt x="144" y="127"/>
                  </a:cubicBezTo>
                  <a:close/>
                  <a:moveTo>
                    <a:pt x="118" y="29"/>
                  </a:moveTo>
                  <a:cubicBezTo>
                    <a:pt x="126" y="42"/>
                    <a:pt x="126" y="42"/>
                    <a:pt x="126" y="42"/>
                  </a:cubicBezTo>
                  <a:cubicBezTo>
                    <a:pt x="95" y="42"/>
                    <a:pt x="95" y="42"/>
                    <a:pt x="95" y="42"/>
                  </a:cubicBezTo>
                  <a:lnTo>
                    <a:pt x="118" y="29"/>
                  </a:lnTo>
                  <a:close/>
                  <a:moveTo>
                    <a:pt x="40" y="42"/>
                  </a:moveTo>
                  <a:cubicBezTo>
                    <a:pt x="98" y="8"/>
                    <a:pt x="98" y="8"/>
                    <a:pt x="98" y="8"/>
                  </a:cubicBezTo>
                  <a:cubicBezTo>
                    <a:pt x="100" y="7"/>
                    <a:pt x="102" y="7"/>
                    <a:pt x="104" y="8"/>
                  </a:cubicBezTo>
                  <a:cubicBezTo>
                    <a:pt x="105" y="8"/>
                    <a:pt x="107" y="9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54" y="42"/>
                    <a:pt x="54" y="42"/>
                    <a:pt x="54" y="42"/>
                  </a:cubicBezTo>
                  <a:lnTo>
                    <a:pt x="40" y="42"/>
                  </a:ln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40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4" name="SliModel Group shp414">
              <a:extLst>
                <a:ext uri="{FF2B5EF4-FFF2-40B4-BE49-F238E27FC236}">
                  <a16:creationId xmlns:a16="http://schemas.microsoft.com/office/drawing/2014/main" id="{03603103-E924-4376-8138-538412030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550" y="2603500"/>
              <a:ext cx="211138" cy="160337"/>
            </a:xfrm>
            <a:custGeom>
              <a:avLst/>
              <a:gdLst>
                <a:gd name="T0" fmla="*/ 46 w 56"/>
                <a:gd name="T1" fmla="*/ 0 h 42"/>
                <a:gd name="T2" fmla="*/ 21 w 56"/>
                <a:gd name="T3" fmla="*/ 0 h 42"/>
                <a:gd name="T4" fmla="*/ 0 w 56"/>
                <a:gd name="T5" fmla="*/ 21 h 42"/>
                <a:gd name="T6" fmla="*/ 21 w 56"/>
                <a:gd name="T7" fmla="*/ 42 h 42"/>
                <a:gd name="T8" fmla="*/ 46 w 56"/>
                <a:gd name="T9" fmla="*/ 42 h 42"/>
                <a:gd name="T10" fmla="*/ 56 w 56"/>
                <a:gd name="T11" fmla="*/ 31 h 42"/>
                <a:gd name="T12" fmla="*/ 56 w 56"/>
                <a:gd name="T13" fmla="*/ 10 h 42"/>
                <a:gd name="T14" fmla="*/ 46 w 56"/>
                <a:gd name="T15" fmla="*/ 0 h 42"/>
                <a:gd name="T16" fmla="*/ 21 w 56"/>
                <a:gd name="T17" fmla="*/ 28 h 42"/>
                <a:gd name="T18" fmla="*/ 14 w 56"/>
                <a:gd name="T19" fmla="*/ 21 h 42"/>
                <a:gd name="T20" fmla="*/ 21 w 56"/>
                <a:gd name="T21" fmla="*/ 14 h 42"/>
                <a:gd name="T22" fmla="*/ 28 w 56"/>
                <a:gd name="T23" fmla="*/ 21 h 42"/>
                <a:gd name="T24" fmla="*/ 21 w 56"/>
                <a:gd name="T25" fmla="*/ 28 h 42"/>
                <a:gd name="T26" fmla="*/ 21 w 56"/>
                <a:gd name="T27" fmla="*/ 28 h 42"/>
                <a:gd name="T28" fmla="*/ 21 w 56"/>
                <a:gd name="T2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42">
                  <a:moveTo>
                    <a:pt x="4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2"/>
                    <a:pt x="21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51" y="42"/>
                    <a:pt x="56" y="37"/>
                    <a:pt x="56" y="3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4"/>
                    <a:pt x="51" y="0"/>
                    <a:pt x="46" y="0"/>
                  </a:cubicBezTo>
                  <a:close/>
                  <a:moveTo>
                    <a:pt x="21" y="28"/>
                  </a:moveTo>
                  <a:cubicBezTo>
                    <a:pt x="17" y="28"/>
                    <a:pt x="14" y="24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25" y="14"/>
                    <a:pt x="28" y="17"/>
                    <a:pt x="28" y="21"/>
                  </a:cubicBezTo>
                  <a:cubicBezTo>
                    <a:pt x="28" y="24"/>
                    <a:pt x="25" y="28"/>
                    <a:pt x="21" y="28"/>
                  </a:cubicBezTo>
                  <a:close/>
                  <a:moveTo>
                    <a:pt x="21" y="28"/>
                  </a:moveTo>
                  <a:cubicBezTo>
                    <a:pt x="21" y="28"/>
                    <a:pt x="21" y="28"/>
                    <a:pt x="21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88" name="SlideModel shp428">
            <a:extLst>
              <a:ext uri="{FF2B5EF4-FFF2-40B4-BE49-F238E27FC236}">
                <a16:creationId xmlns:a16="http://schemas.microsoft.com/office/drawing/2014/main" id="{5A0EA268-5C0A-47F9-8808-AF8E068638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66713"/>
            <a:ext cx="10512425" cy="547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Myth Breaking: Person-centered Funding </a:t>
            </a:r>
            <a:endParaRPr kumimoji="0" lang="es-UY" sz="3199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F2029-208F-EA65-C764-FDC5260A97C0}"/>
              </a:ext>
            </a:extLst>
          </p:cNvPr>
          <p:cNvSpPr txBox="1"/>
          <p:nvPr/>
        </p:nvSpPr>
        <p:spPr>
          <a:xfrm>
            <a:off x="832046" y="861566"/>
            <a:ext cx="1017828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>
                <a:latin typeface="Raleway"/>
              </a:rPr>
              <a:t>Government decisions have not been made about person-</a:t>
            </a:r>
            <a:r>
              <a:rPr lang="en-US" sz="2400" err="1">
                <a:latin typeface="Raleway"/>
              </a:rPr>
              <a:t>centred</a:t>
            </a:r>
            <a:r>
              <a:rPr lang="en-US" sz="2400">
                <a:latin typeface="Raleway"/>
              </a:rPr>
              <a:t> funding in Ontario, but here are some myths. </a:t>
            </a:r>
            <a:endParaRPr lang="en-US" sz="2400" strike="sngStrike"/>
          </a:p>
        </p:txBody>
      </p:sp>
      <p:grpSp>
        <p:nvGrpSpPr>
          <p:cNvPr id="75" name="SlideModel shp415" descr="Myth One &#10;Everyone Gets Funding ">
            <a:extLst>
              <a:ext uri="{FF2B5EF4-FFF2-40B4-BE49-F238E27FC236}">
                <a16:creationId xmlns:a16="http://schemas.microsoft.com/office/drawing/2014/main" id="{C96F3108-7D4C-4854-94C9-DF675012CE0D}"/>
              </a:ext>
            </a:extLst>
          </p:cNvPr>
          <p:cNvGrpSpPr/>
          <p:nvPr/>
        </p:nvGrpSpPr>
        <p:grpSpPr>
          <a:xfrm>
            <a:off x="1091002" y="4198899"/>
            <a:ext cx="2300988" cy="2293688"/>
            <a:chOff x="2100648" y="8032982"/>
            <a:chExt cx="3163222" cy="4588569"/>
          </a:xfrm>
        </p:grpSpPr>
        <p:sp>
          <p:nvSpPr>
            <p:cNvPr id="76" name="SliModel Group shp416">
              <a:extLst>
                <a:ext uri="{FF2B5EF4-FFF2-40B4-BE49-F238E27FC236}">
                  <a16:creationId xmlns:a16="http://schemas.microsoft.com/office/drawing/2014/main" id="{48AA0F62-2842-42B6-952F-AAFCAE2A4029}"/>
                </a:ext>
              </a:extLst>
            </p:cNvPr>
            <p:cNvSpPr txBox="1"/>
            <p:nvPr/>
          </p:nvSpPr>
          <p:spPr>
            <a:xfrm>
              <a:off x="2354554" y="8032982"/>
              <a:ext cx="2415393" cy="9235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2400" b="1" spc="75">
                  <a:solidFill>
                    <a:schemeClr val="accent1"/>
                  </a:solidFill>
                  <a:latin typeface="Raleway" panose="00000500000000000000" pitchFamily="50" charset="0"/>
                  <a:ea typeface="Source Sans Pro" panose="020B0503030403020204" pitchFamily="34" charset="0"/>
                  <a:cs typeface="Lato Heavy" panose="020F0502020204030203" pitchFamily="34" charset="0"/>
                </a:rPr>
                <a:t>Myth 1</a:t>
              </a:r>
            </a:p>
          </p:txBody>
        </p:sp>
        <p:sp>
          <p:nvSpPr>
            <p:cNvPr id="77" name="SliModel Group shp417">
              <a:extLst>
                <a:ext uri="{FF2B5EF4-FFF2-40B4-BE49-F238E27FC236}">
                  <a16:creationId xmlns:a16="http://schemas.microsoft.com/office/drawing/2014/main" id="{EC23DF08-9610-4A16-A77A-40D66E98C2EA}"/>
                </a:ext>
              </a:extLst>
            </p:cNvPr>
            <p:cNvSpPr txBox="1">
              <a:spLocks/>
            </p:cNvSpPr>
            <p:nvPr/>
          </p:nvSpPr>
          <p:spPr>
            <a:xfrm>
              <a:off x="2100648" y="9079812"/>
              <a:ext cx="3163222" cy="3541739"/>
            </a:xfrm>
            <a:prstGeom prst="rect">
              <a:avLst/>
            </a:prstGeom>
          </p:spPr>
          <p:txBody>
            <a:bodyPr vert="horz" wrap="square" lIns="45708" tIns="22854" rIns="45708" bIns="22854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solidFill>
                    <a:schemeClr val="tx1"/>
                  </a:solidFill>
                  <a:latin typeface="Raleway" panose="00000500000000000000" pitchFamily="50" charset="0"/>
                </a:rPr>
                <a:t>Everyone gets direct funding</a:t>
              </a:r>
            </a:p>
          </p:txBody>
        </p:sp>
      </p:grpSp>
      <p:grpSp>
        <p:nvGrpSpPr>
          <p:cNvPr id="78" name="SlideModel shp418" descr="Myth 2 People must manage their DS funding on their own ">
            <a:extLst>
              <a:ext uri="{FF2B5EF4-FFF2-40B4-BE49-F238E27FC236}">
                <a16:creationId xmlns:a16="http://schemas.microsoft.com/office/drawing/2014/main" id="{2DF64417-D0F0-4BCA-BE5C-EA194289DD23}"/>
              </a:ext>
            </a:extLst>
          </p:cNvPr>
          <p:cNvGrpSpPr/>
          <p:nvPr/>
        </p:nvGrpSpPr>
        <p:grpSpPr>
          <a:xfrm>
            <a:off x="3882300" y="4121121"/>
            <a:ext cx="2128574" cy="3623283"/>
            <a:chOff x="2100648" y="8032982"/>
            <a:chExt cx="3163222" cy="7248449"/>
          </a:xfrm>
        </p:grpSpPr>
        <p:sp>
          <p:nvSpPr>
            <p:cNvPr id="79" name="SliModel Group shp419">
              <a:extLst>
                <a:ext uri="{FF2B5EF4-FFF2-40B4-BE49-F238E27FC236}">
                  <a16:creationId xmlns:a16="http://schemas.microsoft.com/office/drawing/2014/main" id="{D8D91D99-EA63-4B82-A8A1-DD248A00422F}"/>
                </a:ext>
              </a:extLst>
            </p:cNvPr>
            <p:cNvSpPr txBox="1"/>
            <p:nvPr/>
          </p:nvSpPr>
          <p:spPr>
            <a:xfrm>
              <a:off x="2757736" y="8032982"/>
              <a:ext cx="1849051" cy="9235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2400" b="1" spc="75">
                  <a:solidFill>
                    <a:schemeClr val="accent2"/>
                  </a:solidFill>
                  <a:latin typeface="Raleway" panose="00000500000000000000" pitchFamily="50" charset="0"/>
                  <a:ea typeface="Source Sans Pro" panose="020B0503030403020204" pitchFamily="34" charset="0"/>
                  <a:cs typeface="Lato Heavy" panose="020F0502020204030203" pitchFamily="34" charset="0"/>
                </a:rPr>
                <a:t>Myth 2</a:t>
              </a:r>
            </a:p>
          </p:txBody>
        </p:sp>
        <p:sp>
          <p:nvSpPr>
            <p:cNvPr id="80" name="SliModel Group shp420">
              <a:extLst>
                <a:ext uri="{FF2B5EF4-FFF2-40B4-BE49-F238E27FC236}">
                  <a16:creationId xmlns:a16="http://schemas.microsoft.com/office/drawing/2014/main" id="{E04FFA18-5570-4EBD-B6FD-E82DA41C0C88}"/>
                </a:ext>
              </a:extLst>
            </p:cNvPr>
            <p:cNvSpPr txBox="1">
              <a:spLocks/>
            </p:cNvSpPr>
            <p:nvPr/>
          </p:nvSpPr>
          <p:spPr>
            <a:xfrm>
              <a:off x="2100648" y="9079812"/>
              <a:ext cx="3163222" cy="6201619"/>
            </a:xfrm>
            <a:prstGeom prst="rect">
              <a:avLst/>
            </a:prstGeom>
          </p:spPr>
          <p:txBody>
            <a:bodyPr vert="horz" wrap="square" lIns="45708" tIns="22854" rIns="45708" bIns="22854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b="1">
                  <a:solidFill>
                    <a:schemeClr val="tx1"/>
                  </a:solidFill>
                  <a:latin typeface="Raleway" panose="00000500000000000000" pitchFamily="50" charset="0"/>
                </a:rPr>
                <a:t>People must manage their DS funding on their own</a:t>
              </a:r>
            </a:p>
          </p:txBody>
        </p:sp>
      </p:grpSp>
      <p:grpSp>
        <p:nvGrpSpPr>
          <p:cNvPr id="81" name="SlideModel shp421" descr="Myth 3 People's existing supports will change ">
            <a:extLst>
              <a:ext uri="{FF2B5EF4-FFF2-40B4-BE49-F238E27FC236}">
                <a16:creationId xmlns:a16="http://schemas.microsoft.com/office/drawing/2014/main" id="{FD6DD292-072E-42D3-808D-BCA5213DDA5C}"/>
              </a:ext>
            </a:extLst>
          </p:cNvPr>
          <p:cNvGrpSpPr/>
          <p:nvPr/>
        </p:nvGrpSpPr>
        <p:grpSpPr>
          <a:xfrm>
            <a:off x="6442715" y="4059999"/>
            <a:ext cx="2215895" cy="2736886"/>
            <a:chOff x="2100648" y="8032982"/>
            <a:chExt cx="3163222" cy="5475195"/>
          </a:xfrm>
        </p:grpSpPr>
        <p:sp>
          <p:nvSpPr>
            <p:cNvPr id="82" name="SliModel Group shp422">
              <a:extLst>
                <a:ext uri="{FF2B5EF4-FFF2-40B4-BE49-F238E27FC236}">
                  <a16:creationId xmlns:a16="http://schemas.microsoft.com/office/drawing/2014/main" id="{A7E1BFE3-1CD5-4C2C-AFB9-507C57410DE0}"/>
                </a:ext>
              </a:extLst>
            </p:cNvPr>
            <p:cNvSpPr txBox="1"/>
            <p:nvPr/>
          </p:nvSpPr>
          <p:spPr>
            <a:xfrm>
              <a:off x="2799886" y="8032982"/>
              <a:ext cx="1764745" cy="9235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2400" b="1" spc="75">
                  <a:solidFill>
                    <a:schemeClr val="accent3"/>
                  </a:solidFill>
                  <a:latin typeface="Raleway" panose="00000500000000000000" pitchFamily="50" charset="0"/>
                  <a:ea typeface="Source Sans Pro" panose="020B0503030403020204" pitchFamily="34" charset="0"/>
                  <a:cs typeface="Lato Heavy" panose="020F0502020204030203" pitchFamily="34" charset="0"/>
                </a:rPr>
                <a:t>Myth 3</a:t>
              </a:r>
            </a:p>
          </p:txBody>
        </p:sp>
        <p:sp>
          <p:nvSpPr>
            <p:cNvPr id="83" name="SliModel Group shp423">
              <a:extLst>
                <a:ext uri="{FF2B5EF4-FFF2-40B4-BE49-F238E27FC236}">
                  <a16:creationId xmlns:a16="http://schemas.microsoft.com/office/drawing/2014/main" id="{91BDB5A9-C7EF-441C-AD1B-3134C70807FB}"/>
                </a:ext>
              </a:extLst>
            </p:cNvPr>
            <p:cNvSpPr txBox="1">
              <a:spLocks/>
            </p:cNvSpPr>
            <p:nvPr/>
          </p:nvSpPr>
          <p:spPr>
            <a:xfrm>
              <a:off x="2100648" y="9079812"/>
              <a:ext cx="3163222" cy="4428365"/>
            </a:xfrm>
            <a:prstGeom prst="rect">
              <a:avLst/>
            </a:prstGeom>
          </p:spPr>
          <p:txBody>
            <a:bodyPr vert="horz" wrap="square" lIns="45708" tIns="22854" rIns="45708" bIns="22854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b="1">
                  <a:solidFill>
                    <a:schemeClr val="tx1"/>
                  </a:solidFill>
                  <a:latin typeface="Raleway"/>
                </a:rPr>
                <a:t>People’s existing supports will change</a:t>
              </a:r>
              <a:endParaRPr lang="en-US" b="1" strike="sngStrike">
                <a:solidFill>
                  <a:schemeClr val="tx1"/>
                </a:solidFill>
                <a:latin typeface="Raleway" panose="00000500000000000000" pitchFamily="50" charset="0"/>
              </a:endParaRPr>
            </a:p>
          </p:txBody>
        </p:sp>
      </p:grpSp>
      <p:grpSp>
        <p:nvGrpSpPr>
          <p:cNvPr id="84" name="SlideModel shp424" descr="Myth 4 The focus is on money over quality ">
            <a:extLst>
              <a:ext uri="{FF2B5EF4-FFF2-40B4-BE49-F238E27FC236}">
                <a16:creationId xmlns:a16="http://schemas.microsoft.com/office/drawing/2014/main" id="{7D6145DA-051D-4049-BD10-AA02745CA12A}"/>
              </a:ext>
            </a:extLst>
          </p:cNvPr>
          <p:cNvGrpSpPr/>
          <p:nvPr/>
        </p:nvGrpSpPr>
        <p:grpSpPr>
          <a:xfrm>
            <a:off x="9292483" y="4094554"/>
            <a:ext cx="2215895" cy="2843030"/>
            <a:chOff x="2100648" y="7820639"/>
            <a:chExt cx="3163222" cy="5687538"/>
          </a:xfrm>
        </p:grpSpPr>
        <p:sp>
          <p:nvSpPr>
            <p:cNvPr id="85" name="SliModel Group shp425">
              <a:extLst>
                <a:ext uri="{FF2B5EF4-FFF2-40B4-BE49-F238E27FC236}">
                  <a16:creationId xmlns:a16="http://schemas.microsoft.com/office/drawing/2014/main" id="{AA83B52A-D7C4-43D8-888A-8B88FA3C459D}"/>
                </a:ext>
              </a:extLst>
            </p:cNvPr>
            <p:cNvSpPr txBox="1"/>
            <p:nvPr/>
          </p:nvSpPr>
          <p:spPr>
            <a:xfrm>
              <a:off x="2637415" y="7820639"/>
              <a:ext cx="2089685" cy="9235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2400" b="1" spc="75">
                  <a:solidFill>
                    <a:schemeClr val="accent4"/>
                  </a:solidFill>
                  <a:latin typeface="Raleway" panose="00000500000000000000" pitchFamily="50" charset="0"/>
                  <a:ea typeface="Source Sans Pro" panose="020B0503030403020204" pitchFamily="34" charset="0"/>
                  <a:cs typeface="Lato Heavy" panose="020F0502020204030203" pitchFamily="34" charset="0"/>
                </a:rPr>
                <a:t>Myth 04</a:t>
              </a:r>
            </a:p>
          </p:txBody>
        </p:sp>
        <p:sp>
          <p:nvSpPr>
            <p:cNvPr id="86" name="SliModel Group shp426">
              <a:extLst>
                <a:ext uri="{FF2B5EF4-FFF2-40B4-BE49-F238E27FC236}">
                  <a16:creationId xmlns:a16="http://schemas.microsoft.com/office/drawing/2014/main" id="{103BB05B-EDFA-4674-935D-7ECA67CF5AAF}"/>
                </a:ext>
              </a:extLst>
            </p:cNvPr>
            <p:cNvSpPr txBox="1">
              <a:spLocks/>
            </p:cNvSpPr>
            <p:nvPr/>
          </p:nvSpPr>
          <p:spPr>
            <a:xfrm>
              <a:off x="2100648" y="9079812"/>
              <a:ext cx="3163222" cy="4428365"/>
            </a:xfrm>
            <a:prstGeom prst="rect">
              <a:avLst/>
            </a:prstGeom>
          </p:spPr>
          <p:txBody>
            <a:bodyPr vert="horz" wrap="square" lIns="45708" tIns="22854" rIns="45708" bIns="22854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b="1">
                  <a:solidFill>
                    <a:schemeClr val="tx1"/>
                  </a:solidFill>
                  <a:latin typeface="Raleway"/>
                </a:rPr>
                <a:t>The focus is on money over quality</a:t>
              </a:r>
            </a:p>
          </p:txBody>
        </p:sp>
      </p:grpSp>
      <p:sp>
        <p:nvSpPr>
          <p:cNvPr id="120" name="SlideModel shp447">
            <a:extLst>
              <a:ext uri="{FF2B5EF4-FFF2-40B4-BE49-F238E27FC236}">
                <a16:creationId xmlns:a16="http://schemas.microsoft.com/office/drawing/2014/main" id="{03D0159B-C62B-4139-9DBA-7A771601C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71258" y="5830780"/>
            <a:ext cx="1607156" cy="1607156"/>
          </a:xfrm>
          <a:prstGeom prst="donut">
            <a:avLst>
              <a:gd name="adj" fmla="val 661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tx1"/>
              </a:solidFill>
              <a:latin typeface="Nunito Sans ExtraLight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48250D-9DA4-4188-95F5-56DA11EF0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2405" y="2469182"/>
            <a:ext cx="9144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1F98B77-37E2-2F1E-952D-64E49A3AD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9131" y="2452319"/>
            <a:ext cx="9144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D67D500-05C2-0E22-6C65-50EF0EA88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3295" y="2514600"/>
            <a:ext cx="914400" cy="91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92DFC-ECAC-BEF5-2331-4B1A4833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2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0CD63-E555-0CA4-E9C0-82D94AAE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974CFF0-1275-4104-9B8D-CEA20A6D4C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27013"/>
            <a:ext cx="8374063" cy="4381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097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2400" b="1" kern="1200">
                <a:solidFill>
                  <a:schemeClr val="tx1"/>
                </a:solidFill>
                <a:latin typeface="Raleway" panose="00000500000000000000" pitchFamily="50" charset="0"/>
                <a:ea typeface="+mj-ea"/>
                <a:cs typeface="+mj-cs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j-ea"/>
                <a:cs typeface="+mj-cs"/>
              </a:rPr>
              <a:t>A Person-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j-ea"/>
                <a:cs typeface="+mj-cs"/>
              </a:rPr>
              <a:t>centred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j-ea"/>
                <a:cs typeface="+mj-cs"/>
              </a:rPr>
              <a:t> Funding Approach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2393F5-17A6-446F-B1DE-DF009C65D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5912" y="894431"/>
            <a:ext cx="9733168" cy="0"/>
          </a:xfrm>
          <a:prstGeom prst="line">
            <a:avLst/>
          </a:prstGeom>
          <a:noFill/>
          <a:ln w="6350" cap="flat" cmpd="sng" algn="ctr">
            <a:solidFill>
              <a:srgbClr val="45A19D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0BA3F8-A0A9-4668-98C7-09054C7EF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587" y="1344702"/>
            <a:ext cx="5269968" cy="4093428"/>
          </a:xfrm>
          <a:prstGeom prst="rect">
            <a:avLst/>
          </a:prstGeom>
          <a:solidFill>
            <a:srgbClr val="CCEB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1ED35E-E97B-42E4-98D5-A37327F99C79}"/>
              </a:ext>
            </a:extLst>
          </p:cNvPr>
          <p:cNvSpPr txBox="1"/>
          <p:nvPr/>
        </p:nvSpPr>
        <p:spPr>
          <a:xfrm>
            <a:off x="974698" y="1311629"/>
            <a:ext cx="32446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  <a:latin typeface="Raleway"/>
              </a:rPr>
              <a:t>Current State</a:t>
            </a:r>
            <a:endParaRPr lang="en-CA" sz="2800" b="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8F54A4-2B98-4C20-BF7A-95E0C4AC0F1B}"/>
              </a:ext>
            </a:extLst>
          </p:cNvPr>
          <p:cNvSpPr txBox="1"/>
          <p:nvPr/>
        </p:nvSpPr>
        <p:spPr>
          <a:xfrm>
            <a:off x="493827" y="1880406"/>
            <a:ext cx="4908641" cy="34932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Raleway"/>
              </a:rPr>
              <a:t>Service providers receive funding to provide services to people (primarily based on </a:t>
            </a:r>
            <a:r>
              <a:rPr lang="en-US" sz="2400" b="1">
                <a:solidFill>
                  <a:prstClr val="black"/>
                </a:solidFill>
                <a:latin typeface="Raleway"/>
              </a:rPr>
              <a:t>historic funding arrangements</a:t>
            </a:r>
            <a:r>
              <a:rPr lang="en-US" sz="2400">
                <a:solidFill>
                  <a:prstClr val="black"/>
                </a:solidFill>
                <a:latin typeface="Raleway"/>
              </a:rPr>
              <a:t>). </a:t>
            </a:r>
            <a:endParaRPr lang="en-US" sz="2400" strike="sngStrike">
              <a:solidFill>
                <a:prstClr val="black"/>
              </a:solidFill>
              <a:latin typeface="Raleway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Raleway"/>
              </a:rPr>
              <a:t>People can also receive some individualized funding through the Passport Program for </a:t>
            </a:r>
            <a:r>
              <a:rPr lang="en-US" sz="2400" b="1">
                <a:solidFill>
                  <a:prstClr val="black"/>
                </a:solidFill>
                <a:latin typeface="Raleway"/>
              </a:rPr>
              <a:t>some services</a:t>
            </a:r>
            <a:r>
              <a:rPr lang="en-US" sz="2000" b="1">
                <a:solidFill>
                  <a:prstClr val="black"/>
                </a:solidFill>
                <a:latin typeface="Raleway"/>
              </a:rPr>
              <a:t>.</a:t>
            </a:r>
            <a:endParaRPr lang="en-US" sz="2000" b="1" strike="sngStrike">
              <a:solidFill>
                <a:prstClr val="black"/>
              </a:solidFill>
              <a:latin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E9A1-E1D1-44E0-03F4-5B63E5301A56}"/>
              </a:ext>
            </a:extLst>
          </p:cNvPr>
          <p:cNvSpPr txBox="1"/>
          <p:nvPr/>
        </p:nvSpPr>
        <p:spPr>
          <a:xfrm>
            <a:off x="7409910" y="1690950"/>
            <a:ext cx="4206178" cy="3185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 fontAlgn="base"/>
            <a:r>
              <a:rPr lang="en-CA" sz="2800" b="1" i="0" u="none" strike="noStrike">
                <a:solidFill>
                  <a:srgbClr val="1A1A1A"/>
                </a:solidFill>
                <a:effectLst/>
                <a:latin typeface="Raleway" panose="00000500000000000000" pitchFamily="50" charset="0"/>
              </a:rPr>
              <a:t>Vision for the future</a:t>
            </a:r>
          </a:p>
          <a:p>
            <a:pPr algn="l" rtl="0" fontAlgn="base"/>
            <a:endParaRPr lang="en-CA" sz="2400" b="1" i="0" u="none" strike="noStrike">
              <a:solidFill>
                <a:srgbClr val="1A1A1A"/>
              </a:solidFill>
              <a:effectLst/>
              <a:latin typeface="Raleway" panose="00000500000000000000" pitchFamily="50" charset="0"/>
            </a:endParaRPr>
          </a:p>
          <a:p>
            <a:pPr marL="285750" indent="-28575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b="1" i="0" u="none" strike="noStrike">
                <a:solidFill>
                  <a:srgbClr val="1A1A1A"/>
                </a:solidFill>
                <a:effectLst/>
                <a:latin typeface="Raleway" panose="00000500000000000000" pitchFamily="50" charset="0"/>
              </a:rPr>
              <a:t>People receive support based on their needs</a:t>
            </a:r>
            <a:r>
              <a:rPr lang="en-US" sz="2400" b="0" i="0">
                <a:solidFill>
                  <a:srgbClr val="000000"/>
                </a:solidFill>
                <a:effectLst/>
                <a:latin typeface="Raleway" panose="00000500000000000000" pitchFamily="50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b="0" i="0" u="none" strike="noStrike">
                <a:solidFill>
                  <a:srgbClr val="1A1A1A"/>
                </a:solidFill>
                <a:effectLst/>
                <a:latin typeface="Raleway" panose="00000500000000000000" pitchFamily="50" charset="0"/>
              </a:rPr>
              <a:t>Greater </a:t>
            </a:r>
            <a:r>
              <a:rPr lang="en-CA" sz="2400" b="0" i="0" u="none">
                <a:solidFill>
                  <a:srgbClr val="1A1A1A"/>
                </a:solidFill>
                <a:effectLst/>
                <a:latin typeface="Raleway" panose="00000500000000000000" pitchFamily="50" charset="0"/>
              </a:rPr>
              <a:t>equity</a:t>
            </a:r>
            <a:r>
              <a:rPr lang="en-CA" sz="2400" b="0" i="0" u="none" strike="noStrike">
                <a:solidFill>
                  <a:srgbClr val="1A1A1A"/>
                </a:solidFill>
                <a:effectLst/>
                <a:latin typeface="Raleway" panose="00000500000000000000" pitchFamily="50" charset="0"/>
              </a:rPr>
              <a:t> through individualized </a:t>
            </a:r>
            <a:r>
              <a:rPr lang="en-CA" sz="2400" b="0" i="0" u="none">
                <a:solidFill>
                  <a:srgbClr val="1A1A1A"/>
                </a:solidFill>
                <a:effectLst/>
                <a:latin typeface="Raleway" panose="00000500000000000000" pitchFamily="50" charset="0"/>
              </a:rPr>
              <a:t>budgets tied to people’s assessed needs.</a:t>
            </a:r>
            <a:endParaRPr lang="en-US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88F6C06B-85BE-50B8-CB2C-2C3257C3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6792" y="2100652"/>
            <a:ext cx="1278794" cy="2134055"/>
          </a:xfrm>
          <a:prstGeom prst="chevron">
            <a:avLst/>
          </a:prstGeom>
          <a:solidFill>
            <a:srgbClr val="2C7873"/>
          </a:solidFill>
          <a:ln>
            <a:solidFill>
              <a:srgbClr val="7BC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88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C2EF3D1-8EFF-9028-560B-8BA750BE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A33A2-411E-8443-83D0-3263C24E97A5}" type="slidenum">
              <a:rPr kumimoji="0" lang="en-US" sz="11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B5CF0D9-31B2-190A-D276-6CE67305FD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525" y="196850"/>
            <a:ext cx="11928475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j-ea"/>
                <a:cs typeface="Calibri" panose="020F0502020204030204" pitchFamily="34" charset="0"/>
              </a:rPr>
              <a:t>Key Components of Developing Person-centred Funding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j-ea"/>
              <a:cs typeface="Calibri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7C0B8E1-A862-458B-B05C-B2384724C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097" y="1639309"/>
            <a:ext cx="2333621" cy="1260000"/>
          </a:xfrm>
          <a:prstGeom prst="roundRect">
            <a:avLst/>
          </a:prstGeom>
          <a:solidFill>
            <a:srgbClr val="B6E0DE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Calibri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1EE1B2-6293-43DE-A094-ABEB5A80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096" y="3094897"/>
            <a:ext cx="2333621" cy="1260000"/>
          </a:xfrm>
          <a:prstGeom prst="roundRect">
            <a:avLst/>
          </a:prstGeom>
          <a:solidFill>
            <a:srgbClr val="439C9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Calibri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BE7929-D60B-4DD3-B048-5D0C46A00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096" y="4566778"/>
            <a:ext cx="2333621" cy="1260000"/>
          </a:xfrm>
          <a:prstGeom prst="roundRect">
            <a:avLst/>
          </a:prstGeom>
          <a:solidFill>
            <a:srgbClr val="216B67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C99317B-FC20-430A-8C6F-0DB9EB7D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0355" y="4955327"/>
            <a:ext cx="544900" cy="54600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9250100F-672D-4D2D-BF57-7F8634481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55" y="3389336"/>
            <a:ext cx="544900" cy="546008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54B565F-8EB3-4F75-A6FE-D43E9C282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0356" y="1996305"/>
            <a:ext cx="544899" cy="546007"/>
          </a:xfrm>
          <a:prstGeom prst="rect">
            <a:avLst/>
          </a:prstGeom>
        </p:spPr>
      </p:pic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CD0F10CB-0F9D-494C-8130-9476AE931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1404" y="1639309"/>
            <a:ext cx="7652706" cy="1260000"/>
          </a:xfrm>
          <a:prstGeom prst="flowChartOffpageConnector">
            <a:avLst/>
          </a:prstGeom>
          <a:noFill/>
          <a:ln w="28575">
            <a:solidFill>
              <a:srgbClr val="50B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2BD82-C345-AC93-633D-DDA4C3F089A3}"/>
              </a:ext>
            </a:extLst>
          </p:cNvPr>
          <p:cNvSpPr txBox="1"/>
          <p:nvPr/>
        </p:nvSpPr>
        <p:spPr>
          <a:xfrm>
            <a:off x="469311" y="716764"/>
            <a:ext cx="11023157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84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Lato"/>
                <a:cs typeface="Lato"/>
              </a:rPr>
              <a:t>As part of the vision for the future, the ministry is working on developing a person-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Lato"/>
                <a:cs typeface="Lato"/>
              </a:rPr>
              <a:t>centred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Lato"/>
                <a:cs typeface="Lato"/>
              </a:rPr>
              <a:t> funding approach. It requires work in three key areas.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2F4CB-43EE-0A68-643D-64AE2A43240C}"/>
              </a:ext>
            </a:extLst>
          </p:cNvPr>
          <p:cNvSpPr txBox="1"/>
          <p:nvPr/>
        </p:nvSpPr>
        <p:spPr>
          <a:xfrm>
            <a:off x="463061" y="1629570"/>
            <a:ext cx="29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Calibri"/>
              </a:rPr>
              <a:t>Individualized Budgets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06B10-62F1-EE39-B701-4101283571D3}"/>
              </a:ext>
            </a:extLst>
          </p:cNvPr>
          <p:cNvSpPr txBox="1"/>
          <p:nvPr/>
        </p:nvSpPr>
        <p:spPr>
          <a:xfrm>
            <a:off x="4004300" y="1628639"/>
            <a:ext cx="694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Developing a way to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calculate how much funding a person gets</a:t>
            </a: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9BCE2B-A942-C00C-1C02-B3F0CDA88AA3}"/>
              </a:ext>
            </a:extLst>
          </p:cNvPr>
          <p:cNvSpPr txBox="1"/>
          <p:nvPr/>
        </p:nvSpPr>
        <p:spPr>
          <a:xfrm>
            <a:off x="817890" y="3246841"/>
            <a:ext cx="250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Calibri"/>
              </a:rPr>
              <a:t>Policy and</a:t>
            </a:r>
          </a:p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Calibri"/>
              </a:rPr>
              <a:t>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160AE-58D3-6C84-AAF7-FC5B9BC40CEB}"/>
              </a:ext>
            </a:extLst>
          </p:cNvPr>
          <p:cNvSpPr txBox="1"/>
          <p:nvPr/>
        </p:nvSpPr>
        <p:spPr>
          <a:xfrm>
            <a:off x="4075658" y="3081098"/>
            <a:ext cx="6801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Developing the rules for how people receive and spend budgets to access services</a:t>
            </a: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3633C45E-9267-45B7-D689-1D61EC91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1404" y="3084366"/>
            <a:ext cx="7652706" cy="1260000"/>
          </a:xfrm>
          <a:prstGeom prst="flowChartOffpageConnector">
            <a:avLst/>
          </a:prstGeom>
          <a:noFill/>
          <a:ln w="28575">
            <a:solidFill>
              <a:srgbClr val="439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87F58121-3222-942A-1B90-D79D40D23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1404" y="4566778"/>
            <a:ext cx="7652706" cy="1260000"/>
          </a:xfrm>
          <a:prstGeom prst="flowChartOffpageConnector">
            <a:avLst/>
          </a:prstGeom>
          <a:noFill/>
          <a:ln w="28575">
            <a:solidFill>
              <a:srgbClr val="21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90D80-D98A-2A1B-E2BC-F387341E6934}"/>
              </a:ext>
            </a:extLst>
          </p:cNvPr>
          <p:cNvSpPr txBox="1"/>
          <p:nvPr/>
        </p:nvSpPr>
        <p:spPr>
          <a:xfrm>
            <a:off x="955454" y="4781279"/>
            <a:ext cx="237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Calibri"/>
              </a:rPr>
              <a:t>Timing and Transition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FBD604-F320-B02B-809B-4D6DAC02F4D0}"/>
              </a:ext>
            </a:extLst>
          </p:cNvPr>
          <p:cNvSpPr txBox="1"/>
          <p:nvPr/>
        </p:nvSpPr>
        <p:spPr>
          <a:xfrm>
            <a:off x="4004300" y="4529423"/>
            <a:ext cx="694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Planning how and when changes will be made in a gradual basis with support for people and service providers</a:t>
            </a: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55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410F42-2BE7-EB47-D9F0-B41E4EABC8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3513"/>
            <a:ext cx="10515600" cy="6111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8472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pPr marL="0" marR="0" lvl="0" indent="0" algn="l" defTabSz="8472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/>
                <a:ea typeface="Century Gothic" charset="0"/>
                <a:cs typeface="+mj-cs"/>
              </a:rPr>
              <a:t>Calculating Person-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/>
                <a:ea typeface="Century Gothic" charset="0"/>
                <a:cs typeface="+mj-cs"/>
              </a:rPr>
              <a:t>centred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/>
                <a:ea typeface="Century Gothic" charset="0"/>
                <a:cs typeface="+mj-cs"/>
              </a:rPr>
              <a:t> Funding – Key Concepts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2E39F08-C34E-1C78-019F-DA5B4F36418E}"/>
              </a:ext>
            </a:extLst>
          </p:cNvPr>
          <p:cNvSpPr txBox="1">
            <a:spLocks/>
          </p:cNvSpPr>
          <p:nvPr/>
        </p:nvSpPr>
        <p:spPr>
          <a:xfrm>
            <a:off x="310332" y="594544"/>
            <a:ext cx="11095423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latin typeface="Raleway"/>
              </a:rPr>
              <a:t>Research from other jurisdictions shows there are number of different elements to consider when calculating needs-based funding </a:t>
            </a:r>
            <a:r>
              <a:rPr lang="en-US" sz="2000" strike="sngStrike">
                <a:latin typeface="Raleway"/>
              </a:rPr>
              <a:t> </a:t>
            </a:r>
            <a:endParaRPr lang="en-US" sz="2000" strike="sngStrike">
              <a:latin typeface="Raleway" panose="00000500000000000000" pitchFamily="50" charset="0"/>
            </a:endParaRPr>
          </a:p>
        </p:txBody>
      </p:sp>
      <p:sp>
        <p:nvSpPr>
          <p:cNvPr id="80" name="Oval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372682">
            <a:off x="4397232" y="1855797"/>
            <a:ext cx="1180496" cy="11494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81" name="Isosceles Triangle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572682">
            <a:off x="5036866" y="2868363"/>
            <a:ext cx="331701" cy="27843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111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 rot="20372682">
            <a:off x="4727581" y="2187245"/>
            <a:ext cx="568603" cy="461652"/>
          </a:xfrm>
          <a:custGeom>
            <a:avLst/>
            <a:gdLst>
              <a:gd name="T0" fmla="*/ 3061 w 4766"/>
              <a:gd name="T1" fmla="*/ 2218 h 3974"/>
              <a:gd name="T2" fmla="*/ 3455 w 4766"/>
              <a:gd name="T3" fmla="*/ 2539 h 3974"/>
              <a:gd name="T4" fmla="*/ 3609 w 4766"/>
              <a:gd name="T5" fmla="*/ 3035 h 3974"/>
              <a:gd name="T6" fmla="*/ 3511 w 4766"/>
              <a:gd name="T7" fmla="*/ 3797 h 3974"/>
              <a:gd name="T8" fmla="*/ 3231 w 4766"/>
              <a:gd name="T9" fmla="*/ 3888 h 3974"/>
              <a:gd name="T10" fmla="*/ 2716 w 4766"/>
              <a:gd name="T11" fmla="*/ 3967 h 3974"/>
              <a:gd name="T12" fmla="*/ 2057 w 4766"/>
              <a:gd name="T13" fmla="*/ 3948 h 3974"/>
              <a:gd name="T14" fmla="*/ 1278 w 4766"/>
              <a:gd name="T15" fmla="*/ 3780 h 3974"/>
              <a:gd name="T16" fmla="*/ 1266 w 4766"/>
              <a:gd name="T17" fmla="*/ 2771 h 3974"/>
              <a:gd name="T18" fmla="*/ 1552 w 4766"/>
              <a:gd name="T19" fmla="*/ 2350 h 3974"/>
              <a:gd name="T20" fmla="*/ 2029 w 4766"/>
              <a:gd name="T21" fmla="*/ 2153 h 3974"/>
              <a:gd name="T22" fmla="*/ 4136 w 4766"/>
              <a:gd name="T23" fmla="*/ 1472 h 3974"/>
              <a:gd name="T24" fmla="*/ 4561 w 4766"/>
              <a:gd name="T25" fmla="*/ 1755 h 3974"/>
              <a:gd name="T26" fmla="*/ 4760 w 4766"/>
              <a:gd name="T27" fmla="*/ 2228 h 3974"/>
              <a:gd name="T28" fmla="*/ 4691 w 4766"/>
              <a:gd name="T29" fmla="*/ 3073 h 3974"/>
              <a:gd name="T30" fmla="*/ 4454 w 4766"/>
              <a:gd name="T31" fmla="*/ 3155 h 3974"/>
              <a:gd name="T32" fmla="*/ 3982 w 4766"/>
              <a:gd name="T33" fmla="*/ 3243 h 3974"/>
              <a:gd name="T34" fmla="*/ 3739 w 4766"/>
              <a:gd name="T35" fmla="*/ 2761 h 3974"/>
              <a:gd name="T36" fmla="*/ 3473 w 4766"/>
              <a:gd name="T37" fmla="*/ 2301 h 3974"/>
              <a:gd name="T38" fmla="*/ 3016 w 4766"/>
              <a:gd name="T39" fmla="*/ 2028 h 3974"/>
              <a:gd name="T40" fmla="*/ 3261 w 4766"/>
              <a:gd name="T41" fmla="*/ 1603 h 3974"/>
              <a:gd name="T42" fmla="*/ 1561 w 4766"/>
              <a:gd name="T43" fmla="*/ 1521 h 3974"/>
              <a:gd name="T44" fmla="*/ 1763 w 4766"/>
              <a:gd name="T45" fmla="*/ 1968 h 3974"/>
              <a:gd name="T46" fmla="*/ 1427 w 4766"/>
              <a:gd name="T47" fmla="*/ 2240 h 3974"/>
              <a:gd name="T48" fmla="*/ 1124 w 4766"/>
              <a:gd name="T49" fmla="*/ 2674 h 3974"/>
              <a:gd name="T50" fmla="*/ 947 w 4766"/>
              <a:gd name="T51" fmla="*/ 3244 h 3974"/>
              <a:gd name="T52" fmla="*/ 192 w 4766"/>
              <a:gd name="T53" fmla="*/ 3106 h 3974"/>
              <a:gd name="T54" fmla="*/ 18 w 4766"/>
              <a:gd name="T55" fmla="*/ 2141 h 3974"/>
              <a:gd name="T56" fmla="*/ 262 w 4766"/>
              <a:gd name="T57" fmla="*/ 1693 h 3974"/>
              <a:gd name="T58" fmla="*/ 714 w 4766"/>
              <a:gd name="T59" fmla="*/ 1450 h 3974"/>
              <a:gd name="T60" fmla="*/ 2638 w 4766"/>
              <a:gd name="T61" fmla="*/ 751 h 3974"/>
              <a:gd name="T62" fmla="*/ 2981 w 4766"/>
              <a:gd name="T63" fmla="*/ 999 h 3974"/>
              <a:gd name="T64" fmla="*/ 3117 w 4766"/>
              <a:gd name="T65" fmla="*/ 1408 h 3974"/>
              <a:gd name="T66" fmla="*/ 2981 w 4766"/>
              <a:gd name="T67" fmla="*/ 1816 h 3974"/>
              <a:gd name="T68" fmla="*/ 2638 w 4766"/>
              <a:gd name="T69" fmla="*/ 2066 h 3974"/>
              <a:gd name="T70" fmla="*/ 2196 w 4766"/>
              <a:gd name="T71" fmla="*/ 2066 h 3974"/>
              <a:gd name="T72" fmla="*/ 1854 w 4766"/>
              <a:gd name="T73" fmla="*/ 1817 h 3974"/>
              <a:gd name="T74" fmla="*/ 1719 w 4766"/>
              <a:gd name="T75" fmla="*/ 1408 h 3974"/>
              <a:gd name="T76" fmla="*/ 1854 w 4766"/>
              <a:gd name="T77" fmla="*/ 999 h 3974"/>
              <a:gd name="T78" fmla="*/ 2196 w 4766"/>
              <a:gd name="T79" fmla="*/ 751 h 3974"/>
              <a:gd name="T80" fmla="*/ 3723 w 4766"/>
              <a:gd name="T81" fmla="*/ 16 h 3974"/>
              <a:gd name="T82" fmla="*/ 4092 w 4766"/>
              <a:gd name="T83" fmla="*/ 228 h 3974"/>
              <a:gd name="T84" fmla="*/ 4268 w 4766"/>
              <a:gd name="T85" fmla="*/ 617 h 3974"/>
              <a:gd name="T86" fmla="*/ 4177 w 4766"/>
              <a:gd name="T87" fmla="*/ 1042 h 3974"/>
              <a:gd name="T88" fmla="*/ 3862 w 4766"/>
              <a:gd name="T89" fmla="*/ 1324 h 3974"/>
              <a:gd name="T90" fmla="*/ 3420 w 4766"/>
              <a:gd name="T91" fmla="*/ 1367 h 3974"/>
              <a:gd name="T92" fmla="*/ 3187 w 4766"/>
              <a:gd name="T93" fmla="*/ 1018 h 3974"/>
              <a:gd name="T94" fmla="*/ 2875 w 4766"/>
              <a:gd name="T95" fmla="*/ 682 h 3974"/>
              <a:gd name="T96" fmla="*/ 3032 w 4766"/>
              <a:gd name="T97" fmla="*/ 254 h 3974"/>
              <a:gd name="T98" fmla="*/ 3414 w 4766"/>
              <a:gd name="T99" fmla="*/ 18 h 3974"/>
              <a:gd name="T100" fmla="*/ 1413 w 4766"/>
              <a:gd name="T101" fmla="*/ 35 h 3974"/>
              <a:gd name="T102" fmla="*/ 1755 w 4766"/>
              <a:gd name="T103" fmla="*/ 283 h 3974"/>
              <a:gd name="T104" fmla="*/ 1890 w 4766"/>
              <a:gd name="T105" fmla="*/ 693 h 3974"/>
              <a:gd name="T106" fmla="*/ 1675 w 4766"/>
              <a:gd name="T107" fmla="*/ 971 h 3974"/>
              <a:gd name="T108" fmla="*/ 1449 w 4766"/>
              <a:gd name="T109" fmla="*/ 1336 h 3974"/>
              <a:gd name="T110" fmla="*/ 1041 w 4766"/>
              <a:gd name="T111" fmla="*/ 1369 h 3974"/>
              <a:gd name="T112" fmla="*/ 672 w 4766"/>
              <a:gd name="T113" fmla="*/ 1157 h 3974"/>
              <a:gd name="T114" fmla="*/ 496 w 4766"/>
              <a:gd name="T115" fmla="*/ 768 h 3974"/>
              <a:gd name="T116" fmla="*/ 589 w 4766"/>
              <a:gd name="T117" fmla="*/ 343 h 3974"/>
              <a:gd name="T118" fmla="*/ 903 w 4766"/>
              <a:gd name="T119" fmla="*/ 61 h 3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66" h="3974">
                <a:moveTo>
                  <a:pt x="2121" y="2147"/>
                </a:moveTo>
                <a:lnTo>
                  <a:pt x="2714" y="2147"/>
                </a:lnTo>
                <a:lnTo>
                  <a:pt x="2805" y="2153"/>
                </a:lnTo>
                <a:lnTo>
                  <a:pt x="2894" y="2166"/>
                </a:lnTo>
                <a:lnTo>
                  <a:pt x="2979" y="2187"/>
                </a:lnTo>
                <a:lnTo>
                  <a:pt x="3061" y="2218"/>
                </a:lnTo>
                <a:lnTo>
                  <a:pt x="3140" y="2254"/>
                </a:lnTo>
                <a:lnTo>
                  <a:pt x="3214" y="2299"/>
                </a:lnTo>
                <a:lnTo>
                  <a:pt x="3282" y="2350"/>
                </a:lnTo>
                <a:lnTo>
                  <a:pt x="3347" y="2408"/>
                </a:lnTo>
                <a:lnTo>
                  <a:pt x="3404" y="2470"/>
                </a:lnTo>
                <a:lnTo>
                  <a:pt x="3455" y="2539"/>
                </a:lnTo>
                <a:lnTo>
                  <a:pt x="3501" y="2613"/>
                </a:lnTo>
                <a:lnTo>
                  <a:pt x="3539" y="2690"/>
                </a:lnTo>
                <a:lnTo>
                  <a:pt x="3568" y="2771"/>
                </a:lnTo>
                <a:lnTo>
                  <a:pt x="3590" y="2856"/>
                </a:lnTo>
                <a:lnTo>
                  <a:pt x="3605" y="2944"/>
                </a:lnTo>
                <a:lnTo>
                  <a:pt x="3609" y="3035"/>
                </a:lnTo>
                <a:lnTo>
                  <a:pt x="3609" y="3753"/>
                </a:lnTo>
                <a:lnTo>
                  <a:pt x="3603" y="3753"/>
                </a:lnTo>
                <a:lnTo>
                  <a:pt x="3558" y="3777"/>
                </a:lnTo>
                <a:lnTo>
                  <a:pt x="3549" y="3781"/>
                </a:lnTo>
                <a:lnTo>
                  <a:pt x="3534" y="3788"/>
                </a:lnTo>
                <a:lnTo>
                  <a:pt x="3511" y="3797"/>
                </a:lnTo>
                <a:lnTo>
                  <a:pt x="3482" y="3810"/>
                </a:lnTo>
                <a:lnTo>
                  <a:pt x="3445" y="3823"/>
                </a:lnTo>
                <a:lnTo>
                  <a:pt x="3403" y="3839"/>
                </a:lnTo>
                <a:lnTo>
                  <a:pt x="3351" y="3855"/>
                </a:lnTo>
                <a:lnTo>
                  <a:pt x="3294" y="3871"/>
                </a:lnTo>
                <a:lnTo>
                  <a:pt x="3231" y="3888"/>
                </a:lnTo>
                <a:lnTo>
                  <a:pt x="3161" y="3906"/>
                </a:lnTo>
                <a:lnTo>
                  <a:pt x="3083" y="3920"/>
                </a:lnTo>
                <a:lnTo>
                  <a:pt x="3001" y="3935"/>
                </a:lnTo>
                <a:lnTo>
                  <a:pt x="2912" y="3948"/>
                </a:lnTo>
                <a:lnTo>
                  <a:pt x="2817" y="3959"/>
                </a:lnTo>
                <a:lnTo>
                  <a:pt x="2716" y="3967"/>
                </a:lnTo>
                <a:lnTo>
                  <a:pt x="2608" y="3973"/>
                </a:lnTo>
                <a:lnTo>
                  <a:pt x="2495" y="3974"/>
                </a:lnTo>
                <a:lnTo>
                  <a:pt x="2391" y="3973"/>
                </a:lnTo>
                <a:lnTo>
                  <a:pt x="2284" y="3968"/>
                </a:lnTo>
                <a:lnTo>
                  <a:pt x="2173" y="3959"/>
                </a:lnTo>
                <a:lnTo>
                  <a:pt x="2057" y="3948"/>
                </a:lnTo>
                <a:lnTo>
                  <a:pt x="1937" y="3932"/>
                </a:lnTo>
                <a:lnTo>
                  <a:pt x="1813" y="3912"/>
                </a:lnTo>
                <a:lnTo>
                  <a:pt x="1685" y="3887"/>
                </a:lnTo>
                <a:lnTo>
                  <a:pt x="1553" y="3856"/>
                </a:lnTo>
                <a:lnTo>
                  <a:pt x="1417" y="3822"/>
                </a:lnTo>
                <a:lnTo>
                  <a:pt x="1278" y="3780"/>
                </a:lnTo>
                <a:lnTo>
                  <a:pt x="1228" y="3765"/>
                </a:lnTo>
                <a:lnTo>
                  <a:pt x="1225" y="3753"/>
                </a:lnTo>
                <a:lnTo>
                  <a:pt x="1225" y="3035"/>
                </a:lnTo>
                <a:lnTo>
                  <a:pt x="1231" y="2944"/>
                </a:lnTo>
                <a:lnTo>
                  <a:pt x="1244" y="2856"/>
                </a:lnTo>
                <a:lnTo>
                  <a:pt x="1266" y="2771"/>
                </a:lnTo>
                <a:lnTo>
                  <a:pt x="1297" y="2690"/>
                </a:lnTo>
                <a:lnTo>
                  <a:pt x="1334" y="2613"/>
                </a:lnTo>
                <a:lnTo>
                  <a:pt x="1379" y="2539"/>
                </a:lnTo>
                <a:lnTo>
                  <a:pt x="1430" y="2470"/>
                </a:lnTo>
                <a:lnTo>
                  <a:pt x="1489" y="2408"/>
                </a:lnTo>
                <a:lnTo>
                  <a:pt x="1552" y="2350"/>
                </a:lnTo>
                <a:lnTo>
                  <a:pt x="1621" y="2299"/>
                </a:lnTo>
                <a:lnTo>
                  <a:pt x="1695" y="2254"/>
                </a:lnTo>
                <a:lnTo>
                  <a:pt x="1773" y="2218"/>
                </a:lnTo>
                <a:lnTo>
                  <a:pt x="1855" y="2187"/>
                </a:lnTo>
                <a:lnTo>
                  <a:pt x="1941" y="2166"/>
                </a:lnTo>
                <a:lnTo>
                  <a:pt x="2029" y="2153"/>
                </a:lnTo>
                <a:lnTo>
                  <a:pt x="2121" y="2147"/>
                </a:lnTo>
                <a:close/>
                <a:moveTo>
                  <a:pt x="3282" y="1433"/>
                </a:moveTo>
                <a:lnTo>
                  <a:pt x="3870" y="1433"/>
                </a:lnTo>
                <a:lnTo>
                  <a:pt x="3962" y="1437"/>
                </a:lnTo>
                <a:lnTo>
                  <a:pt x="4050" y="1450"/>
                </a:lnTo>
                <a:lnTo>
                  <a:pt x="4136" y="1472"/>
                </a:lnTo>
                <a:lnTo>
                  <a:pt x="4218" y="1502"/>
                </a:lnTo>
                <a:lnTo>
                  <a:pt x="4296" y="1540"/>
                </a:lnTo>
                <a:lnTo>
                  <a:pt x="4370" y="1584"/>
                </a:lnTo>
                <a:lnTo>
                  <a:pt x="4439" y="1635"/>
                </a:lnTo>
                <a:lnTo>
                  <a:pt x="4502" y="1693"/>
                </a:lnTo>
                <a:lnTo>
                  <a:pt x="4561" y="1755"/>
                </a:lnTo>
                <a:lnTo>
                  <a:pt x="4612" y="1823"/>
                </a:lnTo>
                <a:lnTo>
                  <a:pt x="4657" y="1897"/>
                </a:lnTo>
                <a:lnTo>
                  <a:pt x="4694" y="1974"/>
                </a:lnTo>
                <a:lnTo>
                  <a:pt x="4725" y="2055"/>
                </a:lnTo>
                <a:lnTo>
                  <a:pt x="4747" y="2141"/>
                </a:lnTo>
                <a:lnTo>
                  <a:pt x="4760" y="2228"/>
                </a:lnTo>
                <a:lnTo>
                  <a:pt x="4766" y="2320"/>
                </a:lnTo>
                <a:lnTo>
                  <a:pt x="4766" y="3038"/>
                </a:lnTo>
                <a:lnTo>
                  <a:pt x="4760" y="3038"/>
                </a:lnTo>
                <a:lnTo>
                  <a:pt x="4713" y="3061"/>
                </a:lnTo>
                <a:lnTo>
                  <a:pt x="4706" y="3065"/>
                </a:lnTo>
                <a:lnTo>
                  <a:pt x="4691" y="3073"/>
                </a:lnTo>
                <a:lnTo>
                  <a:pt x="4669" y="3081"/>
                </a:lnTo>
                <a:lnTo>
                  <a:pt x="4640" y="3095"/>
                </a:lnTo>
                <a:lnTo>
                  <a:pt x="4603" y="3108"/>
                </a:lnTo>
                <a:lnTo>
                  <a:pt x="4561" y="3124"/>
                </a:lnTo>
                <a:lnTo>
                  <a:pt x="4511" y="3139"/>
                </a:lnTo>
                <a:lnTo>
                  <a:pt x="4454" y="3155"/>
                </a:lnTo>
                <a:lnTo>
                  <a:pt x="4391" y="3173"/>
                </a:lnTo>
                <a:lnTo>
                  <a:pt x="4322" y="3189"/>
                </a:lnTo>
                <a:lnTo>
                  <a:pt x="4246" y="3205"/>
                </a:lnTo>
                <a:lnTo>
                  <a:pt x="4164" y="3219"/>
                </a:lnTo>
                <a:lnTo>
                  <a:pt x="4076" y="3232"/>
                </a:lnTo>
                <a:lnTo>
                  <a:pt x="3982" y="3243"/>
                </a:lnTo>
                <a:lnTo>
                  <a:pt x="3881" y="3251"/>
                </a:lnTo>
                <a:lnTo>
                  <a:pt x="3776" y="3257"/>
                </a:lnTo>
                <a:lnTo>
                  <a:pt x="3776" y="3035"/>
                </a:lnTo>
                <a:lnTo>
                  <a:pt x="3771" y="2942"/>
                </a:lnTo>
                <a:lnTo>
                  <a:pt x="3758" y="2849"/>
                </a:lnTo>
                <a:lnTo>
                  <a:pt x="3739" y="2761"/>
                </a:lnTo>
                <a:lnTo>
                  <a:pt x="3711" y="2674"/>
                </a:lnTo>
                <a:lnTo>
                  <a:pt x="3676" y="2591"/>
                </a:lnTo>
                <a:lnTo>
                  <a:pt x="3634" y="2513"/>
                </a:lnTo>
                <a:lnTo>
                  <a:pt x="3587" y="2437"/>
                </a:lnTo>
                <a:lnTo>
                  <a:pt x="3533" y="2366"/>
                </a:lnTo>
                <a:lnTo>
                  <a:pt x="3473" y="2301"/>
                </a:lnTo>
                <a:lnTo>
                  <a:pt x="3408" y="2240"/>
                </a:lnTo>
                <a:lnTo>
                  <a:pt x="3338" y="2185"/>
                </a:lnTo>
                <a:lnTo>
                  <a:pt x="3263" y="2135"/>
                </a:lnTo>
                <a:lnTo>
                  <a:pt x="3184" y="2093"/>
                </a:lnTo>
                <a:lnTo>
                  <a:pt x="3102" y="2057"/>
                </a:lnTo>
                <a:lnTo>
                  <a:pt x="3016" y="2028"/>
                </a:lnTo>
                <a:lnTo>
                  <a:pt x="3073" y="1968"/>
                </a:lnTo>
                <a:lnTo>
                  <a:pt x="3124" y="1903"/>
                </a:lnTo>
                <a:lnTo>
                  <a:pt x="3168" y="1833"/>
                </a:lnTo>
                <a:lnTo>
                  <a:pt x="3206" y="1761"/>
                </a:lnTo>
                <a:lnTo>
                  <a:pt x="3237" y="1684"/>
                </a:lnTo>
                <a:lnTo>
                  <a:pt x="3261" y="1603"/>
                </a:lnTo>
                <a:lnTo>
                  <a:pt x="3275" y="1518"/>
                </a:lnTo>
                <a:lnTo>
                  <a:pt x="3282" y="1433"/>
                </a:lnTo>
                <a:close/>
                <a:moveTo>
                  <a:pt x="895" y="1433"/>
                </a:moveTo>
                <a:lnTo>
                  <a:pt x="1488" y="1433"/>
                </a:lnTo>
                <a:lnTo>
                  <a:pt x="1553" y="1436"/>
                </a:lnTo>
                <a:lnTo>
                  <a:pt x="1561" y="1521"/>
                </a:lnTo>
                <a:lnTo>
                  <a:pt x="1575" y="1604"/>
                </a:lnTo>
                <a:lnTo>
                  <a:pt x="1599" y="1685"/>
                </a:lnTo>
                <a:lnTo>
                  <a:pt x="1630" y="1762"/>
                </a:lnTo>
                <a:lnTo>
                  <a:pt x="1668" y="1835"/>
                </a:lnTo>
                <a:lnTo>
                  <a:pt x="1712" y="1904"/>
                </a:lnTo>
                <a:lnTo>
                  <a:pt x="1763" y="1968"/>
                </a:lnTo>
                <a:lnTo>
                  <a:pt x="1818" y="2028"/>
                </a:lnTo>
                <a:lnTo>
                  <a:pt x="1733" y="2057"/>
                </a:lnTo>
                <a:lnTo>
                  <a:pt x="1650" y="2093"/>
                </a:lnTo>
                <a:lnTo>
                  <a:pt x="1571" y="2135"/>
                </a:lnTo>
                <a:lnTo>
                  <a:pt x="1498" y="2185"/>
                </a:lnTo>
                <a:lnTo>
                  <a:pt x="1427" y="2240"/>
                </a:lnTo>
                <a:lnTo>
                  <a:pt x="1362" y="2301"/>
                </a:lnTo>
                <a:lnTo>
                  <a:pt x="1303" y="2366"/>
                </a:lnTo>
                <a:lnTo>
                  <a:pt x="1249" y="2437"/>
                </a:lnTo>
                <a:lnTo>
                  <a:pt x="1201" y="2513"/>
                </a:lnTo>
                <a:lnTo>
                  <a:pt x="1160" y="2591"/>
                </a:lnTo>
                <a:lnTo>
                  <a:pt x="1124" y="2674"/>
                </a:lnTo>
                <a:lnTo>
                  <a:pt x="1097" y="2761"/>
                </a:lnTo>
                <a:lnTo>
                  <a:pt x="1076" y="2849"/>
                </a:lnTo>
                <a:lnTo>
                  <a:pt x="1064" y="2942"/>
                </a:lnTo>
                <a:lnTo>
                  <a:pt x="1060" y="3035"/>
                </a:lnTo>
                <a:lnTo>
                  <a:pt x="1060" y="3253"/>
                </a:lnTo>
                <a:lnTo>
                  <a:pt x="947" y="3244"/>
                </a:lnTo>
                <a:lnTo>
                  <a:pt x="832" y="3232"/>
                </a:lnTo>
                <a:lnTo>
                  <a:pt x="712" y="3216"/>
                </a:lnTo>
                <a:lnTo>
                  <a:pt x="587" y="3196"/>
                </a:lnTo>
                <a:lnTo>
                  <a:pt x="460" y="3171"/>
                </a:lnTo>
                <a:lnTo>
                  <a:pt x="328" y="3141"/>
                </a:lnTo>
                <a:lnTo>
                  <a:pt x="192" y="3106"/>
                </a:lnTo>
                <a:lnTo>
                  <a:pt x="51" y="3065"/>
                </a:lnTo>
                <a:lnTo>
                  <a:pt x="1" y="3050"/>
                </a:lnTo>
                <a:lnTo>
                  <a:pt x="0" y="3038"/>
                </a:lnTo>
                <a:lnTo>
                  <a:pt x="0" y="2320"/>
                </a:lnTo>
                <a:lnTo>
                  <a:pt x="4" y="2228"/>
                </a:lnTo>
                <a:lnTo>
                  <a:pt x="18" y="2141"/>
                </a:lnTo>
                <a:lnTo>
                  <a:pt x="41" y="2055"/>
                </a:lnTo>
                <a:lnTo>
                  <a:pt x="70" y="1974"/>
                </a:lnTo>
                <a:lnTo>
                  <a:pt x="108" y="1897"/>
                </a:lnTo>
                <a:lnTo>
                  <a:pt x="152" y="1823"/>
                </a:lnTo>
                <a:lnTo>
                  <a:pt x="205" y="1755"/>
                </a:lnTo>
                <a:lnTo>
                  <a:pt x="262" y="1693"/>
                </a:lnTo>
                <a:lnTo>
                  <a:pt x="326" y="1635"/>
                </a:lnTo>
                <a:lnTo>
                  <a:pt x="395" y="1584"/>
                </a:lnTo>
                <a:lnTo>
                  <a:pt x="469" y="1540"/>
                </a:lnTo>
                <a:lnTo>
                  <a:pt x="546" y="1502"/>
                </a:lnTo>
                <a:lnTo>
                  <a:pt x="630" y="1472"/>
                </a:lnTo>
                <a:lnTo>
                  <a:pt x="714" y="1450"/>
                </a:lnTo>
                <a:lnTo>
                  <a:pt x="804" y="1437"/>
                </a:lnTo>
                <a:lnTo>
                  <a:pt x="895" y="1433"/>
                </a:lnTo>
                <a:close/>
                <a:moveTo>
                  <a:pt x="2417" y="714"/>
                </a:moveTo>
                <a:lnTo>
                  <a:pt x="2493" y="719"/>
                </a:lnTo>
                <a:lnTo>
                  <a:pt x="2568" y="730"/>
                </a:lnTo>
                <a:lnTo>
                  <a:pt x="2638" y="751"/>
                </a:lnTo>
                <a:lnTo>
                  <a:pt x="2706" y="777"/>
                </a:lnTo>
                <a:lnTo>
                  <a:pt x="2770" y="810"/>
                </a:lnTo>
                <a:lnTo>
                  <a:pt x="2830" y="848"/>
                </a:lnTo>
                <a:lnTo>
                  <a:pt x="2886" y="893"/>
                </a:lnTo>
                <a:lnTo>
                  <a:pt x="2937" y="944"/>
                </a:lnTo>
                <a:lnTo>
                  <a:pt x="2981" y="999"/>
                </a:lnTo>
                <a:lnTo>
                  <a:pt x="3020" y="1058"/>
                </a:lnTo>
                <a:lnTo>
                  <a:pt x="3054" y="1121"/>
                </a:lnTo>
                <a:lnTo>
                  <a:pt x="3080" y="1189"/>
                </a:lnTo>
                <a:lnTo>
                  <a:pt x="3101" y="1259"/>
                </a:lnTo>
                <a:lnTo>
                  <a:pt x="3113" y="1333"/>
                </a:lnTo>
                <a:lnTo>
                  <a:pt x="3117" y="1408"/>
                </a:lnTo>
                <a:lnTo>
                  <a:pt x="3113" y="1484"/>
                </a:lnTo>
                <a:lnTo>
                  <a:pt x="3101" y="1556"/>
                </a:lnTo>
                <a:lnTo>
                  <a:pt x="3080" y="1626"/>
                </a:lnTo>
                <a:lnTo>
                  <a:pt x="3054" y="1694"/>
                </a:lnTo>
                <a:lnTo>
                  <a:pt x="3020" y="1758"/>
                </a:lnTo>
                <a:lnTo>
                  <a:pt x="2981" y="1816"/>
                </a:lnTo>
                <a:lnTo>
                  <a:pt x="2937" y="1871"/>
                </a:lnTo>
                <a:lnTo>
                  <a:pt x="2886" y="1922"/>
                </a:lnTo>
                <a:lnTo>
                  <a:pt x="2830" y="1967"/>
                </a:lnTo>
                <a:lnTo>
                  <a:pt x="2770" y="2006"/>
                </a:lnTo>
                <a:lnTo>
                  <a:pt x="2706" y="2038"/>
                </a:lnTo>
                <a:lnTo>
                  <a:pt x="2638" y="2066"/>
                </a:lnTo>
                <a:lnTo>
                  <a:pt x="2568" y="2084"/>
                </a:lnTo>
                <a:lnTo>
                  <a:pt x="2493" y="2096"/>
                </a:lnTo>
                <a:lnTo>
                  <a:pt x="2417" y="2100"/>
                </a:lnTo>
                <a:lnTo>
                  <a:pt x="2341" y="2096"/>
                </a:lnTo>
                <a:lnTo>
                  <a:pt x="2268" y="2084"/>
                </a:lnTo>
                <a:lnTo>
                  <a:pt x="2196" y="2066"/>
                </a:lnTo>
                <a:lnTo>
                  <a:pt x="2129" y="2038"/>
                </a:lnTo>
                <a:lnTo>
                  <a:pt x="2064" y="2006"/>
                </a:lnTo>
                <a:lnTo>
                  <a:pt x="2004" y="1967"/>
                </a:lnTo>
                <a:lnTo>
                  <a:pt x="1949" y="1922"/>
                </a:lnTo>
                <a:lnTo>
                  <a:pt x="1899" y="1871"/>
                </a:lnTo>
                <a:lnTo>
                  <a:pt x="1854" y="1817"/>
                </a:lnTo>
                <a:lnTo>
                  <a:pt x="1814" y="1758"/>
                </a:lnTo>
                <a:lnTo>
                  <a:pt x="1780" y="1694"/>
                </a:lnTo>
                <a:lnTo>
                  <a:pt x="1754" y="1627"/>
                </a:lnTo>
                <a:lnTo>
                  <a:pt x="1735" y="1556"/>
                </a:lnTo>
                <a:lnTo>
                  <a:pt x="1723" y="1484"/>
                </a:lnTo>
                <a:lnTo>
                  <a:pt x="1719" y="1408"/>
                </a:lnTo>
                <a:lnTo>
                  <a:pt x="1723" y="1333"/>
                </a:lnTo>
                <a:lnTo>
                  <a:pt x="1735" y="1259"/>
                </a:lnTo>
                <a:lnTo>
                  <a:pt x="1754" y="1189"/>
                </a:lnTo>
                <a:lnTo>
                  <a:pt x="1780" y="1122"/>
                </a:lnTo>
                <a:lnTo>
                  <a:pt x="1814" y="1058"/>
                </a:lnTo>
                <a:lnTo>
                  <a:pt x="1854" y="999"/>
                </a:lnTo>
                <a:lnTo>
                  <a:pt x="1899" y="944"/>
                </a:lnTo>
                <a:lnTo>
                  <a:pt x="1949" y="893"/>
                </a:lnTo>
                <a:lnTo>
                  <a:pt x="2004" y="848"/>
                </a:lnTo>
                <a:lnTo>
                  <a:pt x="2064" y="810"/>
                </a:lnTo>
                <a:lnTo>
                  <a:pt x="2129" y="777"/>
                </a:lnTo>
                <a:lnTo>
                  <a:pt x="2196" y="751"/>
                </a:lnTo>
                <a:lnTo>
                  <a:pt x="2268" y="730"/>
                </a:lnTo>
                <a:lnTo>
                  <a:pt x="2341" y="719"/>
                </a:lnTo>
                <a:lnTo>
                  <a:pt x="2417" y="714"/>
                </a:lnTo>
                <a:close/>
                <a:moveTo>
                  <a:pt x="3574" y="0"/>
                </a:moveTo>
                <a:lnTo>
                  <a:pt x="3650" y="3"/>
                </a:lnTo>
                <a:lnTo>
                  <a:pt x="3723" y="16"/>
                </a:lnTo>
                <a:lnTo>
                  <a:pt x="3795" y="35"/>
                </a:lnTo>
                <a:lnTo>
                  <a:pt x="3862" y="61"/>
                </a:lnTo>
                <a:lnTo>
                  <a:pt x="3927" y="95"/>
                </a:lnTo>
                <a:lnTo>
                  <a:pt x="3987" y="134"/>
                </a:lnTo>
                <a:lnTo>
                  <a:pt x="4042" y="179"/>
                </a:lnTo>
                <a:lnTo>
                  <a:pt x="4092" y="228"/>
                </a:lnTo>
                <a:lnTo>
                  <a:pt x="4137" y="283"/>
                </a:lnTo>
                <a:lnTo>
                  <a:pt x="4177" y="343"/>
                </a:lnTo>
                <a:lnTo>
                  <a:pt x="4211" y="407"/>
                </a:lnTo>
                <a:lnTo>
                  <a:pt x="4237" y="473"/>
                </a:lnTo>
                <a:lnTo>
                  <a:pt x="4256" y="543"/>
                </a:lnTo>
                <a:lnTo>
                  <a:pt x="4268" y="617"/>
                </a:lnTo>
                <a:lnTo>
                  <a:pt x="4272" y="693"/>
                </a:lnTo>
                <a:lnTo>
                  <a:pt x="4268" y="768"/>
                </a:lnTo>
                <a:lnTo>
                  <a:pt x="4256" y="841"/>
                </a:lnTo>
                <a:lnTo>
                  <a:pt x="4237" y="912"/>
                </a:lnTo>
                <a:lnTo>
                  <a:pt x="4211" y="979"/>
                </a:lnTo>
                <a:lnTo>
                  <a:pt x="4177" y="1042"/>
                </a:lnTo>
                <a:lnTo>
                  <a:pt x="4137" y="1102"/>
                </a:lnTo>
                <a:lnTo>
                  <a:pt x="4092" y="1157"/>
                </a:lnTo>
                <a:lnTo>
                  <a:pt x="4042" y="1206"/>
                </a:lnTo>
                <a:lnTo>
                  <a:pt x="3987" y="1251"/>
                </a:lnTo>
                <a:lnTo>
                  <a:pt x="3927" y="1291"/>
                </a:lnTo>
                <a:lnTo>
                  <a:pt x="3862" y="1324"/>
                </a:lnTo>
                <a:lnTo>
                  <a:pt x="3795" y="1350"/>
                </a:lnTo>
                <a:lnTo>
                  <a:pt x="3723" y="1369"/>
                </a:lnTo>
                <a:lnTo>
                  <a:pt x="3650" y="1381"/>
                </a:lnTo>
                <a:lnTo>
                  <a:pt x="3574" y="1385"/>
                </a:lnTo>
                <a:lnTo>
                  <a:pt x="3496" y="1381"/>
                </a:lnTo>
                <a:lnTo>
                  <a:pt x="3420" y="1367"/>
                </a:lnTo>
                <a:lnTo>
                  <a:pt x="3347" y="1347"/>
                </a:lnTo>
                <a:lnTo>
                  <a:pt x="3278" y="1320"/>
                </a:lnTo>
                <a:lnTo>
                  <a:pt x="3266" y="1240"/>
                </a:lnTo>
                <a:lnTo>
                  <a:pt x="3247" y="1163"/>
                </a:lnTo>
                <a:lnTo>
                  <a:pt x="3221" y="1089"/>
                </a:lnTo>
                <a:lnTo>
                  <a:pt x="3187" y="1018"/>
                </a:lnTo>
                <a:lnTo>
                  <a:pt x="3149" y="951"/>
                </a:lnTo>
                <a:lnTo>
                  <a:pt x="3104" y="889"/>
                </a:lnTo>
                <a:lnTo>
                  <a:pt x="3054" y="829"/>
                </a:lnTo>
                <a:lnTo>
                  <a:pt x="3000" y="775"/>
                </a:lnTo>
                <a:lnTo>
                  <a:pt x="2940" y="726"/>
                </a:lnTo>
                <a:lnTo>
                  <a:pt x="2875" y="682"/>
                </a:lnTo>
                <a:lnTo>
                  <a:pt x="2881" y="603"/>
                </a:lnTo>
                <a:lnTo>
                  <a:pt x="2896" y="526"/>
                </a:lnTo>
                <a:lnTo>
                  <a:pt x="2919" y="452"/>
                </a:lnTo>
                <a:lnTo>
                  <a:pt x="2950" y="382"/>
                </a:lnTo>
                <a:lnTo>
                  <a:pt x="2988" y="315"/>
                </a:lnTo>
                <a:lnTo>
                  <a:pt x="3032" y="254"/>
                </a:lnTo>
                <a:lnTo>
                  <a:pt x="3083" y="199"/>
                </a:lnTo>
                <a:lnTo>
                  <a:pt x="3140" y="150"/>
                </a:lnTo>
                <a:lnTo>
                  <a:pt x="3202" y="106"/>
                </a:lnTo>
                <a:lnTo>
                  <a:pt x="3269" y="69"/>
                </a:lnTo>
                <a:lnTo>
                  <a:pt x="3340" y="40"/>
                </a:lnTo>
                <a:lnTo>
                  <a:pt x="3414" y="18"/>
                </a:lnTo>
                <a:lnTo>
                  <a:pt x="3493" y="5"/>
                </a:lnTo>
                <a:lnTo>
                  <a:pt x="3574" y="0"/>
                </a:lnTo>
                <a:close/>
                <a:moveTo>
                  <a:pt x="1192" y="0"/>
                </a:moveTo>
                <a:lnTo>
                  <a:pt x="1268" y="3"/>
                </a:lnTo>
                <a:lnTo>
                  <a:pt x="1341" y="16"/>
                </a:lnTo>
                <a:lnTo>
                  <a:pt x="1413" y="35"/>
                </a:lnTo>
                <a:lnTo>
                  <a:pt x="1480" y="61"/>
                </a:lnTo>
                <a:lnTo>
                  <a:pt x="1545" y="95"/>
                </a:lnTo>
                <a:lnTo>
                  <a:pt x="1605" y="134"/>
                </a:lnTo>
                <a:lnTo>
                  <a:pt x="1660" y="179"/>
                </a:lnTo>
                <a:lnTo>
                  <a:pt x="1710" y="228"/>
                </a:lnTo>
                <a:lnTo>
                  <a:pt x="1755" y="283"/>
                </a:lnTo>
                <a:lnTo>
                  <a:pt x="1795" y="343"/>
                </a:lnTo>
                <a:lnTo>
                  <a:pt x="1829" y="407"/>
                </a:lnTo>
                <a:lnTo>
                  <a:pt x="1855" y="473"/>
                </a:lnTo>
                <a:lnTo>
                  <a:pt x="1874" y="545"/>
                </a:lnTo>
                <a:lnTo>
                  <a:pt x="1886" y="617"/>
                </a:lnTo>
                <a:lnTo>
                  <a:pt x="1890" y="693"/>
                </a:lnTo>
                <a:lnTo>
                  <a:pt x="1890" y="711"/>
                </a:lnTo>
                <a:lnTo>
                  <a:pt x="1889" y="732"/>
                </a:lnTo>
                <a:lnTo>
                  <a:pt x="1827" y="784"/>
                </a:lnTo>
                <a:lnTo>
                  <a:pt x="1770" y="841"/>
                </a:lnTo>
                <a:lnTo>
                  <a:pt x="1719" y="905"/>
                </a:lnTo>
                <a:lnTo>
                  <a:pt x="1675" y="971"/>
                </a:lnTo>
                <a:lnTo>
                  <a:pt x="1635" y="1042"/>
                </a:lnTo>
                <a:lnTo>
                  <a:pt x="1605" y="1118"/>
                </a:lnTo>
                <a:lnTo>
                  <a:pt x="1580" y="1196"/>
                </a:lnTo>
                <a:lnTo>
                  <a:pt x="1564" y="1277"/>
                </a:lnTo>
                <a:lnTo>
                  <a:pt x="1508" y="1309"/>
                </a:lnTo>
                <a:lnTo>
                  <a:pt x="1449" y="1336"/>
                </a:lnTo>
                <a:lnTo>
                  <a:pt x="1388" y="1357"/>
                </a:lnTo>
                <a:lnTo>
                  <a:pt x="1325" y="1372"/>
                </a:lnTo>
                <a:lnTo>
                  <a:pt x="1259" y="1382"/>
                </a:lnTo>
                <a:lnTo>
                  <a:pt x="1192" y="1385"/>
                </a:lnTo>
                <a:lnTo>
                  <a:pt x="1116" y="1381"/>
                </a:lnTo>
                <a:lnTo>
                  <a:pt x="1041" y="1369"/>
                </a:lnTo>
                <a:lnTo>
                  <a:pt x="971" y="1350"/>
                </a:lnTo>
                <a:lnTo>
                  <a:pt x="903" y="1324"/>
                </a:lnTo>
                <a:lnTo>
                  <a:pt x="839" y="1291"/>
                </a:lnTo>
                <a:lnTo>
                  <a:pt x="779" y="1251"/>
                </a:lnTo>
                <a:lnTo>
                  <a:pt x="723" y="1206"/>
                </a:lnTo>
                <a:lnTo>
                  <a:pt x="672" y="1157"/>
                </a:lnTo>
                <a:lnTo>
                  <a:pt x="627" y="1102"/>
                </a:lnTo>
                <a:lnTo>
                  <a:pt x="589" y="1042"/>
                </a:lnTo>
                <a:lnTo>
                  <a:pt x="555" y="979"/>
                </a:lnTo>
                <a:lnTo>
                  <a:pt x="529" y="912"/>
                </a:lnTo>
                <a:lnTo>
                  <a:pt x="508" y="841"/>
                </a:lnTo>
                <a:lnTo>
                  <a:pt x="496" y="768"/>
                </a:lnTo>
                <a:lnTo>
                  <a:pt x="492" y="693"/>
                </a:lnTo>
                <a:lnTo>
                  <a:pt x="496" y="617"/>
                </a:lnTo>
                <a:lnTo>
                  <a:pt x="508" y="545"/>
                </a:lnTo>
                <a:lnTo>
                  <a:pt x="529" y="473"/>
                </a:lnTo>
                <a:lnTo>
                  <a:pt x="555" y="407"/>
                </a:lnTo>
                <a:lnTo>
                  <a:pt x="589" y="343"/>
                </a:lnTo>
                <a:lnTo>
                  <a:pt x="627" y="283"/>
                </a:lnTo>
                <a:lnTo>
                  <a:pt x="672" y="228"/>
                </a:lnTo>
                <a:lnTo>
                  <a:pt x="723" y="179"/>
                </a:lnTo>
                <a:lnTo>
                  <a:pt x="779" y="134"/>
                </a:lnTo>
                <a:lnTo>
                  <a:pt x="839" y="95"/>
                </a:lnTo>
                <a:lnTo>
                  <a:pt x="903" y="61"/>
                </a:lnTo>
                <a:lnTo>
                  <a:pt x="971" y="35"/>
                </a:lnTo>
                <a:lnTo>
                  <a:pt x="1041" y="16"/>
                </a:lnTo>
                <a:lnTo>
                  <a:pt x="1116" y="3"/>
                </a:lnTo>
                <a:lnTo>
                  <a:pt x="119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78" name="Oval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92163">
            <a:off x="6174935" y="5091103"/>
            <a:ext cx="1180496" cy="114946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79" name="Isosceles Triangle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92163">
            <a:off x="6337777" y="4969034"/>
            <a:ext cx="331701" cy="27843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92" name="Oval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567839">
            <a:off x="3541017" y="4120497"/>
            <a:ext cx="1149468" cy="11804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93" name="Isosceles Triangle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767839">
            <a:off x="4576104" y="4452113"/>
            <a:ext cx="322983" cy="28594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87" name="Oval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306121">
            <a:off x="7060414" y="2723881"/>
            <a:ext cx="1149468" cy="11804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latin typeface="Open Sans" panose="020B0606030504020204" pitchFamily="34" charset="0"/>
            </a:endParaRPr>
          </a:p>
        </p:txBody>
      </p:sp>
      <p:sp>
        <p:nvSpPr>
          <p:cNvPr id="88" name="Isosceles Triangle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106121">
            <a:off x="7058458" y="3612251"/>
            <a:ext cx="322983" cy="285949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latin typeface="Open Sans" panose="020B0606030504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684553" y="3337864"/>
            <a:ext cx="221447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CA" sz="2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Key Concepts</a:t>
            </a:r>
          </a:p>
        </p:txBody>
      </p:sp>
      <p:sp>
        <p:nvSpPr>
          <p:cNvPr id="99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21306121">
            <a:off x="7673473" y="3075693"/>
            <a:ext cx="195857" cy="425139"/>
          </a:xfrm>
          <a:custGeom>
            <a:avLst/>
            <a:gdLst>
              <a:gd name="T0" fmla="*/ 804 w 1833"/>
              <a:gd name="T1" fmla="*/ 80 h 4085"/>
              <a:gd name="T2" fmla="*/ 1028 w 1833"/>
              <a:gd name="T3" fmla="*/ 257 h 4085"/>
              <a:gd name="T4" fmla="*/ 1227 w 1833"/>
              <a:gd name="T5" fmla="*/ 462 h 4085"/>
              <a:gd name="T6" fmla="*/ 1404 w 1833"/>
              <a:gd name="T7" fmla="*/ 687 h 4085"/>
              <a:gd name="T8" fmla="*/ 1552 w 1833"/>
              <a:gd name="T9" fmla="*/ 932 h 4085"/>
              <a:gd name="T10" fmla="*/ 1672 w 1833"/>
              <a:gd name="T11" fmla="*/ 1196 h 4085"/>
              <a:gd name="T12" fmla="*/ 1759 w 1833"/>
              <a:gd name="T13" fmla="*/ 1476 h 4085"/>
              <a:gd name="T14" fmla="*/ 1814 w 1833"/>
              <a:gd name="T15" fmla="*/ 1767 h 4085"/>
              <a:gd name="T16" fmla="*/ 1833 w 1833"/>
              <a:gd name="T17" fmla="*/ 2071 h 4085"/>
              <a:gd name="T18" fmla="*/ 1815 w 1833"/>
              <a:gd name="T19" fmla="*/ 2361 h 4085"/>
              <a:gd name="T20" fmla="*/ 1766 w 1833"/>
              <a:gd name="T21" fmla="*/ 2643 h 4085"/>
              <a:gd name="T22" fmla="*/ 1685 w 1833"/>
              <a:gd name="T23" fmla="*/ 2911 h 4085"/>
              <a:gd name="T24" fmla="*/ 1575 w 1833"/>
              <a:gd name="T25" fmla="*/ 3165 h 4085"/>
              <a:gd name="T26" fmla="*/ 1438 w 1833"/>
              <a:gd name="T27" fmla="*/ 3404 h 4085"/>
              <a:gd name="T28" fmla="*/ 1275 w 1833"/>
              <a:gd name="T29" fmla="*/ 3624 h 4085"/>
              <a:gd name="T30" fmla="*/ 1090 w 1833"/>
              <a:gd name="T31" fmla="*/ 3826 h 4085"/>
              <a:gd name="T32" fmla="*/ 882 w 1833"/>
              <a:gd name="T33" fmla="*/ 4005 h 4085"/>
              <a:gd name="T34" fmla="*/ 0 w 1833"/>
              <a:gd name="T35" fmla="*/ 3865 h 4085"/>
              <a:gd name="T36" fmla="*/ 259 w 1833"/>
              <a:gd name="T37" fmla="*/ 3143 h 4085"/>
              <a:gd name="T38" fmla="*/ 406 w 1833"/>
              <a:gd name="T39" fmla="*/ 3005 h 4085"/>
              <a:gd name="T40" fmla="*/ 530 w 1833"/>
              <a:gd name="T41" fmla="*/ 2848 h 4085"/>
              <a:gd name="T42" fmla="*/ 631 w 1833"/>
              <a:gd name="T43" fmla="*/ 2675 h 4085"/>
              <a:gd name="T44" fmla="*/ 706 w 1833"/>
              <a:gd name="T45" fmla="*/ 2486 h 4085"/>
              <a:gd name="T46" fmla="*/ 754 w 1833"/>
              <a:gd name="T47" fmla="*/ 2283 h 4085"/>
              <a:gd name="T48" fmla="*/ 770 w 1833"/>
              <a:gd name="T49" fmla="*/ 2071 h 4085"/>
              <a:gd name="T50" fmla="*/ 752 w 1833"/>
              <a:gd name="T51" fmla="*/ 1846 h 4085"/>
              <a:gd name="T52" fmla="*/ 699 w 1833"/>
              <a:gd name="T53" fmla="*/ 1631 h 4085"/>
              <a:gd name="T54" fmla="*/ 613 w 1833"/>
              <a:gd name="T55" fmla="*/ 1431 h 4085"/>
              <a:gd name="T56" fmla="*/ 499 w 1833"/>
              <a:gd name="T57" fmla="*/ 1251 h 4085"/>
              <a:gd name="T58" fmla="*/ 360 w 1833"/>
              <a:gd name="T59" fmla="*/ 1089 h 4085"/>
              <a:gd name="T60" fmla="*/ 197 w 1833"/>
              <a:gd name="T61" fmla="*/ 952 h 4085"/>
              <a:gd name="T62" fmla="*/ 686 w 1833"/>
              <a:gd name="T63" fmla="*/ 0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33" h="4085">
                <a:moveTo>
                  <a:pt x="686" y="0"/>
                </a:moveTo>
                <a:lnTo>
                  <a:pt x="804" y="80"/>
                </a:lnTo>
                <a:lnTo>
                  <a:pt x="918" y="165"/>
                </a:lnTo>
                <a:lnTo>
                  <a:pt x="1028" y="257"/>
                </a:lnTo>
                <a:lnTo>
                  <a:pt x="1130" y="356"/>
                </a:lnTo>
                <a:lnTo>
                  <a:pt x="1227" y="462"/>
                </a:lnTo>
                <a:lnTo>
                  <a:pt x="1319" y="571"/>
                </a:lnTo>
                <a:lnTo>
                  <a:pt x="1404" y="687"/>
                </a:lnTo>
                <a:lnTo>
                  <a:pt x="1481" y="808"/>
                </a:lnTo>
                <a:lnTo>
                  <a:pt x="1552" y="932"/>
                </a:lnTo>
                <a:lnTo>
                  <a:pt x="1615" y="1063"/>
                </a:lnTo>
                <a:lnTo>
                  <a:pt x="1672" y="1196"/>
                </a:lnTo>
                <a:lnTo>
                  <a:pt x="1719" y="1334"/>
                </a:lnTo>
                <a:lnTo>
                  <a:pt x="1759" y="1476"/>
                </a:lnTo>
                <a:lnTo>
                  <a:pt x="1792" y="1619"/>
                </a:lnTo>
                <a:lnTo>
                  <a:pt x="1814" y="1767"/>
                </a:lnTo>
                <a:lnTo>
                  <a:pt x="1829" y="1918"/>
                </a:lnTo>
                <a:lnTo>
                  <a:pt x="1833" y="2071"/>
                </a:lnTo>
                <a:lnTo>
                  <a:pt x="1829" y="2218"/>
                </a:lnTo>
                <a:lnTo>
                  <a:pt x="1815" y="2361"/>
                </a:lnTo>
                <a:lnTo>
                  <a:pt x="1795" y="2503"/>
                </a:lnTo>
                <a:lnTo>
                  <a:pt x="1766" y="2643"/>
                </a:lnTo>
                <a:lnTo>
                  <a:pt x="1729" y="2779"/>
                </a:lnTo>
                <a:lnTo>
                  <a:pt x="1685" y="2911"/>
                </a:lnTo>
                <a:lnTo>
                  <a:pt x="1633" y="3039"/>
                </a:lnTo>
                <a:lnTo>
                  <a:pt x="1575" y="3165"/>
                </a:lnTo>
                <a:lnTo>
                  <a:pt x="1509" y="3287"/>
                </a:lnTo>
                <a:lnTo>
                  <a:pt x="1438" y="3404"/>
                </a:lnTo>
                <a:lnTo>
                  <a:pt x="1359" y="3516"/>
                </a:lnTo>
                <a:lnTo>
                  <a:pt x="1275" y="3624"/>
                </a:lnTo>
                <a:lnTo>
                  <a:pt x="1186" y="3728"/>
                </a:lnTo>
                <a:lnTo>
                  <a:pt x="1090" y="3826"/>
                </a:lnTo>
                <a:lnTo>
                  <a:pt x="989" y="3917"/>
                </a:lnTo>
                <a:lnTo>
                  <a:pt x="882" y="4005"/>
                </a:lnTo>
                <a:lnTo>
                  <a:pt x="773" y="4085"/>
                </a:lnTo>
                <a:lnTo>
                  <a:pt x="0" y="3865"/>
                </a:lnTo>
                <a:lnTo>
                  <a:pt x="179" y="3204"/>
                </a:lnTo>
                <a:lnTo>
                  <a:pt x="259" y="3143"/>
                </a:lnTo>
                <a:lnTo>
                  <a:pt x="335" y="3076"/>
                </a:lnTo>
                <a:lnTo>
                  <a:pt x="406" y="3005"/>
                </a:lnTo>
                <a:lnTo>
                  <a:pt x="471" y="2930"/>
                </a:lnTo>
                <a:lnTo>
                  <a:pt x="530" y="2848"/>
                </a:lnTo>
                <a:lnTo>
                  <a:pt x="583" y="2764"/>
                </a:lnTo>
                <a:lnTo>
                  <a:pt x="631" y="2675"/>
                </a:lnTo>
                <a:lnTo>
                  <a:pt x="672" y="2582"/>
                </a:lnTo>
                <a:lnTo>
                  <a:pt x="706" y="2486"/>
                </a:lnTo>
                <a:lnTo>
                  <a:pt x="734" y="2385"/>
                </a:lnTo>
                <a:lnTo>
                  <a:pt x="754" y="2283"/>
                </a:lnTo>
                <a:lnTo>
                  <a:pt x="765" y="2178"/>
                </a:lnTo>
                <a:lnTo>
                  <a:pt x="770" y="2071"/>
                </a:lnTo>
                <a:lnTo>
                  <a:pt x="765" y="1957"/>
                </a:lnTo>
                <a:lnTo>
                  <a:pt x="752" y="1846"/>
                </a:lnTo>
                <a:lnTo>
                  <a:pt x="728" y="1736"/>
                </a:lnTo>
                <a:lnTo>
                  <a:pt x="699" y="1631"/>
                </a:lnTo>
                <a:lnTo>
                  <a:pt x="660" y="1529"/>
                </a:lnTo>
                <a:lnTo>
                  <a:pt x="613" y="1431"/>
                </a:lnTo>
                <a:lnTo>
                  <a:pt x="560" y="1338"/>
                </a:lnTo>
                <a:lnTo>
                  <a:pt x="499" y="1251"/>
                </a:lnTo>
                <a:lnTo>
                  <a:pt x="432" y="1166"/>
                </a:lnTo>
                <a:lnTo>
                  <a:pt x="360" y="1089"/>
                </a:lnTo>
                <a:lnTo>
                  <a:pt x="280" y="1017"/>
                </a:lnTo>
                <a:lnTo>
                  <a:pt x="197" y="952"/>
                </a:lnTo>
                <a:lnTo>
                  <a:pt x="859" y="796"/>
                </a:lnTo>
                <a:lnTo>
                  <a:pt x="6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>
              <a:latin typeface="Open Sans" panose="020B0606030504020204" pitchFamily="34" charset="0"/>
            </a:endParaRPr>
          </a:p>
        </p:txBody>
      </p:sp>
      <p:sp>
        <p:nvSpPr>
          <p:cNvPr id="100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21306121">
            <a:off x="7358183" y="3273019"/>
            <a:ext cx="390003" cy="291684"/>
          </a:xfrm>
          <a:custGeom>
            <a:avLst/>
            <a:gdLst>
              <a:gd name="T0" fmla="*/ 1060 w 3647"/>
              <a:gd name="T1" fmla="*/ 482 h 2801"/>
              <a:gd name="T2" fmla="*/ 1097 w 3647"/>
              <a:gd name="T3" fmla="*/ 699 h 2801"/>
              <a:gd name="T4" fmla="*/ 1165 w 3647"/>
              <a:gd name="T5" fmla="*/ 903 h 2801"/>
              <a:gd name="T6" fmla="*/ 1264 w 3647"/>
              <a:gd name="T7" fmla="*/ 1091 h 2801"/>
              <a:gd name="T8" fmla="*/ 1390 w 3647"/>
              <a:gd name="T9" fmla="*/ 1261 h 2801"/>
              <a:gd name="T10" fmla="*/ 1540 w 3647"/>
              <a:gd name="T11" fmla="*/ 1409 h 2801"/>
              <a:gd name="T12" fmla="*/ 1710 w 3647"/>
              <a:gd name="T13" fmla="*/ 1534 h 2801"/>
              <a:gd name="T14" fmla="*/ 1900 w 3647"/>
              <a:gd name="T15" fmla="*/ 1631 h 2801"/>
              <a:gd name="T16" fmla="*/ 2104 w 3647"/>
              <a:gd name="T17" fmla="*/ 1698 h 2801"/>
              <a:gd name="T18" fmla="*/ 2321 w 3647"/>
              <a:gd name="T19" fmla="*/ 1733 h 2801"/>
              <a:gd name="T20" fmla="*/ 2542 w 3647"/>
              <a:gd name="T21" fmla="*/ 1733 h 2801"/>
              <a:gd name="T22" fmla="*/ 2749 w 3647"/>
              <a:gd name="T23" fmla="*/ 1702 h 2801"/>
              <a:gd name="T24" fmla="*/ 2946 w 3647"/>
              <a:gd name="T25" fmla="*/ 1640 h 2801"/>
              <a:gd name="T26" fmla="*/ 2862 w 3647"/>
              <a:gd name="T27" fmla="*/ 2255 h 2801"/>
              <a:gd name="T28" fmla="*/ 3525 w 3647"/>
              <a:gd name="T29" fmla="*/ 2543 h 2801"/>
              <a:gd name="T30" fmla="*/ 3272 w 3647"/>
              <a:gd name="T31" fmla="*/ 2653 h 2801"/>
              <a:gd name="T32" fmla="*/ 3004 w 3647"/>
              <a:gd name="T33" fmla="*/ 2734 h 2801"/>
              <a:gd name="T34" fmla="*/ 2724 w 3647"/>
              <a:gd name="T35" fmla="*/ 2783 h 2801"/>
              <a:gd name="T36" fmla="*/ 2433 w 3647"/>
              <a:gd name="T37" fmla="*/ 2801 h 2801"/>
              <a:gd name="T38" fmla="*/ 2132 w 3647"/>
              <a:gd name="T39" fmla="*/ 2782 h 2801"/>
              <a:gd name="T40" fmla="*/ 1840 w 3647"/>
              <a:gd name="T41" fmla="*/ 2728 h 2801"/>
              <a:gd name="T42" fmla="*/ 1562 w 3647"/>
              <a:gd name="T43" fmla="*/ 2641 h 2801"/>
              <a:gd name="T44" fmla="*/ 1298 w 3647"/>
              <a:gd name="T45" fmla="*/ 2521 h 2801"/>
              <a:gd name="T46" fmla="*/ 1053 w 3647"/>
              <a:gd name="T47" fmla="*/ 2373 h 2801"/>
              <a:gd name="T48" fmla="*/ 828 w 3647"/>
              <a:gd name="T49" fmla="*/ 2198 h 2801"/>
              <a:gd name="T50" fmla="*/ 625 w 3647"/>
              <a:gd name="T51" fmla="*/ 1999 h 2801"/>
              <a:gd name="T52" fmla="*/ 446 w 3647"/>
              <a:gd name="T53" fmla="*/ 1778 h 2801"/>
              <a:gd name="T54" fmla="*/ 293 w 3647"/>
              <a:gd name="T55" fmla="*/ 1535 h 2801"/>
              <a:gd name="T56" fmla="*/ 169 w 3647"/>
              <a:gd name="T57" fmla="*/ 1274 h 2801"/>
              <a:gd name="T58" fmla="*/ 75 w 3647"/>
              <a:gd name="T59" fmla="*/ 999 h 2801"/>
              <a:gd name="T60" fmla="*/ 16 w 3647"/>
              <a:gd name="T61" fmla="*/ 709 h 2801"/>
              <a:gd name="T62" fmla="*/ 573 w 3647"/>
              <a:gd name="T63" fmla="*/ 0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47" h="2801">
                <a:moveTo>
                  <a:pt x="573" y="0"/>
                </a:moveTo>
                <a:lnTo>
                  <a:pt x="1060" y="482"/>
                </a:lnTo>
                <a:lnTo>
                  <a:pt x="1073" y="592"/>
                </a:lnTo>
                <a:lnTo>
                  <a:pt x="1097" y="699"/>
                </a:lnTo>
                <a:lnTo>
                  <a:pt x="1127" y="802"/>
                </a:lnTo>
                <a:lnTo>
                  <a:pt x="1165" y="903"/>
                </a:lnTo>
                <a:lnTo>
                  <a:pt x="1211" y="999"/>
                </a:lnTo>
                <a:lnTo>
                  <a:pt x="1264" y="1091"/>
                </a:lnTo>
                <a:lnTo>
                  <a:pt x="1324" y="1178"/>
                </a:lnTo>
                <a:lnTo>
                  <a:pt x="1390" y="1261"/>
                </a:lnTo>
                <a:lnTo>
                  <a:pt x="1461" y="1338"/>
                </a:lnTo>
                <a:lnTo>
                  <a:pt x="1540" y="1409"/>
                </a:lnTo>
                <a:lnTo>
                  <a:pt x="1623" y="1474"/>
                </a:lnTo>
                <a:lnTo>
                  <a:pt x="1710" y="1534"/>
                </a:lnTo>
                <a:lnTo>
                  <a:pt x="1803" y="1585"/>
                </a:lnTo>
                <a:lnTo>
                  <a:pt x="1900" y="1631"/>
                </a:lnTo>
                <a:lnTo>
                  <a:pt x="2000" y="1668"/>
                </a:lnTo>
                <a:lnTo>
                  <a:pt x="2104" y="1698"/>
                </a:lnTo>
                <a:lnTo>
                  <a:pt x="2212" y="1720"/>
                </a:lnTo>
                <a:lnTo>
                  <a:pt x="2321" y="1733"/>
                </a:lnTo>
                <a:lnTo>
                  <a:pt x="2433" y="1738"/>
                </a:lnTo>
                <a:lnTo>
                  <a:pt x="2542" y="1733"/>
                </a:lnTo>
                <a:lnTo>
                  <a:pt x="2647" y="1722"/>
                </a:lnTo>
                <a:lnTo>
                  <a:pt x="2749" y="1702"/>
                </a:lnTo>
                <a:lnTo>
                  <a:pt x="2850" y="1674"/>
                </a:lnTo>
                <a:lnTo>
                  <a:pt x="2946" y="1640"/>
                </a:lnTo>
                <a:lnTo>
                  <a:pt x="3040" y="1599"/>
                </a:lnTo>
                <a:lnTo>
                  <a:pt x="2862" y="2255"/>
                </a:lnTo>
                <a:lnTo>
                  <a:pt x="3647" y="2480"/>
                </a:lnTo>
                <a:lnTo>
                  <a:pt x="3525" y="2543"/>
                </a:lnTo>
                <a:lnTo>
                  <a:pt x="3401" y="2603"/>
                </a:lnTo>
                <a:lnTo>
                  <a:pt x="3272" y="2653"/>
                </a:lnTo>
                <a:lnTo>
                  <a:pt x="3139" y="2697"/>
                </a:lnTo>
                <a:lnTo>
                  <a:pt x="3004" y="2734"/>
                </a:lnTo>
                <a:lnTo>
                  <a:pt x="2865" y="2763"/>
                </a:lnTo>
                <a:lnTo>
                  <a:pt x="2724" y="2783"/>
                </a:lnTo>
                <a:lnTo>
                  <a:pt x="2581" y="2797"/>
                </a:lnTo>
                <a:lnTo>
                  <a:pt x="2433" y="2801"/>
                </a:lnTo>
                <a:lnTo>
                  <a:pt x="2281" y="2797"/>
                </a:lnTo>
                <a:lnTo>
                  <a:pt x="2132" y="2782"/>
                </a:lnTo>
                <a:lnTo>
                  <a:pt x="1984" y="2760"/>
                </a:lnTo>
                <a:lnTo>
                  <a:pt x="1840" y="2728"/>
                </a:lnTo>
                <a:lnTo>
                  <a:pt x="1698" y="2688"/>
                </a:lnTo>
                <a:lnTo>
                  <a:pt x="1562" y="2641"/>
                </a:lnTo>
                <a:lnTo>
                  <a:pt x="1427" y="2585"/>
                </a:lnTo>
                <a:lnTo>
                  <a:pt x="1298" y="2521"/>
                </a:lnTo>
                <a:lnTo>
                  <a:pt x="1174" y="2452"/>
                </a:lnTo>
                <a:lnTo>
                  <a:pt x="1053" y="2373"/>
                </a:lnTo>
                <a:lnTo>
                  <a:pt x="937" y="2289"/>
                </a:lnTo>
                <a:lnTo>
                  <a:pt x="828" y="2198"/>
                </a:lnTo>
                <a:lnTo>
                  <a:pt x="722" y="2102"/>
                </a:lnTo>
                <a:lnTo>
                  <a:pt x="625" y="1999"/>
                </a:lnTo>
                <a:lnTo>
                  <a:pt x="531" y="1890"/>
                </a:lnTo>
                <a:lnTo>
                  <a:pt x="446" y="1778"/>
                </a:lnTo>
                <a:lnTo>
                  <a:pt x="366" y="1658"/>
                </a:lnTo>
                <a:lnTo>
                  <a:pt x="293" y="1535"/>
                </a:lnTo>
                <a:lnTo>
                  <a:pt x="228" y="1408"/>
                </a:lnTo>
                <a:lnTo>
                  <a:pt x="169" y="1274"/>
                </a:lnTo>
                <a:lnTo>
                  <a:pt x="118" y="1138"/>
                </a:lnTo>
                <a:lnTo>
                  <a:pt x="75" y="999"/>
                </a:lnTo>
                <a:lnTo>
                  <a:pt x="41" y="855"/>
                </a:lnTo>
                <a:lnTo>
                  <a:pt x="16" y="709"/>
                </a:lnTo>
                <a:lnTo>
                  <a:pt x="0" y="559"/>
                </a:lnTo>
                <a:lnTo>
                  <a:pt x="5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>
              <a:latin typeface="Open Sans" panose="020B0606030504020204" pitchFamily="34" charset="0"/>
            </a:endParaRPr>
          </a:p>
        </p:txBody>
      </p:sp>
      <p:sp>
        <p:nvSpPr>
          <p:cNvPr id="101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21306121">
            <a:off x="7337200" y="3056618"/>
            <a:ext cx="399197" cy="254417"/>
          </a:xfrm>
          <a:custGeom>
            <a:avLst/>
            <a:gdLst>
              <a:gd name="T0" fmla="*/ 2594 w 3734"/>
              <a:gd name="T1" fmla="*/ 4 h 2444"/>
              <a:gd name="T2" fmla="*/ 2887 w 3734"/>
              <a:gd name="T3" fmla="*/ 40 h 2444"/>
              <a:gd name="T4" fmla="*/ 3168 w 3734"/>
              <a:gd name="T5" fmla="*/ 110 h 2444"/>
              <a:gd name="T6" fmla="*/ 3435 w 3734"/>
              <a:gd name="T7" fmla="*/ 210 h 2444"/>
              <a:gd name="T8" fmla="*/ 3734 w 3734"/>
              <a:gd name="T9" fmla="*/ 1057 h 2444"/>
              <a:gd name="T10" fmla="*/ 2972 w 3734"/>
              <a:gd name="T11" fmla="*/ 1168 h 2444"/>
              <a:gd name="T12" fmla="*/ 2769 w 3734"/>
              <a:gd name="T13" fmla="*/ 1102 h 2444"/>
              <a:gd name="T14" fmla="*/ 2554 w 3734"/>
              <a:gd name="T15" fmla="*/ 1068 h 2444"/>
              <a:gd name="T16" fmla="*/ 2329 w 3734"/>
              <a:gd name="T17" fmla="*/ 1068 h 2444"/>
              <a:gd name="T18" fmla="*/ 2108 w 3734"/>
              <a:gd name="T19" fmla="*/ 1105 h 2444"/>
              <a:gd name="T20" fmla="*/ 1900 w 3734"/>
              <a:gd name="T21" fmla="*/ 1174 h 2444"/>
              <a:gd name="T22" fmla="*/ 1709 w 3734"/>
              <a:gd name="T23" fmla="*/ 1275 h 2444"/>
              <a:gd name="T24" fmla="*/ 1537 w 3734"/>
              <a:gd name="T25" fmla="*/ 1402 h 2444"/>
              <a:gd name="T26" fmla="*/ 1387 w 3734"/>
              <a:gd name="T27" fmla="*/ 1555 h 2444"/>
              <a:gd name="T28" fmla="*/ 1261 w 3734"/>
              <a:gd name="T29" fmla="*/ 1729 h 2444"/>
              <a:gd name="T30" fmla="*/ 1164 w 3734"/>
              <a:gd name="T31" fmla="*/ 1923 h 2444"/>
              <a:gd name="T32" fmla="*/ 1099 w 3734"/>
              <a:gd name="T33" fmla="*/ 2132 h 2444"/>
              <a:gd name="T34" fmla="*/ 1066 w 3734"/>
              <a:gd name="T35" fmla="*/ 2354 h 2444"/>
              <a:gd name="T36" fmla="*/ 0 w 3734"/>
              <a:gd name="T37" fmla="*/ 2444 h 2444"/>
              <a:gd name="T38" fmla="*/ 4 w 3734"/>
              <a:gd name="T39" fmla="*/ 2295 h 2444"/>
              <a:gd name="T40" fmla="*/ 40 w 3734"/>
              <a:gd name="T41" fmla="*/ 2003 h 2444"/>
              <a:gd name="T42" fmla="*/ 107 w 3734"/>
              <a:gd name="T43" fmla="*/ 1725 h 2444"/>
              <a:gd name="T44" fmla="*/ 206 w 3734"/>
              <a:gd name="T45" fmla="*/ 1460 h 2444"/>
              <a:gd name="T46" fmla="*/ 333 w 3734"/>
              <a:gd name="T47" fmla="*/ 1210 h 2444"/>
              <a:gd name="T48" fmla="*/ 489 w 3734"/>
              <a:gd name="T49" fmla="*/ 977 h 2444"/>
              <a:gd name="T50" fmla="*/ 668 w 3734"/>
              <a:gd name="T51" fmla="*/ 765 h 2444"/>
              <a:gd name="T52" fmla="*/ 869 w 3734"/>
              <a:gd name="T53" fmla="*/ 574 h 2444"/>
              <a:gd name="T54" fmla="*/ 1091 w 3734"/>
              <a:gd name="T55" fmla="*/ 407 h 2444"/>
              <a:gd name="T56" fmla="*/ 1333 w 3734"/>
              <a:gd name="T57" fmla="*/ 267 h 2444"/>
              <a:gd name="T58" fmla="*/ 1590 w 3734"/>
              <a:gd name="T59" fmla="*/ 153 h 2444"/>
              <a:gd name="T60" fmla="*/ 1863 w 3734"/>
              <a:gd name="T61" fmla="*/ 70 h 2444"/>
              <a:gd name="T62" fmla="*/ 2148 w 3734"/>
              <a:gd name="T63" fmla="*/ 18 h 2444"/>
              <a:gd name="T64" fmla="*/ 2442 w 3734"/>
              <a:gd name="T65" fmla="*/ 0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4" h="2444">
                <a:moveTo>
                  <a:pt x="2442" y="0"/>
                </a:moveTo>
                <a:lnTo>
                  <a:pt x="2594" y="4"/>
                </a:lnTo>
                <a:lnTo>
                  <a:pt x="2741" y="18"/>
                </a:lnTo>
                <a:lnTo>
                  <a:pt x="2887" y="40"/>
                </a:lnTo>
                <a:lnTo>
                  <a:pt x="3029" y="71"/>
                </a:lnTo>
                <a:lnTo>
                  <a:pt x="3168" y="110"/>
                </a:lnTo>
                <a:lnTo>
                  <a:pt x="3303" y="155"/>
                </a:lnTo>
                <a:lnTo>
                  <a:pt x="3435" y="210"/>
                </a:lnTo>
                <a:lnTo>
                  <a:pt x="3564" y="272"/>
                </a:lnTo>
                <a:lnTo>
                  <a:pt x="3734" y="1057"/>
                </a:lnTo>
                <a:lnTo>
                  <a:pt x="3068" y="1213"/>
                </a:lnTo>
                <a:lnTo>
                  <a:pt x="2972" y="1168"/>
                </a:lnTo>
                <a:lnTo>
                  <a:pt x="2872" y="1131"/>
                </a:lnTo>
                <a:lnTo>
                  <a:pt x="2769" y="1102"/>
                </a:lnTo>
                <a:lnTo>
                  <a:pt x="2664" y="1081"/>
                </a:lnTo>
                <a:lnTo>
                  <a:pt x="2554" y="1068"/>
                </a:lnTo>
                <a:lnTo>
                  <a:pt x="2442" y="1063"/>
                </a:lnTo>
                <a:lnTo>
                  <a:pt x="2329" y="1068"/>
                </a:lnTo>
                <a:lnTo>
                  <a:pt x="2216" y="1081"/>
                </a:lnTo>
                <a:lnTo>
                  <a:pt x="2108" y="1105"/>
                </a:lnTo>
                <a:lnTo>
                  <a:pt x="2002" y="1136"/>
                </a:lnTo>
                <a:lnTo>
                  <a:pt x="1900" y="1174"/>
                </a:lnTo>
                <a:lnTo>
                  <a:pt x="1802" y="1220"/>
                </a:lnTo>
                <a:lnTo>
                  <a:pt x="1709" y="1275"/>
                </a:lnTo>
                <a:lnTo>
                  <a:pt x="1620" y="1336"/>
                </a:lnTo>
                <a:lnTo>
                  <a:pt x="1537" y="1402"/>
                </a:lnTo>
                <a:lnTo>
                  <a:pt x="1458" y="1476"/>
                </a:lnTo>
                <a:lnTo>
                  <a:pt x="1387" y="1555"/>
                </a:lnTo>
                <a:lnTo>
                  <a:pt x="1321" y="1639"/>
                </a:lnTo>
                <a:lnTo>
                  <a:pt x="1261" y="1729"/>
                </a:lnTo>
                <a:lnTo>
                  <a:pt x="1210" y="1824"/>
                </a:lnTo>
                <a:lnTo>
                  <a:pt x="1164" y="1923"/>
                </a:lnTo>
                <a:lnTo>
                  <a:pt x="1127" y="2025"/>
                </a:lnTo>
                <a:lnTo>
                  <a:pt x="1099" y="2132"/>
                </a:lnTo>
                <a:lnTo>
                  <a:pt x="1078" y="2242"/>
                </a:lnTo>
                <a:lnTo>
                  <a:pt x="1066" y="2354"/>
                </a:lnTo>
                <a:lnTo>
                  <a:pt x="583" y="1874"/>
                </a:lnTo>
                <a:lnTo>
                  <a:pt x="0" y="2444"/>
                </a:lnTo>
                <a:lnTo>
                  <a:pt x="0" y="2443"/>
                </a:lnTo>
                <a:lnTo>
                  <a:pt x="4" y="2295"/>
                </a:lnTo>
                <a:lnTo>
                  <a:pt x="18" y="2148"/>
                </a:lnTo>
                <a:lnTo>
                  <a:pt x="40" y="2003"/>
                </a:lnTo>
                <a:lnTo>
                  <a:pt x="70" y="1863"/>
                </a:lnTo>
                <a:lnTo>
                  <a:pt x="107" y="1725"/>
                </a:lnTo>
                <a:lnTo>
                  <a:pt x="153" y="1590"/>
                </a:lnTo>
                <a:lnTo>
                  <a:pt x="206" y="1460"/>
                </a:lnTo>
                <a:lnTo>
                  <a:pt x="267" y="1333"/>
                </a:lnTo>
                <a:lnTo>
                  <a:pt x="333" y="1210"/>
                </a:lnTo>
                <a:lnTo>
                  <a:pt x="407" y="1091"/>
                </a:lnTo>
                <a:lnTo>
                  <a:pt x="489" y="977"/>
                </a:lnTo>
                <a:lnTo>
                  <a:pt x="574" y="869"/>
                </a:lnTo>
                <a:lnTo>
                  <a:pt x="668" y="765"/>
                </a:lnTo>
                <a:lnTo>
                  <a:pt x="765" y="668"/>
                </a:lnTo>
                <a:lnTo>
                  <a:pt x="869" y="574"/>
                </a:lnTo>
                <a:lnTo>
                  <a:pt x="977" y="489"/>
                </a:lnTo>
                <a:lnTo>
                  <a:pt x="1091" y="407"/>
                </a:lnTo>
                <a:lnTo>
                  <a:pt x="1210" y="333"/>
                </a:lnTo>
                <a:lnTo>
                  <a:pt x="1333" y="267"/>
                </a:lnTo>
                <a:lnTo>
                  <a:pt x="1460" y="206"/>
                </a:lnTo>
                <a:lnTo>
                  <a:pt x="1590" y="153"/>
                </a:lnTo>
                <a:lnTo>
                  <a:pt x="1725" y="107"/>
                </a:lnTo>
                <a:lnTo>
                  <a:pt x="1863" y="70"/>
                </a:lnTo>
                <a:lnTo>
                  <a:pt x="2003" y="40"/>
                </a:lnTo>
                <a:lnTo>
                  <a:pt x="2148" y="18"/>
                </a:lnTo>
                <a:lnTo>
                  <a:pt x="2293" y="4"/>
                </a:lnTo>
                <a:lnTo>
                  <a:pt x="24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>
              <a:latin typeface="Open Sans" panose="020B0606030504020204" pitchFamily="34" charset="0"/>
            </a:endParaRPr>
          </a:p>
        </p:txBody>
      </p:sp>
      <p:sp>
        <p:nvSpPr>
          <p:cNvPr id="85" name="Oval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514351">
            <a:off x="4619646" y="5092863"/>
            <a:ext cx="1180496" cy="11494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86" name="Isosceles Triangle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14351">
            <a:off x="5338603" y="4987503"/>
            <a:ext cx="331701" cy="27843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10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598999" y="5456222"/>
            <a:ext cx="488089" cy="471290"/>
          </a:xfrm>
          <a:custGeom>
            <a:avLst/>
            <a:gdLst>
              <a:gd name="T0" fmla="*/ 499 w 3828"/>
              <a:gd name="T1" fmla="*/ 0 h 3799"/>
              <a:gd name="T2" fmla="*/ 536 w 3828"/>
              <a:gd name="T3" fmla="*/ 13 h 3799"/>
              <a:gd name="T4" fmla="*/ 950 w 3828"/>
              <a:gd name="T5" fmla="*/ 502 h 3799"/>
              <a:gd name="T6" fmla="*/ 976 w 3828"/>
              <a:gd name="T7" fmla="*/ 540 h 3799"/>
              <a:gd name="T8" fmla="*/ 977 w 3828"/>
              <a:gd name="T9" fmla="*/ 586 h 3799"/>
              <a:gd name="T10" fmla="*/ 955 w 3828"/>
              <a:gd name="T11" fmla="*/ 622 h 3799"/>
              <a:gd name="T12" fmla="*/ 919 w 3828"/>
              <a:gd name="T13" fmla="*/ 642 h 3799"/>
              <a:gd name="T14" fmla="*/ 897 w 3828"/>
              <a:gd name="T15" fmla="*/ 644 h 3799"/>
              <a:gd name="T16" fmla="*/ 652 w 3828"/>
              <a:gd name="T17" fmla="*/ 645 h 3799"/>
              <a:gd name="T18" fmla="*/ 3176 w 3828"/>
              <a:gd name="T19" fmla="*/ 3153 h 3799"/>
              <a:gd name="T20" fmla="*/ 3178 w 3828"/>
              <a:gd name="T21" fmla="*/ 2891 h 3799"/>
              <a:gd name="T22" fmla="*/ 3194 w 3828"/>
              <a:gd name="T23" fmla="*/ 2859 h 3799"/>
              <a:gd name="T24" fmla="*/ 3223 w 3828"/>
              <a:gd name="T25" fmla="*/ 2837 h 3799"/>
              <a:gd name="T26" fmla="*/ 3269 w 3828"/>
              <a:gd name="T27" fmla="*/ 2830 h 3799"/>
              <a:gd name="T28" fmla="*/ 3310 w 3828"/>
              <a:gd name="T29" fmla="*/ 2848 h 3799"/>
              <a:gd name="T30" fmla="*/ 3811 w 3828"/>
              <a:gd name="T31" fmla="*/ 3265 h 3799"/>
              <a:gd name="T32" fmla="*/ 3826 w 3828"/>
              <a:gd name="T33" fmla="*/ 3296 h 3799"/>
              <a:gd name="T34" fmla="*/ 3826 w 3828"/>
              <a:gd name="T35" fmla="*/ 3332 h 3799"/>
              <a:gd name="T36" fmla="*/ 3811 w 3828"/>
              <a:gd name="T37" fmla="*/ 3364 h 3799"/>
              <a:gd name="T38" fmla="*/ 3310 w 3828"/>
              <a:gd name="T39" fmla="*/ 3781 h 3799"/>
              <a:gd name="T40" fmla="*/ 3276 w 3828"/>
              <a:gd name="T41" fmla="*/ 3798 h 3799"/>
              <a:gd name="T42" fmla="*/ 3240 w 3828"/>
              <a:gd name="T43" fmla="*/ 3798 h 3799"/>
              <a:gd name="T44" fmla="*/ 3207 w 3828"/>
              <a:gd name="T45" fmla="*/ 3783 h 3799"/>
              <a:gd name="T46" fmla="*/ 3184 w 3828"/>
              <a:gd name="T47" fmla="*/ 3755 h 3799"/>
              <a:gd name="T48" fmla="*/ 3176 w 3828"/>
              <a:gd name="T49" fmla="*/ 3719 h 3799"/>
              <a:gd name="T50" fmla="*/ 489 w 3828"/>
              <a:gd name="T51" fmla="*/ 3477 h 3799"/>
              <a:gd name="T52" fmla="*/ 426 w 3828"/>
              <a:gd name="T53" fmla="*/ 3464 h 3799"/>
              <a:gd name="T54" fmla="*/ 374 w 3828"/>
              <a:gd name="T55" fmla="*/ 3429 h 3799"/>
              <a:gd name="T56" fmla="*/ 339 w 3828"/>
              <a:gd name="T57" fmla="*/ 3378 h 3799"/>
              <a:gd name="T58" fmla="*/ 326 w 3828"/>
              <a:gd name="T59" fmla="*/ 3314 h 3799"/>
              <a:gd name="T60" fmla="*/ 82 w 3828"/>
              <a:gd name="T61" fmla="*/ 645 h 3799"/>
              <a:gd name="T62" fmla="*/ 46 w 3828"/>
              <a:gd name="T63" fmla="*/ 637 h 3799"/>
              <a:gd name="T64" fmla="*/ 18 w 3828"/>
              <a:gd name="T65" fmla="*/ 614 h 3799"/>
              <a:gd name="T66" fmla="*/ 2 w 3828"/>
              <a:gd name="T67" fmla="*/ 581 h 3799"/>
              <a:gd name="T68" fmla="*/ 0 w 3828"/>
              <a:gd name="T69" fmla="*/ 562 h 3799"/>
              <a:gd name="T70" fmla="*/ 8 w 3828"/>
              <a:gd name="T71" fmla="*/ 527 h 3799"/>
              <a:gd name="T72" fmla="*/ 426 w 3828"/>
              <a:gd name="T73" fmla="*/ 26 h 3799"/>
              <a:gd name="T74" fmla="*/ 459 w 3828"/>
              <a:gd name="T75" fmla="*/ 4 h 3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28" h="3799">
                <a:moveTo>
                  <a:pt x="479" y="0"/>
                </a:moveTo>
                <a:lnTo>
                  <a:pt x="499" y="0"/>
                </a:lnTo>
                <a:lnTo>
                  <a:pt x="518" y="4"/>
                </a:lnTo>
                <a:lnTo>
                  <a:pt x="536" y="13"/>
                </a:lnTo>
                <a:lnTo>
                  <a:pt x="551" y="26"/>
                </a:lnTo>
                <a:lnTo>
                  <a:pt x="950" y="502"/>
                </a:lnTo>
                <a:lnTo>
                  <a:pt x="966" y="519"/>
                </a:lnTo>
                <a:lnTo>
                  <a:pt x="976" y="540"/>
                </a:lnTo>
                <a:lnTo>
                  <a:pt x="979" y="564"/>
                </a:lnTo>
                <a:lnTo>
                  <a:pt x="977" y="586"/>
                </a:lnTo>
                <a:lnTo>
                  <a:pt x="968" y="605"/>
                </a:lnTo>
                <a:lnTo>
                  <a:pt x="955" y="622"/>
                </a:lnTo>
                <a:lnTo>
                  <a:pt x="938" y="633"/>
                </a:lnTo>
                <a:lnTo>
                  <a:pt x="919" y="642"/>
                </a:lnTo>
                <a:lnTo>
                  <a:pt x="897" y="645"/>
                </a:lnTo>
                <a:lnTo>
                  <a:pt x="897" y="644"/>
                </a:lnTo>
                <a:lnTo>
                  <a:pt x="896" y="645"/>
                </a:lnTo>
                <a:lnTo>
                  <a:pt x="652" y="645"/>
                </a:lnTo>
                <a:lnTo>
                  <a:pt x="652" y="3153"/>
                </a:lnTo>
                <a:lnTo>
                  <a:pt x="3176" y="3153"/>
                </a:lnTo>
                <a:lnTo>
                  <a:pt x="3176" y="2910"/>
                </a:lnTo>
                <a:lnTo>
                  <a:pt x="3178" y="2891"/>
                </a:lnTo>
                <a:lnTo>
                  <a:pt x="3184" y="2874"/>
                </a:lnTo>
                <a:lnTo>
                  <a:pt x="3194" y="2859"/>
                </a:lnTo>
                <a:lnTo>
                  <a:pt x="3207" y="2847"/>
                </a:lnTo>
                <a:lnTo>
                  <a:pt x="3223" y="2837"/>
                </a:lnTo>
                <a:lnTo>
                  <a:pt x="3246" y="2830"/>
                </a:lnTo>
                <a:lnTo>
                  <a:pt x="3269" y="2830"/>
                </a:lnTo>
                <a:lnTo>
                  <a:pt x="3290" y="2836"/>
                </a:lnTo>
                <a:lnTo>
                  <a:pt x="3310" y="2848"/>
                </a:lnTo>
                <a:lnTo>
                  <a:pt x="3798" y="3252"/>
                </a:lnTo>
                <a:lnTo>
                  <a:pt x="3811" y="3265"/>
                </a:lnTo>
                <a:lnTo>
                  <a:pt x="3821" y="3281"/>
                </a:lnTo>
                <a:lnTo>
                  <a:pt x="3826" y="3296"/>
                </a:lnTo>
                <a:lnTo>
                  <a:pt x="3828" y="3314"/>
                </a:lnTo>
                <a:lnTo>
                  <a:pt x="3826" y="3332"/>
                </a:lnTo>
                <a:lnTo>
                  <a:pt x="3821" y="3349"/>
                </a:lnTo>
                <a:lnTo>
                  <a:pt x="3811" y="3364"/>
                </a:lnTo>
                <a:lnTo>
                  <a:pt x="3798" y="3376"/>
                </a:lnTo>
                <a:lnTo>
                  <a:pt x="3310" y="3781"/>
                </a:lnTo>
                <a:lnTo>
                  <a:pt x="3294" y="3791"/>
                </a:lnTo>
                <a:lnTo>
                  <a:pt x="3276" y="3798"/>
                </a:lnTo>
                <a:lnTo>
                  <a:pt x="3258" y="3799"/>
                </a:lnTo>
                <a:lnTo>
                  <a:pt x="3240" y="3798"/>
                </a:lnTo>
                <a:lnTo>
                  <a:pt x="3223" y="3792"/>
                </a:lnTo>
                <a:lnTo>
                  <a:pt x="3207" y="3783"/>
                </a:lnTo>
                <a:lnTo>
                  <a:pt x="3194" y="3770"/>
                </a:lnTo>
                <a:lnTo>
                  <a:pt x="3184" y="3755"/>
                </a:lnTo>
                <a:lnTo>
                  <a:pt x="3178" y="3737"/>
                </a:lnTo>
                <a:lnTo>
                  <a:pt x="3176" y="3719"/>
                </a:lnTo>
                <a:lnTo>
                  <a:pt x="3176" y="3477"/>
                </a:lnTo>
                <a:lnTo>
                  <a:pt x="489" y="3477"/>
                </a:lnTo>
                <a:lnTo>
                  <a:pt x="456" y="3473"/>
                </a:lnTo>
                <a:lnTo>
                  <a:pt x="426" y="3464"/>
                </a:lnTo>
                <a:lnTo>
                  <a:pt x="398" y="3449"/>
                </a:lnTo>
                <a:lnTo>
                  <a:pt x="374" y="3429"/>
                </a:lnTo>
                <a:lnTo>
                  <a:pt x="354" y="3405"/>
                </a:lnTo>
                <a:lnTo>
                  <a:pt x="339" y="3378"/>
                </a:lnTo>
                <a:lnTo>
                  <a:pt x="329" y="3348"/>
                </a:lnTo>
                <a:lnTo>
                  <a:pt x="326" y="3314"/>
                </a:lnTo>
                <a:lnTo>
                  <a:pt x="326" y="645"/>
                </a:lnTo>
                <a:lnTo>
                  <a:pt x="82" y="645"/>
                </a:lnTo>
                <a:lnTo>
                  <a:pt x="64" y="643"/>
                </a:lnTo>
                <a:lnTo>
                  <a:pt x="46" y="637"/>
                </a:lnTo>
                <a:lnTo>
                  <a:pt x="31" y="627"/>
                </a:lnTo>
                <a:lnTo>
                  <a:pt x="18" y="614"/>
                </a:lnTo>
                <a:lnTo>
                  <a:pt x="8" y="599"/>
                </a:lnTo>
                <a:lnTo>
                  <a:pt x="2" y="581"/>
                </a:lnTo>
                <a:lnTo>
                  <a:pt x="0" y="563"/>
                </a:lnTo>
                <a:lnTo>
                  <a:pt x="0" y="562"/>
                </a:lnTo>
                <a:lnTo>
                  <a:pt x="2" y="545"/>
                </a:lnTo>
                <a:lnTo>
                  <a:pt x="8" y="527"/>
                </a:lnTo>
                <a:lnTo>
                  <a:pt x="19" y="512"/>
                </a:lnTo>
                <a:lnTo>
                  <a:pt x="426" y="26"/>
                </a:lnTo>
                <a:lnTo>
                  <a:pt x="441" y="13"/>
                </a:lnTo>
                <a:lnTo>
                  <a:pt x="459" y="4"/>
                </a:lnTo>
                <a:lnTo>
                  <a:pt x="4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10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713439" y="5736911"/>
            <a:ext cx="269660" cy="60059"/>
          </a:xfrm>
          <a:custGeom>
            <a:avLst/>
            <a:gdLst>
              <a:gd name="T0" fmla="*/ 244 w 2118"/>
              <a:gd name="T1" fmla="*/ 0 h 486"/>
              <a:gd name="T2" fmla="*/ 1873 w 2118"/>
              <a:gd name="T3" fmla="*/ 0 h 486"/>
              <a:gd name="T4" fmla="*/ 1913 w 2118"/>
              <a:gd name="T5" fmla="*/ 4 h 486"/>
              <a:gd name="T6" fmla="*/ 1950 w 2118"/>
              <a:gd name="T7" fmla="*/ 14 h 486"/>
              <a:gd name="T8" fmla="*/ 1985 w 2118"/>
              <a:gd name="T9" fmla="*/ 28 h 486"/>
              <a:gd name="T10" fmla="*/ 2018 w 2118"/>
              <a:gd name="T11" fmla="*/ 48 h 486"/>
              <a:gd name="T12" fmla="*/ 2047 w 2118"/>
              <a:gd name="T13" fmla="*/ 72 h 486"/>
              <a:gd name="T14" fmla="*/ 2071 w 2118"/>
              <a:gd name="T15" fmla="*/ 100 h 486"/>
              <a:gd name="T16" fmla="*/ 2090 w 2118"/>
              <a:gd name="T17" fmla="*/ 132 h 486"/>
              <a:gd name="T18" fmla="*/ 2106 w 2118"/>
              <a:gd name="T19" fmla="*/ 167 h 486"/>
              <a:gd name="T20" fmla="*/ 2114 w 2118"/>
              <a:gd name="T21" fmla="*/ 204 h 486"/>
              <a:gd name="T22" fmla="*/ 2118 w 2118"/>
              <a:gd name="T23" fmla="*/ 243 h 486"/>
              <a:gd name="T24" fmla="*/ 2114 w 2118"/>
              <a:gd name="T25" fmla="*/ 283 h 486"/>
              <a:gd name="T26" fmla="*/ 2106 w 2118"/>
              <a:gd name="T27" fmla="*/ 320 h 486"/>
              <a:gd name="T28" fmla="*/ 2090 w 2118"/>
              <a:gd name="T29" fmla="*/ 355 h 486"/>
              <a:gd name="T30" fmla="*/ 2071 w 2118"/>
              <a:gd name="T31" fmla="*/ 386 h 486"/>
              <a:gd name="T32" fmla="*/ 2047 w 2118"/>
              <a:gd name="T33" fmla="*/ 415 h 486"/>
              <a:gd name="T34" fmla="*/ 2018 w 2118"/>
              <a:gd name="T35" fmla="*/ 439 h 486"/>
              <a:gd name="T36" fmla="*/ 1985 w 2118"/>
              <a:gd name="T37" fmla="*/ 459 h 486"/>
              <a:gd name="T38" fmla="*/ 1950 w 2118"/>
              <a:gd name="T39" fmla="*/ 474 h 486"/>
              <a:gd name="T40" fmla="*/ 1913 w 2118"/>
              <a:gd name="T41" fmla="*/ 483 h 486"/>
              <a:gd name="T42" fmla="*/ 1873 w 2118"/>
              <a:gd name="T43" fmla="*/ 486 h 486"/>
              <a:gd name="T44" fmla="*/ 244 w 2118"/>
              <a:gd name="T45" fmla="*/ 486 h 486"/>
              <a:gd name="T46" fmla="*/ 205 w 2118"/>
              <a:gd name="T47" fmla="*/ 483 h 486"/>
              <a:gd name="T48" fmla="*/ 167 w 2118"/>
              <a:gd name="T49" fmla="*/ 474 h 486"/>
              <a:gd name="T50" fmla="*/ 132 w 2118"/>
              <a:gd name="T51" fmla="*/ 459 h 486"/>
              <a:gd name="T52" fmla="*/ 100 w 2118"/>
              <a:gd name="T53" fmla="*/ 439 h 486"/>
              <a:gd name="T54" fmla="*/ 71 w 2118"/>
              <a:gd name="T55" fmla="*/ 415 h 486"/>
              <a:gd name="T56" fmla="*/ 47 w 2118"/>
              <a:gd name="T57" fmla="*/ 386 h 486"/>
              <a:gd name="T58" fmla="*/ 28 w 2118"/>
              <a:gd name="T59" fmla="*/ 355 h 486"/>
              <a:gd name="T60" fmla="*/ 12 w 2118"/>
              <a:gd name="T61" fmla="*/ 320 h 486"/>
              <a:gd name="T62" fmla="*/ 4 w 2118"/>
              <a:gd name="T63" fmla="*/ 283 h 486"/>
              <a:gd name="T64" fmla="*/ 0 w 2118"/>
              <a:gd name="T65" fmla="*/ 243 h 486"/>
              <a:gd name="T66" fmla="*/ 4 w 2118"/>
              <a:gd name="T67" fmla="*/ 204 h 486"/>
              <a:gd name="T68" fmla="*/ 12 w 2118"/>
              <a:gd name="T69" fmla="*/ 167 h 486"/>
              <a:gd name="T70" fmla="*/ 28 w 2118"/>
              <a:gd name="T71" fmla="*/ 132 h 486"/>
              <a:gd name="T72" fmla="*/ 47 w 2118"/>
              <a:gd name="T73" fmla="*/ 100 h 486"/>
              <a:gd name="T74" fmla="*/ 71 w 2118"/>
              <a:gd name="T75" fmla="*/ 72 h 486"/>
              <a:gd name="T76" fmla="*/ 100 w 2118"/>
              <a:gd name="T77" fmla="*/ 48 h 486"/>
              <a:gd name="T78" fmla="*/ 132 w 2118"/>
              <a:gd name="T79" fmla="*/ 28 h 486"/>
              <a:gd name="T80" fmla="*/ 167 w 2118"/>
              <a:gd name="T81" fmla="*/ 14 h 486"/>
              <a:gd name="T82" fmla="*/ 205 w 2118"/>
              <a:gd name="T83" fmla="*/ 4 h 486"/>
              <a:gd name="T84" fmla="*/ 244 w 2118"/>
              <a:gd name="T85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18" h="486">
                <a:moveTo>
                  <a:pt x="244" y="0"/>
                </a:moveTo>
                <a:lnTo>
                  <a:pt x="1873" y="0"/>
                </a:lnTo>
                <a:lnTo>
                  <a:pt x="1913" y="4"/>
                </a:lnTo>
                <a:lnTo>
                  <a:pt x="1950" y="14"/>
                </a:lnTo>
                <a:lnTo>
                  <a:pt x="1985" y="28"/>
                </a:lnTo>
                <a:lnTo>
                  <a:pt x="2018" y="48"/>
                </a:lnTo>
                <a:lnTo>
                  <a:pt x="2047" y="72"/>
                </a:lnTo>
                <a:lnTo>
                  <a:pt x="2071" y="100"/>
                </a:lnTo>
                <a:lnTo>
                  <a:pt x="2090" y="132"/>
                </a:lnTo>
                <a:lnTo>
                  <a:pt x="2106" y="167"/>
                </a:lnTo>
                <a:lnTo>
                  <a:pt x="2114" y="204"/>
                </a:lnTo>
                <a:lnTo>
                  <a:pt x="2118" y="243"/>
                </a:lnTo>
                <a:lnTo>
                  <a:pt x="2114" y="283"/>
                </a:lnTo>
                <a:lnTo>
                  <a:pt x="2106" y="320"/>
                </a:lnTo>
                <a:lnTo>
                  <a:pt x="2090" y="355"/>
                </a:lnTo>
                <a:lnTo>
                  <a:pt x="2071" y="386"/>
                </a:lnTo>
                <a:lnTo>
                  <a:pt x="2047" y="415"/>
                </a:lnTo>
                <a:lnTo>
                  <a:pt x="2018" y="439"/>
                </a:lnTo>
                <a:lnTo>
                  <a:pt x="1985" y="459"/>
                </a:lnTo>
                <a:lnTo>
                  <a:pt x="1950" y="474"/>
                </a:lnTo>
                <a:lnTo>
                  <a:pt x="1913" y="483"/>
                </a:lnTo>
                <a:lnTo>
                  <a:pt x="1873" y="486"/>
                </a:lnTo>
                <a:lnTo>
                  <a:pt x="244" y="486"/>
                </a:lnTo>
                <a:lnTo>
                  <a:pt x="205" y="483"/>
                </a:lnTo>
                <a:lnTo>
                  <a:pt x="167" y="474"/>
                </a:lnTo>
                <a:lnTo>
                  <a:pt x="132" y="459"/>
                </a:lnTo>
                <a:lnTo>
                  <a:pt x="100" y="439"/>
                </a:lnTo>
                <a:lnTo>
                  <a:pt x="71" y="415"/>
                </a:lnTo>
                <a:lnTo>
                  <a:pt x="47" y="386"/>
                </a:lnTo>
                <a:lnTo>
                  <a:pt x="28" y="355"/>
                </a:lnTo>
                <a:lnTo>
                  <a:pt x="12" y="320"/>
                </a:lnTo>
                <a:lnTo>
                  <a:pt x="4" y="283"/>
                </a:lnTo>
                <a:lnTo>
                  <a:pt x="0" y="243"/>
                </a:lnTo>
                <a:lnTo>
                  <a:pt x="4" y="204"/>
                </a:lnTo>
                <a:lnTo>
                  <a:pt x="12" y="167"/>
                </a:lnTo>
                <a:lnTo>
                  <a:pt x="28" y="132"/>
                </a:lnTo>
                <a:lnTo>
                  <a:pt x="47" y="100"/>
                </a:lnTo>
                <a:lnTo>
                  <a:pt x="71" y="72"/>
                </a:lnTo>
                <a:lnTo>
                  <a:pt x="100" y="48"/>
                </a:lnTo>
                <a:lnTo>
                  <a:pt x="132" y="28"/>
                </a:lnTo>
                <a:lnTo>
                  <a:pt x="167" y="14"/>
                </a:lnTo>
                <a:lnTo>
                  <a:pt x="205" y="4"/>
                </a:lnTo>
                <a:lnTo>
                  <a:pt x="2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10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713439" y="5656502"/>
            <a:ext cx="165925" cy="60307"/>
          </a:xfrm>
          <a:custGeom>
            <a:avLst/>
            <a:gdLst>
              <a:gd name="T0" fmla="*/ 244 w 1303"/>
              <a:gd name="T1" fmla="*/ 0 h 485"/>
              <a:gd name="T2" fmla="*/ 1059 w 1303"/>
              <a:gd name="T3" fmla="*/ 0 h 485"/>
              <a:gd name="T4" fmla="*/ 1099 w 1303"/>
              <a:gd name="T5" fmla="*/ 2 h 485"/>
              <a:gd name="T6" fmla="*/ 1136 w 1303"/>
              <a:gd name="T7" fmla="*/ 12 h 485"/>
              <a:gd name="T8" fmla="*/ 1171 w 1303"/>
              <a:gd name="T9" fmla="*/ 26 h 485"/>
              <a:gd name="T10" fmla="*/ 1203 w 1303"/>
              <a:gd name="T11" fmla="*/ 46 h 485"/>
              <a:gd name="T12" fmla="*/ 1232 w 1303"/>
              <a:gd name="T13" fmla="*/ 70 h 485"/>
              <a:gd name="T14" fmla="*/ 1256 w 1303"/>
              <a:gd name="T15" fmla="*/ 99 h 485"/>
              <a:gd name="T16" fmla="*/ 1275 w 1303"/>
              <a:gd name="T17" fmla="*/ 130 h 485"/>
              <a:gd name="T18" fmla="*/ 1291 w 1303"/>
              <a:gd name="T19" fmla="*/ 166 h 485"/>
              <a:gd name="T20" fmla="*/ 1301 w 1303"/>
              <a:gd name="T21" fmla="*/ 203 h 485"/>
              <a:gd name="T22" fmla="*/ 1303 w 1303"/>
              <a:gd name="T23" fmla="*/ 242 h 485"/>
              <a:gd name="T24" fmla="*/ 1301 w 1303"/>
              <a:gd name="T25" fmla="*/ 282 h 485"/>
              <a:gd name="T26" fmla="*/ 1291 w 1303"/>
              <a:gd name="T27" fmla="*/ 319 h 485"/>
              <a:gd name="T28" fmla="*/ 1275 w 1303"/>
              <a:gd name="T29" fmla="*/ 354 h 485"/>
              <a:gd name="T30" fmla="*/ 1256 w 1303"/>
              <a:gd name="T31" fmla="*/ 386 h 485"/>
              <a:gd name="T32" fmla="*/ 1232 w 1303"/>
              <a:gd name="T33" fmla="*/ 413 h 485"/>
              <a:gd name="T34" fmla="*/ 1203 w 1303"/>
              <a:gd name="T35" fmla="*/ 438 h 485"/>
              <a:gd name="T36" fmla="*/ 1171 w 1303"/>
              <a:gd name="T37" fmla="*/ 458 h 485"/>
              <a:gd name="T38" fmla="*/ 1136 w 1303"/>
              <a:gd name="T39" fmla="*/ 472 h 485"/>
              <a:gd name="T40" fmla="*/ 1099 w 1303"/>
              <a:gd name="T41" fmla="*/ 482 h 485"/>
              <a:gd name="T42" fmla="*/ 1059 w 1303"/>
              <a:gd name="T43" fmla="*/ 485 h 485"/>
              <a:gd name="T44" fmla="*/ 244 w 1303"/>
              <a:gd name="T45" fmla="*/ 485 h 485"/>
              <a:gd name="T46" fmla="*/ 205 w 1303"/>
              <a:gd name="T47" fmla="*/ 482 h 485"/>
              <a:gd name="T48" fmla="*/ 167 w 1303"/>
              <a:gd name="T49" fmla="*/ 472 h 485"/>
              <a:gd name="T50" fmla="*/ 132 w 1303"/>
              <a:gd name="T51" fmla="*/ 458 h 485"/>
              <a:gd name="T52" fmla="*/ 100 w 1303"/>
              <a:gd name="T53" fmla="*/ 438 h 485"/>
              <a:gd name="T54" fmla="*/ 71 w 1303"/>
              <a:gd name="T55" fmla="*/ 413 h 485"/>
              <a:gd name="T56" fmla="*/ 47 w 1303"/>
              <a:gd name="T57" fmla="*/ 386 h 485"/>
              <a:gd name="T58" fmla="*/ 28 w 1303"/>
              <a:gd name="T59" fmla="*/ 354 h 485"/>
              <a:gd name="T60" fmla="*/ 12 w 1303"/>
              <a:gd name="T61" fmla="*/ 319 h 485"/>
              <a:gd name="T62" fmla="*/ 4 w 1303"/>
              <a:gd name="T63" fmla="*/ 282 h 485"/>
              <a:gd name="T64" fmla="*/ 0 w 1303"/>
              <a:gd name="T65" fmla="*/ 242 h 485"/>
              <a:gd name="T66" fmla="*/ 4 w 1303"/>
              <a:gd name="T67" fmla="*/ 203 h 485"/>
              <a:gd name="T68" fmla="*/ 12 w 1303"/>
              <a:gd name="T69" fmla="*/ 166 h 485"/>
              <a:gd name="T70" fmla="*/ 28 w 1303"/>
              <a:gd name="T71" fmla="*/ 130 h 485"/>
              <a:gd name="T72" fmla="*/ 47 w 1303"/>
              <a:gd name="T73" fmla="*/ 99 h 485"/>
              <a:gd name="T74" fmla="*/ 71 w 1303"/>
              <a:gd name="T75" fmla="*/ 70 h 485"/>
              <a:gd name="T76" fmla="*/ 100 w 1303"/>
              <a:gd name="T77" fmla="*/ 46 h 485"/>
              <a:gd name="T78" fmla="*/ 132 w 1303"/>
              <a:gd name="T79" fmla="*/ 26 h 485"/>
              <a:gd name="T80" fmla="*/ 167 w 1303"/>
              <a:gd name="T81" fmla="*/ 12 h 485"/>
              <a:gd name="T82" fmla="*/ 205 w 1303"/>
              <a:gd name="T83" fmla="*/ 2 h 485"/>
              <a:gd name="T84" fmla="*/ 244 w 1303"/>
              <a:gd name="T85" fmla="*/ 0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3" h="485">
                <a:moveTo>
                  <a:pt x="244" y="0"/>
                </a:moveTo>
                <a:lnTo>
                  <a:pt x="1059" y="0"/>
                </a:lnTo>
                <a:lnTo>
                  <a:pt x="1099" y="2"/>
                </a:lnTo>
                <a:lnTo>
                  <a:pt x="1136" y="12"/>
                </a:lnTo>
                <a:lnTo>
                  <a:pt x="1171" y="26"/>
                </a:lnTo>
                <a:lnTo>
                  <a:pt x="1203" y="46"/>
                </a:lnTo>
                <a:lnTo>
                  <a:pt x="1232" y="70"/>
                </a:lnTo>
                <a:lnTo>
                  <a:pt x="1256" y="99"/>
                </a:lnTo>
                <a:lnTo>
                  <a:pt x="1275" y="130"/>
                </a:lnTo>
                <a:lnTo>
                  <a:pt x="1291" y="166"/>
                </a:lnTo>
                <a:lnTo>
                  <a:pt x="1301" y="203"/>
                </a:lnTo>
                <a:lnTo>
                  <a:pt x="1303" y="242"/>
                </a:lnTo>
                <a:lnTo>
                  <a:pt x="1301" y="282"/>
                </a:lnTo>
                <a:lnTo>
                  <a:pt x="1291" y="319"/>
                </a:lnTo>
                <a:lnTo>
                  <a:pt x="1275" y="354"/>
                </a:lnTo>
                <a:lnTo>
                  <a:pt x="1256" y="386"/>
                </a:lnTo>
                <a:lnTo>
                  <a:pt x="1232" y="413"/>
                </a:lnTo>
                <a:lnTo>
                  <a:pt x="1203" y="438"/>
                </a:lnTo>
                <a:lnTo>
                  <a:pt x="1171" y="458"/>
                </a:lnTo>
                <a:lnTo>
                  <a:pt x="1136" y="472"/>
                </a:lnTo>
                <a:lnTo>
                  <a:pt x="1099" y="482"/>
                </a:lnTo>
                <a:lnTo>
                  <a:pt x="1059" y="485"/>
                </a:lnTo>
                <a:lnTo>
                  <a:pt x="244" y="485"/>
                </a:lnTo>
                <a:lnTo>
                  <a:pt x="205" y="482"/>
                </a:lnTo>
                <a:lnTo>
                  <a:pt x="167" y="472"/>
                </a:lnTo>
                <a:lnTo>
                  <a:pt x="132" y="458"/>
                </a:lnTo>
                <a:lnTo>
                  <a:pt x="100" y="438"/>
                </a:lnTo>
                <a:lnTo>
                  <a:pt x="71" y="413"/>
                </a:lnTo>
                <a:lnTo>
                  <a:pt x="47" y="386"/>
                </a:lnTo>
                <a:lnTo>
                  <a:pt x="28" y="354"/>
                </a:lnTo>
                <a:lnTo>
                  <a:pt x="12" y="319"/>
                </a:lnTo>
                <a:lnTo>
                  <a:pt x="4" y="282"/>
                </a:lnTo>
                <a:lnTo>
                  <a:pt x="0" y="242"/>
                </a:lnTo>
                <a:lnTo>
                  <a:pt x="4" y="203"/>
                </a:lnTo>
                <a:lnTo>
                  <a:pt x="12" y="166"/>
                </a:lnTo>
                <a:lnTo>
                  <a:pt x="28" y="130"/>
                </a:lnTo>
                <a:lnTo>
                  <a:pt x="47" y="99"/>
                </a:lnTo>
                <a:lnTo>
                  <a:pt x="71" y="70"/>
                </a:lnTo>
                <a:lnTo>
                  <a:pt x="100" y="46"/>
                </a:lnTo>
                <a:lnTo>
                  <a:pt x="132" y="26"/>
                </a:lnTo>
                <a:lnTo>
                  <a:pt x="167" y="12"/>
                </a:lnTo>
                <a:lnTo>
                  <a:pt x="205" y="2"/>
                </a:lnTo>
                <a:lnTo>
                  <a:pt x="2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10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713439" y="5576340"/>
            <a:ext cx="217920" cy="60059"/>
          </a:xfrm>
          <a:custGeom>
            <a:avLst/>
            <a:gdLst>
              <a:gd name="T0" fmla="*/ 244 w 1711"/>
              <a:gd name="T1" fmla="*/ 0 h 485"/>
              <a:gd name="T2" fmla="*/ 1466 w 1711"/>
              <a:gd name="T3" fmla="*/ 0 h 485"/>
              <a:gd name="T4" fmla="*/ 1505 w 1711"/>
              <a:gd name="T5" fmla="*/ 4 h 485"/>
              <a:gd name="T6" fmla="*/ 1544 w 1711"/>
              <a:gd name="T7" fmla="*/ 13 h 485"/>
              <a:gd name="T8" fmla="*/ 1579 w 1711"/>
              <a:gd name="T9" fmla="*/ 28 h 485"/>
              <a:gd name="T10" fmla="*/ 1610 w 1711"/>
              <a:gd name="T11" fmla="*/ 47 h 485"/>
              <a:gd name="T12" fmla="*/ 1639 w 1711"/>
              <a:gd name="T13" fmla="*/ 72 h 485"/>
              <a:gd name="T14" fmla="*/ 1663 w 1711"/>
              <a:gd name="T15" fmla="*/ 99 h 485"/>
              <a:gd name="T16" fmla="*/ 1683 w 1711"/>
              <a:gd name="T17" fmla="*/ 132 h 485"/>
              <a:gd name="T18" fmla="*/ 1698 w 1711"/>
              <a:gd name="T19" fmla="*/ 166 h 485"/>
              <a:gd name="T20" fmla="*/ 1707 w 1711"/>
              <a:gd name="T21" fmla="*/ 203 h 485"/>
              <a:gd name="T22" fmla="*/ 1711 w 1711"/>
              <a:gd name="T23" fmla="*/ 243 h 485"/>
              <a:gd name="T24" fmla="*/ 1707 w 1711"/>
              <a:gd name="T25" fmla="*/ 282 h 485"/>
              <a:gd name="T26" fmla="*/ 1698 w 1711"/>
              <a:gd name="T27" fmla="*/ 319 h 485"/>
              <a:gd name="T28" fmla="*/ 1683 w 1711"/>
              <a:gd name="T29" fmla="*/ 355 h 485"/>
              <a:gd name="T30" fmla="*/ 1663 w 1711"/>
              <a:gd name="T31" fmla="*/ 386 h 485"/>
              <a:gd name="T32" fmla="*/ 1639 w 1711"/>
              <a:gd name="T33" fmla="*/ 415 h 485"/>
              <a:gd name="T34" fmla="*/ 1610 w 1711"/>
              <a:gd name="T35" fmla="*/ 439 h 485"/>
              <a:gd name="T36" fmla="*/ 1579 w 1711"/>
              <a:gd name="T37" fmla="*/ 459 h 485"/>
              <a:gd name="T38" fmla="*/ 1544 w 1711"/>
              <a:gd name="T39" fmla="*/ 473 h 485"/>
              <a:gd name="T40" fmla="*/ 1505 w 1711"/>
              <a:gd name="T41" fmla="*/ 483 h 485"/>
              <a:gd name="T42" fmla="*/ 1466 w 1711"/>
              <a:gd name="T43" fmla="*/ 485 h 485"/>
              <a:gd name="T44" fmla="*/ 244 w 1711"/>
              <a:gd name="T45" fmla="*/ 485 h 485"/>
              <a:gd name="T46" fmla="*/ 205 w 1711"/>
              <a:gd name="T47" fmla="*/ 483 h 485"/>
              <a:gd name="T48" fmla="*/ 167 w 1711"/>
              <a:gd name="T49" fmla="*/ 473 h 485"/>
              <a:gd name="T50" fmla="*/ 132 w 1711"/>
              <a:gd name="T51" fmla="*/ 459 h 485"/>
              <a:gd name="T52" fmla="*/ 100 w 1711"/>
              <a:gd name="T53" fmla="*/ 439 h 485"/>
              <a:gd name="T54" fmla="*/ 71 w 1711"/>
              <a:gd name="T55" fmla="*/ 415 h 485"/>
              <a:gd name="T56" fmla="*/ 47 w 1711"/>
              <a:gd name="T57" fmla="*/ 386 h 485"/>
              <a:gd name="T58" fmla="*/ 28 w 1711"/>
              <a:gd name="T59" fmla="*/ 355 h 485"/>
              <a:gd name="T60" fmla="*/ 12 w 1711"/>
              <a:gd name="T61" fmla="*/ 319 h 485"/>
              <a:gd name="T62" fmla="*/ 4 w 1711"/>
              <a:gd name="T63" fmla="*/ 282 h 485"/>
              <a:gd name="T64" fmla="*/ 0 w 1711"/>
              <a:gd name="T65" fmla="*/ 243 h 485"/>
              <a:gd name="T66" fmla="*/ 4 w 1711"/>
              <a:gd name="T67" fmla="*/ 203 h 485"/>
              <a:gd name="T68" fmla="*/ 12 w 1711"/>
              <a:gd name="T69" fmla="*/ 166 h 485"/>
              <a:gd name="T70" fmla="*/ 28 w 1711"/>
              <a:gd name="T71" fmla="*/ 132 h 485"/>
              <a:gd name="T72" fmla="*/ 47 w 1711"/>
              <a:gd name="T73" fmla="*/ 99 h 485"/>
              <a:gd name="T74" fmla="*/ 71 w 1711"/>
              <a:gd name="T75" fmla="*/ 72 h 485"/>
              <a:gd name="T76" fmla="*/ 100 w 1711"/>
              <a:gd name="T77" fmla="*/ 47 h 485"/>
              <a:gd name="T78" fmla="*/ 132 w 1711"/>
              <a:gd name="T79" fmla="*/ 28 h 485"/>
              <a:gd name="T80" fmla="*/ 167 w 1711"/>
              <a:gd name="T81" fmla="*/ 13 h 485"/>
              <a:gd name="T82" fmla="*/ 205 w 1711"/>
              <a:gd name="T83" fmla="*/ 4 h 485"/>
              <a:gd name="T84" fmla="*/ 244 w 1711"/>
              <a:gd name="T85" fmla="*/ 0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11" h="485">
                <a:moveTo>
                  <a:pt x="244" y="0"/>
                </a:moveTo>
                <a:lnTo>
                  <a:pt x="1466" y="0"/>
                </a:lnTo>
                <a:lnTo>
                  <a:pt x="1505" y="4"/>
                </a:lnTo>
                <a:lnTo>
                  <a:pt x="1544" y="13"/>
                </a:lnTo>
                <a:lnTo>
                  <a:pt x="1579" y="28"/>
                </a:lnTo>
                <a:lnTo>
                  <a:pt x="1610" y="47"/>
                </a:lnTo>
                <a:lnTo>
                  <a:pt x="1639" y="72"/>
                </a:lnTo>
                <a:lnTo>
                  <a:pt x="1663" y="99"/>
                </a:lnTo>
                <a:lnTo>
                  <a:pt x="1683" y="132"/>
                </a:lnTo>
                <a:lnTo>
                  <a:pt x="1698" y="166"/>
                </a:lnTo>
                <a:lnTo>
                  <a:pt x="1707" y="203"/>
                </a:lnTo>
                <a:lnTo>
                  <a:pt x="1711" y="243"/>
                </a:lnTo>
                <a:lnTo>
                  <a:pt x="1707" y="282"/>
                </a:lnTo>
                <a:lnTo>
                  <a:pt x="1698" y="319"/>
                </a:lnTo>
                <a:lnTo>
                  <a:pt x="1683" y="355"/>
                </a:lnTo>
                <a:lnTo>
                  <a:pt x="1663" y="386"/>
                </a:lnTo>
                <a:lnTo>
                  <a:pt x="1639" y="415"/>
                </a:lnTo>
                <a:lnTo>
                  <a:pt x="1610" y="439"/>
                </a:lnTo>
                <a:lnTo>
                  <a:pt x="1579" y="459"/>
                </a:lnTo>
                <a:lnTo>
                  <a:pt x="1544" y="473"/>
                </a:lnTo>
                <a:lnTo>
                  <a:pt x="1505" y="483"/>
                </a:lnTo>
                <a:lnTo>
                  <a:pt x="1466" y="485"/>
                </a:lnTo>
                <a:lnTo>
                  <a:pt x="244" y="485"/>
                </a:lnTo>
                <a:lnTo>
                  <a:pt x="205" y="483"/>
                </a:lnTo>
                <a:lnTo>
                  <a:pt x="167" y="473"/>
                </a:lnTo>
                <a:lnTo>
                  <a:pt x="132" y="459"/>
                </a:lnTo>
                <a:lnTo>
                  <a:pt x="100" y="439"/>
                </a:lnTo>
                <a:lnTo>
                  <a:pt x="71" y="415"/>
                </a:lnTo>
                <a:lnTo>
                  <a:pt x="47" y="386"/>
                </a:lnTo>
                <a:lnTo>
                  <a:pt x="28" y="355"/>
                </a:lnTo>
                <a:lnTo>
                  <a:pt x="12" y="319"/>
                </a:lnTo>
                <a:lnTo>
                  <a:pt x="4" y="282"/>
                </a:lnTo>
                <a:lnTo>
                  <a:pt x="0" y="243"/>
                </a:lnTo>
                <a:lnTo>
                  <a:pt x="4" y="203"/>
                </a:lnTo>
                <a:lnTo>
                  <a:pt x="12" y="166"/>
                </a:lnTo>
                <a:lnTo>
                  <a:pt x="28" y="132"/>
                </a:lnTo>
                <a:lnTo>
                  <a:pt x="47" y="99"/>
                </a:lnTo>
                <a:lnTo>
                  <a:pt x="71" y="72"/>
                </a:lnTo>
                <a:lnTo>
                  <a:pt x="100" y="47"/>
                </a:lnTo>
                <a:lnTo>
                  <a:pt x="132" y="28"/>
                </a:lnTo>
                <a:lnTo>
                  <a:pt x="167" y="13"/>
                </a:lnTo>
                <a:lnTo>
                  <a:pt x="205" y="4"/>
                </a:lnTo>
                <a:lnTo>
                  <a:pt x="2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94" name="Oval 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290554">
            <a:off x="7148622" y="4116789"/>
            <a:ext cx="1149468" cy="1180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95" name="Isosceles Triangle 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090554">
            <a:off x="6950460" y="4402037"/>
            <a:ext cx="322983" cy="2859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110" name="Free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967268" y="4410763"/>
            <a:ext cx="267257" cy="516458"/>
          </a:xfrm>
          <a:custGeom>
            <a:avLst/>
            <a:gdLst>
              <a:gd name="T0" fmla="*/ 1826 w 3212"/>
              <a:gd name="T1" fmla="*/ 4 h 6200"/>
              <a:gd name="T2" fmla="*/ 1981 w 3212"/>
              <a:gd name="T3" fmla="*/ 91 h 6200"/>
              <a:gd name="T4" fmla="*/ 2003 w 3212"/>
              <a:gd name="T5" fmla="*/ 387 h 6200"/>
              <a:gd name="T6" fmla="*/ 2024 w 3212"/>
              <a:gd name="T7" fmla="*/ 612 h 6200"/>
              <a:gd name="T8" fmla="*/ 2164 w 3212"/>
              <a:gd name="T9" fmla="*/ 687 h 6200"/>
              <a:gd name="T10" fmla="*/ 2737 w 3212"/>
              <a:gd name="T11" fmla="*/ 829 h 6200"/>
              <a:gd name="T12" fmla="*/ 2999 w 3212"/>
              <a:gd name="T13" fmla="*/ 997 h 6200"/>
              <a:gd name="T14" fmla="*/ 2899 w 3212"/>
              <a:gd name="T15" fmla="*/ 1457 h 6200"/>
              <a:gd name="T16" fmla="*/ 2773 w 3212"/>
              <a:gd name="T17" fmla="*/ 1759 h 6200"/>
              <a:gd name="T18" fmla="*/ 2597 w 3212"/>
              <a:gd name="T19" fmla="*/ 1733 h 6200"/>
              <a:gd name="T20" fmla="*/ 1922 w 3212"/>
              <a:gd name="T21" fmla="*/ 1548 h 6200"/>
              <a:gd name="T22" fmla="*/ 1447 w 3212"/>
              <a:gd name="T23" fmla="*/ 1572 h 6200"/>
              <a:gd name="T24" fmla="*/ 1198 w 3212"/>
              <a:gd name="T25" fmla="*/ 1744 h 6200"/>
              <a:gd name="T26" fmla="*/ 1141 w 3212"/>
              <a:gd name="T27" fmla="*/ 1997 h 6200"/>
              <a:gd name="T28" fmla="*/ 1294 w 3212"/>
              <a:gd name="T29" fmla="*/ 2241 h 6200"/>
              <a:gd name="T30" fmla="*/ 1711 w 3212"/>
              <a:gd name="T31" fmla="*/ 2473 h 6200"/>
              <a:gd name="T32" fmla="*/ 2469 w 3212"/>
              <a:gd name="T33" fmla="*/ 2816 h 6200"/>
              <a:gd name="T34" fmla="*/ 2907 w 3212"/>
              <a:gd name="T35" fmla="*/ 3184 h 6200"/>
              <a:gd name="T36" fmla="*/ 3158 w 3212"/>
              <a:gd name="T37" fmla="*/ 3660 h 6200"/>
              <a:gd name="T38" fmla="*/ 3205 w 3212"/>
              <a:gd name="T39" fmla="*/ 4184 h 6200"/>
              <a:gd name="T40" fmla="*/ 3037 w 3212"/>
              <a:gd name="T41" fmla="*/ 4698 h 6200"/>
              <a:gd name="T42" fmla="*/ 2660 w 3212"/>
              <a:gd name="T43" fmla="*/ 5124 h 6200"/>
              <a:gd name="T44" fmla="*/ 2150 w 3212"/>
              <a:gd name="T45" fmla="*/ 5370 h 6200"/>
              <a:gd name="T46" fmla="*/ 1988 w 3212"/>
              <a:gd name="T47" fmla="*/ 5485 h 6200"/>
              <a:gd name="T48" fmla="*/ 1967 w 3212"/>
              <a:gd name="T49" fmla="*/ 5879 h 6200"/>
              <a:gd name="T50" fmla="*/ 1909 w 3212"/>
              <a:gd name="T51" fmla="*/ 6160 h 6200"/>
              <a:gd name="T52" fmla="*/ 1358 w 3212"/>
              <a:gd name="T53" fmla="*/ 6200 h 6200"/>
              <a:gd name="T54" fmla="*/ 1198 w 3212"/>
              <a:gd name="T55" fmla="*/ 6117 h 6200"/>
              <a:gd name="T56" fmla="*/ 1168 w 3212"/>
              <a:gd name="T57" fmla="*/ 5709 h 6200"/>
              <a:gd name="T58" fmla="*/ 1138 w 3212"/>
              <a:gd name="T59" fmla="*/ 5511 h 6200"/>
              <a:gd name="T60" fmla="*/ 953 w 3212"/>
              <a:gd name="T61" fmla="*/ 5451 h 6200"/>
              <a:gd name="T62" fmla="*/ 308 w 3212"/>
              <a:gd name="T63" fmla="*/ 5285 h 6200"/>
              <a:gd name="T64" fmla="*/ 30 w 3212"/>
              <a:gd name="T65" fmla="*/ 5128 h 6200"/>
              <a:gd name="T66" fmla="*/ 13 w 3212"/>
              <a:gd name="T67" fmla="*/ 4945 h 6200"/>
              <a:gd name="T68" fmla="*/ 189 w 3212"/>
              <a:gd name="T69" fmla="*/ 4362 h 6200"/>
              <a:gd name="T70" fmla="*/ 298 w 3212"/>
              <a:gd name="T71" fmla="*/ 4292 h 6200"/>
              <a:gd name="T72" fmla="*/ 687 w 3212"/>
              <a:gd name="T73" fmla="*/ 4456 h 6200"/>
              <a:gd name="T74" fmla="*/ 1362 w 3212"/>
              <a:gd name="T75" fmla="*/ 4600 h 6200"/>
              <a:gd name="T76" fmla="*/ 1824 w 3212"/>
              <a:gd name="T77" fmla="*/ 4517 h 6200"/>
              <a:gd name="T78" fmla="*/ 2062 w 3212"/>
              <a:gd name="T79" fmla="*/ 4307 h 6200"/>
              <a:gd name="T80" fmla="*/ 2099 w 3212"/>
              <a:gd name="T81" fmla="*/ 4022 h 6200"/>
              <a:gd name="T82" fmla="*/ 1928 w 3212"/>
              <a:gd name="T83" fmla="*/ 3754 h 6200"/>
              <a:gd name="T84" fmla="*/ 1485 w 3212"/>
              <a:gd name="T85" fmla="*/ 3513 h 6200"/>
              <a:gd name="T86" fmla="*/ 858 w 3212"/>
              <a:gd name="T87" fmla="*/ 3243 h 6200"/>
              <a:gd name="T88" fmla="*/ 419 w 3212"/>
              <a:gd name="T89" fmla="*/ 2939 h 6200"/>
              <a:gd name="T90" fmla="*/ 143 w 3212"/>
              <a:gd name="T91" fmla="*/ 2569 h 6200"/>
              <a:gd name="T92" fmla="*/ 40 w 3212"/>
              <a:gd name="T93" fmla="*/ 2103 h 6200"/>
              <a:gd name="T94" fmla="*/ 136 w 3212"/>
              <a:gd name="T95" fmla="*/ 1552 h 6200"/>
              <a:gd name="T96" fmla="*/ 425 w 3212"/>
              <a:gd name="T97" fmla="*/ 1127 h 6200"/>
              <a:gd name="T98" fmla="*/ 881 w 3212"/>
              <a:gd name="T99" fmla="*/ 834 h 6200"/>
              <a:gd name="T100" fmla="*/ 1154 w 3212"/>
              <a:gd name="T101" fmla="*/ 723 h 6200"/>
              <a:gd name="T102" fmla="*/ 1220 w 3212"/>
              <a:gd name="T103" fmla="*/ 608 h 6200"/>
              <a:gd name="T104" fmla="*/ 1226 w 3212"/>
              <a:gd name="T105" fmla="*/ 221 h 6200"/>
              <a:gd name="T106" fmla="*/ 1281 w 3212"/>
              <a:gd name="T107" fmla="*/ 34 h 6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12" h="6200">
                <a:moveTo>
                  <a:pt x="1445" y="0"/>
                </a:moveTo>
                <a:lnTo>
                  <a:pt x="1613" y="0"/>
                </a:lnTo>
                <a:lnTo>
                  <a:pt x="1696" y="0"/>
                </a:lnTo>
                <a:lnTo>
                  <a:pt x="1767" y="2"/>
                </a:lnTo>
                <a:lnTo>
                  <a:pt x="1826" y="4"/>
                </a:lnTo>
                <a:lnTo>
                  <a:pt x="1873" y="12"/>
                </a:lnTo>
                <a:lnTo>
                  <a:pt x="1913" y="23"/>
                </a:lnTo>
                <a:lnTo>
                  <a:pt x="1943" y="38"/>
                </a:lnTo>
                <a:lnTo>
                  <a:pt x="1966" y="61"/>
                </a:lnTo>
                <a:lnTo>
                  <a:pt x="1981" y="91"/>
                </a:lnTo>
                <a:lnTo>
                  <a:pt x="1992" y="129"/>
                </a:lnTo>
                <a:lnTo>
                  <a:pt x="1998" y="176"/>
                </a:lnTo>
                <a:lnTo>
                  <a:pt x="2001" y="234"/>
                </a:lnTo>
                <a:lnTo>
                  <a:pt x="2003" y="306"/>
                </a:lnTo>
                <a:lnTo>
                  <a:pt x="2003" y="387"/>
                </a:lnTo>
                <a:lnTo>
                  <a:pt x="2005" y="451"/>
                </a:lnTo>
                <a:lnTo>
                  <a:pt x="2005" y="504"/>
                </a:lnTo>
                <a:lnTo>
                  <a:pt x="2009" y="548"/>
                </a:lnTo>
                <a:lnTo>
                  <a:pt x="2015" y="583"/>
                </a:lnTo>
                <a:lnTo>
                  <a:pt x="2024" y="612"/>
                </a:lnTo>
                <a:lnTo>
                  <a:pt x="2039" y="634"/>
                </a:lnTo>
                <a:lnTo>
                  <a:pt x="2060" y="653"/>
                </a:lnTo>
                <a:lnTo>
                  <a:pt x="2086" y="667"/>
                </a:lnTo>
                <a:lnTo>
                  <a:pt x="2120" y="678"/>
                </a:lnTo>
                <a:lnTo>
                  <a:pt x="2164" y="687"/>
                </a:lnTo>
                <a:lnTo>
                  <a:pt x="2216" y="697"/>
                </a:lnTo>
                <a:lnTo>
                  <a:pt x="2279" y="706"/>
                </a:lnTo>
                <a:lnTo>
                  <a:pt x="2435" y="736"/>
                </a:lnTo>
                <a:lnTo>
                  <a:pt x="2588" y="778"/>
                </a:lnTo>
                <a:lnTo>
                  <a:pt x="2737" y="829"/>
                </a:lnTo>
                <a:lnTo>
                  <a:pt x="2884" y="887"/>
                </a:lnTo>
                <a:lnTo>
                  <a:pt x="2926" y="910"/>
                </a:lnTo>
                <a:lnTo>
                  <a:pt x="2958" y="935"/>
                </a:lnTo>
                <a:lnTo>
                  <a:pt x="2984" y="965"/>
                </a:lnTo>
                <a:lnTo>
                  <a:pt x="2999" y="997"/>
                </a:lnTo>
                <a:lnTo>
                  <a:pt x="3009" y="1035"/>
                </a:lnTo>
                <a:lnTo>
                  <a:pt x="3007" y="1076"/>
                </a:lnTo>
                <a:lnTo>
                  <a:pt x="2997" y="1121"/>
                </a:lnTo>
                <a:lnTo>
                  <a:pt x="2948" y="1289"/>
                </a:lnTo>
                <a:lnTo>
                  <a:pt x="2899" y="1457"/>
                </a:lnTo>
                <a:lnTo>
                  <a:pt x="2848" y="1625"/>
                </a:lnTo>
                <a:lnTo>
                  <a:pt x="2831" y="1672"/>
                </a:lnTo>
                <a:lnTo>
                  <a:pt x="2814" y="1710"/>
                </a:lnTo>
                <a:lnTo>
                  <a:pt x="2794" y="1740"/>
                </a:lnTo>
                <a:lnTo>
                  <a:pt x="2773" y="1759"/>
                </a:lnTo>
                <a:lnTo>
                  <a:pt x="2746" y="1771"/>
                </a:lnTo>
                <a:lnTo>
                  <a:pt x="2718" y="1772"/>
                </a:lnTo>
                <a:lnTo>
                  <a:pt x="2684" y="1767"/>
                </a:lnTo>
                <a:lnTo>
                  <a:pt x="2643" y="1754"/>
                </a:lnTo>
                <a:lnTo>
                  <a:pt x="2597" y="1733"/>
                </a:lnTo>
                <a:lnTo>
                  <a:pt x="2465" y="1676"/>
                </a:lnTo>
                <a:lnTo>
                  <a:pt x="2333" y="1629"/>
                </a:lnTo>
                <a:lnTo>
                  <a:pt x="2198" y="1591"/>
                </a:lnTo>
                <a:lnTo>
                  <a:pt x="2062" y="1565"/>
                </a:lnTo>
                <a:lnTo>
                  <a:pt x="1922" y="1548"/>
                </a:lnTo>
                <a:lnTo>
                  <a:pt x="1783" y="1540"/>
                </a:lnTo>
                <a:lnTo>
                  <a:pt x="1639" y="1544"/>
                </a:lnTo>
                <a:lnTo>
                  <a:pt x="1575" y="1548"/>
                </a:lnTo>
                <a:lnTo>
                  <a:pt x="1509" y="1557"/>
                </a:lnTo>
                <a:lnTo>
                  <a:pt x="1447" y="1572"/>
                </a:lnTo>
                <a:lnTo>
                  <a:pt x="1385" y="1595"/>
                </a:lnTo>
                <a:lnTo>
                  <a:pt x="1326" y="1625"/>
                </a:lnTo>
                <a:lnTo>
                  <a:pt x="1275" y="1661"/>
                </a:lnTo>
                <a:lnTo>
                  <a:pt x="1232" y="1701"/>
                </a:lnTo>
                <a:lnTo>
                  <a:pt x="1198" y="1744"/>
                </a:lnTo>
                <a:lnTo>
                  <a:pt x="1170" y="1791"/>
                </a:lnTo>
                <a:lnTo>
                  <a:pt x="1151" y="1840"/>
                </a:lnTo>
                <a:lnTo>
                  <a:pt x="1139" y="1891"/>
                </a:lnTo>
                <a:lnTo>
                  <a:pt x="1136" y="1944"/>
                </a:lnTo>
                <a:lnTo>
                  <a:pt x="1141" y="1997"/>
                </a:lnTo>
                <a:lnTo>
                  <a:pt x="1154" y="2048"/>
                </a:lnTo>
                <a:lnTo>
                  <a:pt x="1175" y="2099"/>
                </a:lnTo>
                <a:lnTo>
                  <a:pt x="1207" y="2150"/>
                </a:lnTo>
                <a:lnTo>
                  <a:pt x="1247" y="2197"/>
                </a:lnTo>
                <a:lnTo>
                  <a:pt x="1294" y="2241"/>
                </a:lnTo>
                <a:lnTo>
                  <a:pt x="1371" y="2297"/>
                </a:lnTo>
                <a:lnTo>
                  <a:pt x="1453" y="2348"/>
                </a:lnTo>
                <a:lnTo>
                  <a:pt x="1535" y="2393"/>
                </a:lnTo>
                <a:lnTo>
                  <a:pt x="1622" y="2435"/>
                </a:lnTo>
                <a:lnTo>
                  <a:pt x="1711" y="2473"/>
                </a:lnTo>
                <a:lnTo>
                  <a:pt x="1866" y="2537"/>
                </a:lnTo>
                <a:lnTo>
                  <a:pt x="2018" y="2601"/>
                </a:lnTo>
                <a:lnTo>
                  <a:pt x="2171" y="2669"/>
                </a:lnTo>
                <a:lnTo>
                  <a:pt x="2320" y="2739"/>
                </a:lnTo>
                <a:lnTo>
                  <a:pt x="2469" y="2816"/>
                </a:lnTo>
                <a:lnTo>
                  <a:pt x="2571" y="2878"/>
                </a:lnTo>
                <a:lnTo>
                  <a:pt x="2665" y="2946"/>
                </a:lnTo>
                <a:lnTo>
                  <a:pt x="2754" y="3020"/>
                </a:lnTo>
                <a:lnTo>
                  <a:pt x="2835" y="3099"/>
                </a:lnTo>
                <a:lnTo>
                  <a:pt x="2907" y="3184"/>
                </a:lnTo>
                <a:lnTo>
                  <a:pt x="2973" y="3273"/>
                </a:lnTo>
                <a:lnTo>
                  <a:pt x="3031" y="3363"/>
                </a:lnTo>
                <a:lnTo>
                  <a:pt x="3080" y="3460"/>
                </a:lnTo>
                <a:lnTo>
                  <a:pt x="3124" y="3558"/>
                </a:lnTo>
                <a:lnTo>
                  <a:pt x="3158" y="3660"/>
                </a:lnTo>
                <a:lnTo>
                  <a:pt x="3184" y="3762"/>
                </a:lnTo>
                <a:lnTo>
                  <a:pt x="3201" y="3867"/>
                </a:lnTo>
                <a:lnTo>
                  <a:pt x="3210" y="3973"/>
                </a:lnTo>
                <a:lnTo>
                  <a:pt x="3212" y="4079"/>
                </a:lnTo>
                <a:lnTo>
                  <a:pt x="3205" y="4184"/>
                </a:lnTo>
                <a:lnTo>
                  <a:pt x="3188" y="4290"/>
                </a:lnTo>
                <a:lnTo>
                  <a:pt x="3163" y="4394"/>
                </a:lnTo>
                <a:lnTo>
                  <a:pt x="3129" y="4498"/>
                </a:lnTo>
                <a:lnTo>
                  <a:pt x="3088" y="4600"/>
                </a:lnTo>
                <a:lnTo>
                  <a:pt x="3037" y="4698"/>
                </a:lnTo>
                <a:lnTo>
                  <a:pt x="2975" y="4794"/>
                </a:lnTo>
                <a:lnTo>
                  <a:pt x="2905" y="4886"/>
                </a:lnTo>
                <a:lnTo>
                  <a:pt x="2829" y="4973"/>
                </a:lnTo>
                <a:lnTo>
                  <a:pt x="2746" y="5053"/>
                </a:lnTo>
                <a:lnTo>
                  <a:pt x="2660" y="5124"/>
                </a:lnTo>
                <a:lnTo>
                  <a:pt x="2567" y="5188"/>
                </a:lnTo>
                <a:lnTo>
                  <a:pt x="2469" y="5245"/>
                </a:lnTo>
                <a:lnTo>
                  <a:pt x="2367" y="5294"/>
                </a:lnTo>
                <a:lnTo>
                  <a:pt x="2262" y="5336"/>
                </a:lnTo>
                <a:lnTo>
                  <a:pt x="2150" y="5370"/>
                </a:lnTo>
                <a:lnTo>
                  <a:pt x="2105" y="5385"/>
                </a:lnTo>
                <a:lnTo>
                  <a:pt x="2067" y="5404"/>
                </a:lnTo>
                <a:lnTo>
                  <a:pt x="2033" y="5426"/>
                </a:lnTo>
                <a:lnTo>
                  <a:pt x="2009" y="5453"/>
                </a:lnTo>
                <a:lnTo>
                  <a:pt x="1988" y="5485"/>
                </a:lnTo>
                <a:lnTo>
                  <a:pt x="1975" y="5521"/>
                </a:lnTo>
                <a:lnTo>
                  <a:pt x="1969" y="5564"/>
                </a:lnTo>
                <a:lnTo>
                  <a:pt x="1967" y="5611"/>
                </a:lnTo>
                <a:lnTo>
                  <a:pt x="1969" y="5745"/>
                </a:lnTo>
                <a:lnTo>
                  <a:pt x="1967" y="5879"/>
                </a:lnTo>
                <a:lnTo>
                  <a:pt x="1967" y="6011"/>
                </a:lnTo>
                <a:lnTo>
                  <a:pt x="1964" y="6060"/>
                </a:lnTo>
                <a:lnTo>
                  <a:pt x="1952" y="6100"/>
                </a:lnTo>
                <a:lnTo>
                  <a:pt x="1933" y="6134"/>
                </a:lnTo>
                <a:lnTo>
                  <a:pt x="1909" y="6160"/>
                </a:lnTo>
                <a:lnTo>
                  <a:pt x="1875" y="6181"/>
                </a:lnTo>
                <a:lnTo>
                  <a:pt x="1835" y="6192"/>
                </a:lnTo>
                <a:lnTo>
                  <a:pt x="1788" y="6198"/>
                </a:lnTo>
                <a:lnTo>
                  <a:pt x="1573" y="6200"/>
                </a:lnTo>
                <a:lnTo>
                  <a:pt x="1358" y="6200"/>
                </a:lnTo>
                <a:lnTo>
                  <a:pt x="1313" y="6194"/>
                </a:lnTo>
                <a:lnTo>
                  <a:pt x="1275" y="6185"/>
                </a:lnTo>
                <a:lnTo>
                  <a:pt x="1243" y="6168"/>
                </a:lnTo>
                <a:lnTo>
                  <a:pt x="1217" y="6145"/>
                </a:lnTo>
                <a:lnTo>
                  <a:pt x="1198" y="6117"/>
                </a:lnTo>
                <a:lnTo>
                  <a:pt x="1183" y="6085"/>
                </a:lnTo>
                <a:lnTo>
                  <a:pt x="1173" y="6045"/>
                </a:lnTo>
                <a:lnTo>
                  <a:pt x="1171" y="6002"/>
                </a:lnTo>
                <a:lnTo>
                  <a:pt x="1170" y="5855"/>
                </a:lnTo>
                <a:lnTo>
                  <a:pt x="1168" y="5709"/>
                </a:lnTo>
                <a:lnTo>
                  <a:pt x="1168" y="5651"/>
                </a:lnTo>
                <a:lnTo>
                  <a:pt x="1164" y="5602"/>
                </a:lnTo>
                <a:lnTo>
                  <a:pt x="1160" y="5564"/>
                </a:lnTo>
                <a:lnTo>
                  <a:pt x="1151" y="5534"/>
                </a:lnTo>
                <a:lnTo>
                  <a:pt x="1138" y="5511"/>
                </a:lnTo>
                <a:lnTo>
                  <a:pt x="1117" y="5494"/>
                </a:lnTo>
                <a:lnTo>
                  <a:pt x="1090" y="5481"/>
                </a:lnTo>
                <a:lnTo>
                  <a:pt x="1055" y="5470"/>
                </a:lnTo>
                <a:lnTo>
                  <a:pt x="1007" y="5460"/>
                </a:lnTo>
                <a:lnTo>
                  <a:pt x="953" y="5451"/>
                </a:lnTo>
                <a:lnTo>
                  <a:pt x="821" y="5428"/>
                </a:lnTo>
                <a:lnTo>
                  <a:pt x="689" y="5402"/>
                </a:lnTo>
                <a:lnTo>
                  <a:pt x="560" y="5370"/>
                </a:lnTo>
                <a:lnTo>
                  <a:pt x="432" y="5332"/>
                </a:lnTo>
                <a:lnTo>
                  <a:pt x="308" y="5285"/>
                </a:lnTo>
                <a:lnTo>
                  <a:pt x="183" y="5230"/>
                </a:lnTo>
                <a:lnTo>
                  <a:pt x="132" y="5204"/>
                </a:lnTo>
                <a:lnTo>
                  <a:pt x="89" y="5179"/>
                </a:lnTo>
                <a:lnTo>
                  <a:pt x="55" y="5154"/>
                </a:lnTo>
                <a:lnTo>
                  <a:pt x="30" y="5128"/>
                </a:lnTo>
                <a:lnTo>
                  <a:pt x="13" y="5100"/>
                </a:lnTo>
                <a:lnTo>
                  <a:pt x="4" y="5070"/>
                </a:lnTo>
                <a:lnTo>
                  <a:pt x="0" y="5034"/>
                </a:lnTo>
                <a:lnTo>
                  <a:pt x="4" y="4994"/>
                </a:lnTo>
                <a:lnTo>
                  <a:pt x="13" y="4945"/>
                </a:lnTo>
                <a:lnTo>
                  <a:pt x="28" y="4890"/>
                </a:lnTo>
                <a:lnTo>
                  <a:pt x="89" y="4668"/>
                </a:lnTo>
                <a:lnTo>
                  <a:pt x="155" y="4445"/>
                </a:lnTo>
                <a:lnTo>
                  <a:pt x="172" y="4400"/>
                </a:lnTo>
                <a:lnTo>
                  <a:pt x="189" y="4362"/>
                </a:lnTo>
                <a:lnTo>
                  <a:pt x="206" y="4332"/>
                </a:lnTo>
                <a:lnTo>
                  <a:pt x="225" y="4309"/>
                </a:lnTo>
                <a:lnTo>
                  <a:pt x="245" y="4296"/>
                </a:lnTo>
                <a:lnTo>
                  <a:pt x="270" y="4290"/>
                </a:lnTo>
                <a:lnTo>
                  <a:pt x="298" y="4292"/>
                </a:lnTo>
                <a:lnTo>
                  <a:pt x="330" y="4300"/>
                </a:lnTo>
                <a:lnTo>
                  <a:pt x="368" y="4315"/>
                </a:lnTo>
                <a:lnTo>
                  <a:pt x="413" y="4335"/>
                </a:lnTo>
                <a:lnTo>
                  <a:pt x="549" y="4400"/>
                </a:lnTo>
                <a:lnTo>
                  <a:pt x="687" y="4456"/>
                </a:lnTo>
                <a:lnTo>
                  <a:pt x="828" y="4501"/>
                </a:lnTo>
                <a:lnTo>
                  <a:pt x="972" y="4539"/>
                </a:lnTo>
                <a:lnTo>
                  <a:pt x="1117" y="4568"/>
                </a:lnTo>
                <a:lnTo>
                  <a:pt x="1266" y="4590"/>
                </a:lnTo>
                <a:lnTo>
                  <a:pt x="1362" y="4600"/>
                </a:lnTo>
                <a:lnTo>
                  <a:pt x="1456" y="4600"/>
                </a:lnTo>
                <a:lnTo>
                  <a:pt x="1551" y="4592"/>
                </a:lnTo>
                <a:lnTo>
                  <a:pt x="1643" y="4577"/>
                </a:lnTo>
                <a:lnTo>
                  <a:pt x="1735" y="4552"/>
                </a:lnTo>
                <a:lnTo>
                  <a:pt x="1824" y="4517"/>
                </a:lnTo>
                <a:lnTo>
                  <a:pt x="1888" y="4484"/>
                </a:lnTo>
                <a:lnTo>
                  <a:pt x="1943" y="4447"/>
                </a:lnTo>
                <a:lnTo>
                  <a:pt x="1990" y="4403"/>
                </a:lnTo>
                <a:lnTo>
                  <a:pt x="2030" y="4356"/>
                </a:lnTo>
                <a:lnTo>
                  <a:pt x="2062" y="4307"/>
                </a:lnTo>
                <a:lnTo>
                  <a:pt x="2086" y="4252"/>
                </a:lnTo>
                <a:lnTo>
                  <a:pt x="2101" y="4196"/>
                </a:lnTo>
                <a:lnTo>
                  <a:pt x="2109" y="4139"/>
                </a:lnTo>
                <a:lnTo>
                  <a:pt x="2109" y="4081"/>
                </a:lnTo>
                <a:lnTo>
                  <a:pt x="2099" y="4022"/>
                </a:lnTo>
                <a:lnTo>
                  <a:pt x="2082" y="3965"/>
                </a:lnTo>
                <a:lnTo>
                  <a:pt x="2058" y="3909"/>
                </a:lnTo>
                <a:lnTo>
                  <a:pt x="2022" y="3854"/>
                </a:lnTo>
                <a:lnTo>
                  <a:pt x="1981" y="3803"/>
                </a:lnTo>
                <a:lnTo>
                  <a:pt x="1928" y="3754"/>
                </a:lnTo>
                <a:lnTo>
                  <a:pt x="1854" y="3697"/>
                </a:lnTo>
                <a:lnTo>
                  <a:pt x="1777" y="3650"/>
                </a:lnTo>
                <a:lnTo>
                  <a:pt x="1696" y="3607"/>
                </a:lnTo>
                <a:lnTo>
                  <a:pt x="1611" y="3567"/>
                </a:lnTo>
                <a:lnTo>
                  <a:pt x="1485" y="3513"/>
                </a:lnTo>
                <a:lnTo>
                  <a:pt x="1358" y="3462"/>
                </a:lnTo>
                <a:lnTo>
                  <a:pt x="1232" y="3411"/>
                </a:lnTo>
                <a:lnTo>
                  <a:pt x="1105" y="3358"/>
                </a:lnTo>
                <a:lnTo>
                  <a:pt x="981" y="3303"/>
                </a:lnTo>
                <a:lnTo>
                  <a:pt x="858" y="3243"/>
                </a:lnTo>
                <a:lnTo>
                  <a:pt x="740" y="3175"/>
                </a:lnTo>
                <a:lnTo>
                  <a:pt x="653" y="3120"/>
                </a:lnTo>
                <a:lnTo>
                  <a:pt x="570" y="3063"/>
                </a:lnTo>
                <a:lnTo>
                  <a:pt x="492" y="3001"/>
                </a:lnTo>
                <a:lnTo>
                  <a:pt x="419" y="2939"/>
                </a:lnTo>
                <a:lnTo>
                  <a:pt x="353" y="2871"/>
                </a:lnTo>
                <a:lnTo>
                  <a:pt x="291" y="2801"/>
                </a:lnTo>
                <a:lnTo>
                  <a:pt x="236" y="2727"/>
                </a:lnTo>
                <a:lnTo>
                  <a:pt x="187" y="2650"/>
                </a:lnTo>
                <a:lnTo>
                  <a:pt x="143" y="2569"/>
                </a:lnTo>
                <a:lnTo>
                  <a:pt x="108" y="2484"/>
                </a:lnTo>
                <a:lnTo>
                  <a:pt x="79" y="2395"/>
                </a:lnTo>
                <a:lnTo>
                  <a:pt x="59" y="2301"/>
                </a:lnTo>
                <a:lnTo>
                  <a:pt x="45" y="2205"/>
                </a:lnTo>
                <a:lnTo>
                  <a:pt x="40" y="2103"/>
                </a:lnTo>
                <a:lnTo>
                  <a:pt x="42" y="1995"/>
                </a:lnTo>
                <a:lnTo>
                  <a:pt x="53" y="1876"/>
                </a:lnTo>
                <a:lnTo>
                  <a:pt x="74" y="1761"/>
                </a:lnTo>
                <a:lnTo>
                  <a:pt x="100" y="1654"/>
                </a:lnTo>
                <a:lnTo>
                  <a:pt x="136" y="1552"/>
                </a:lnTo>
                <a:lnTo>
                  <a:pt x="179" y="1455"/>
                </a:lnTo>
                <a:lnTo>
                  <a:pt x="230" y="1365"/>
                </a:lnTo>
                <a:lnTo>
                  <a:pt x="287" y="1280"/>
                </a:lnTo>
                <a:lnTo>
                  <a:pt x="351" y="1201"/>
                </a:lnTo>
                <a:lnTo>
                  <a:pt x="425" y="1127"/>
                </a:lnTo>
                <a:lnTo>
                  <a:pt x="502" y="1059"/>
                </a:lnTo>
                <a:lnTo>
                  <a:pt x="587" y="995"/>
                </a:lnTo>
                <a:lnTo>
                  <a:pt x="679" y="936"/>
                </a:lnTo>
                <a:lnTo>
                  <a:pt x="777" y="884"/>
                </a:lnTo>
                <a:lnTo>
                  <a:pt x="881" y="834"/>
                </a:lnTo>
                <a:lnTo>
                  <a:pt x="990" y="791"/>
                </a:lnTo>
                <a:lnTo>
                  <a:pt x="1043" y="772"/>
                </a:lnTo>
                <a:lnTo>
                  <a:pt x="1088" y="755"/>
                </a:lnTo>
                <a:lnTo>
                  <a:pt x="1124" y="740"/>
                </a:lnTo>
                <a:lnTo>
                  <a:pt x="1154" y="723"/>
                </a:lnTo>
                <a:lnTo>
                  <a:pt x="1177" y="708"/>
                </a:lnTo>
                <a:lnTo>
                  <a:pt x="1194" y="689"/>
                </a:lnTo>
                <a:lnTo>
                  <a:pt x="1207" y="667"/>
                </a:lnTo>
                <a:lnTo>
                  <a:pt x="1217" y="640"/>
                </a:lnTo>
                <a:lnTo>
                  <a:pt x="1220" y="608"/>
                </a:lnTo>
                <a:lnTo>
                  <a:pt x="1224" y="570"/>
                </a:lnTo>
                <a:lnTo>
                  <a:pt x="1226" y="523"/>
                </a:lnTo>
                <a:lnTo>
                  <a:pt x="1226" y="468"/>
                </a:lnTo>
                <a:lnTo>
                  <a:pt x="1226" y="344"/>
                </a:lnTo>
                <a:lnTo>
                  <a:pt x="1226" y="221"/>
                </a:lnTo>
                <a:lnTo>
                  <a:pt x="1230" y="165"/>
                </a:lnTo>
                <a:lnTo>
                  <a:pt x="1236" y="119"/>
                </a:lnTo>
                <a:lnTo>
                  <a:pt x="1245" y="83"/>
                </a:lnTo>
                <a:lnTo>
                  <a:pt x="1260" y="55"/>
                </a:lnTo>
                <a:lnTo>
                  <a:pt x="1281" y="34"/>
                </a:lnTo>
                <a:lnTo>
                  <a:pt x="1309" y="19"/>
                </a:lnTo>
                <a:lnTo>
                  <a:pt x="1345" y="8"/>
                </a:lnTo>
                <a:lnTo>
                  <a:pt x="1390" y="2"/>
                </a:lnTo>
                <a:lnTo>
                  <a:pt x="144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112" name="Freeform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964988" y="5326611"/>
            <a:ext cx="517575" cy="524677"/>
          </a:xfrm>
          <a:custGeom>
            <a:avLst/>
            <a:gdLst>
              <a:gd name="T0" fmla="*/ 2128 w 3456"/>
              <a:gd name="T1" fmla="*/ 3100 h 3598"/>
              <a:gd name="T2" fmla="*/ 2098 w 3456"/>
              <a:gd name="T3" fmla="*/ 3359 h 3598"/>
              <a:gd name="T4" fmla="*/ 1947 w 3456"/>
              <a:gd name="T5" fmla="*/ 3556 h 3598"/>
              <a:gd name="T6" fmla="*/ 1548 w 3456"/>
              <a:gd name="T7" fmla="*/ 3586 h 3598"/>
              <a:gd name="T8" fmla="*/ 1402 w 3456"/>
              <a:gd name="T9" fmla="*/ 3395 h 3598"/>
              <a:gd name="T10" fmla="*/ 1317 w 3456"/>
              <a:gd name="T11" fmla="*/ 3143 h 3598"/>
              <a:gd name="T12" fmla="*/ 1418 w 3456"/>
              <a:gd name="T13" fmla="*/ 3042 h 3598"/>
              <a:gd name="T14" fmla="*/ 2964 w 3456"/>
              <a:gd name="T15" fmla="*/ 2824 h 3598"/>
              <a:gd name="T16" fmla="*/ 2934 w 3456"/>
              <a:gd name="T17" fmla="*/ 2961 h 3598"/>
              <a:gd name="T18" fmla="*/ 2808 w 3456"/>
              <a:gd name="T19" fmla="*/ 2948 h 3598"/>
              <a:gd name="T20" fmla="*/ 2545 w 3456"/>
              <a:gd name="T21" fmla="*/ 2577 h 3598"/>
              <a:gd name="T22" fmla="*/ 857 w 3456"/>
              <a:gd name="T23" fmla="*/ 2534 h 3598"/>
              <a:gd name="T24" fmla="*/ 919 w 3456"/>
              <a:gd name="T25" fmla="*/ 2661 h 3598"/>
              <a:gd name="T26" fmla="*/ 576 w 3456"/>
              <a:gd name="T27" fmla="*/ 2977 h 3598"/>
              <a:gd name="T28" fmla="*/ 477 w 3456"/>
              <a:gd name="T29" fmla="*/ 2888 h 3598"/>
              <a:gd name="T30" fmla="*/ 793 w 3456"/>
              <a:gd name="T31" fmla="*/ 2534 h 3598"/>
              <a:gd name="T32" fmla="*/ 3434 w 3456"/>
              <a:gd name="T33" fmla="*/ 1664 h 3598"/>
              <a:gd name="T34" fmla="*/ 3418 w 3456"/>
              <a:gd name="T35" fmla="*/ 1805 h 3598"/>
              <a:gd name="T36" fmla="*/ 2943 w 3456"/>
              <a:gd name="T37" fmla="*/ 1804 h 3598"/>
              <a:gd name="T38" fmla="*/ 2928 w 3456"/>
              <a:gd name="T39" fmla="*/ 1664 h 3598"/>
              <a:gd name="T40" fmla="*/ 473 w 3456"/>
              <a:gd name="T41" fmla="*/ 1629 h 3598"/>
              <a:gd name="T42" fmla="*/ 547 w 3456"/>
              <a:gd name="T43" fmla="*/ 1749 h 3598"/>
              <a:gd name="T44" fmla="*/ 100 w 3456"/>
              <a:gd name="T45" fmla="*/ 1827 h 3598"/>
              <a:gd name="T46" fmla="*/ 0 w 3456"/>
              <a:gd name="T47" fmla="*/ 1726 h 3598"/>
              <a:gd name="T48" fmla="*/ 100 w 3456"/>
              <a:gd name="T49" fmla="*/ 1626 h 3598"/>
              <a:gd name="T50" fmla="*/ 1371 w 3456"/>
              <a:gd name="T51" fmla="*/ 1200 h 3598"/>
              <a:gd name="T52" fmla="*/ 1117 w 3456"/>
              <a:gd name="T53" fmla="*/ 1540 h 3598"/>
              <a:gd name="T54" fmla="*/ 1125 w 3456"/>
              <a:gd name="T55" fmla="*/ 1808 h 3598"/>
              <a:gd name="T56" fmla="*/ 1266 w 3456"/>
              <a:gd name="T57" fmla="*/ 1793 h 3598"/>
              <a:gd name="T58" fmla="*/ 1339 w 3456"/>
              <a:gd name="T59" fmla="*/ 1524 h 3598"/>
              <a:gd name="T60" fmla="*/ 1619 w 3456"/>
              <a:gd name="T61" fmla="*/ 1304 h 3598"/>
              <a:gd name="T62" fmla="*/ 1817 w 3456"/>
              <a:gd name="T63" fmla="*/ 1235 h 3598"/>
              <a:gd name="T64" fmla="*/ 1773 w 3456"/>
              <a:gd name="T65" fmla="*/ 1100 h 3598"/>
              <a:gd name="T66" fmla="*/ 2018 w 3456"/>
              <a:gd name="T67" fmla="*/ 889 h 3598"/>
              <a:gd name="T68" fmla="*/ 2425 w 3456"/>
              <a:gd name="T69" fmla="*/ 1179 h 3598"/>
              <a:gd name="T70" fmla="*/ 2612 w 3456"/>
              <a:gd name="T71" fmla="*/ 1650 h 3598"/>
              <a:gd name="T72" fmla="*/ 2499 w 3456"/>
              <a:gd name="T73" fmla="*/ 2166 h 3598"/>
              <a:gd name="T74" fmla="*/ 2222 w 3456"/>
              <a:gd name="T75" fmla="*/ 2546 h 3598"/>
              <a:gd name="T76" fmla="*/ 2109 w 3456"/>
              <a:gd name="T77" fmla="*/ 2862 h 3598"/>
              <a:gd name="T78" fmla="*/ 1394 w 3456"/>
              <a:gd name="T79" fmla="*/ 2895 h 3598"/>
              <a:gd name="T80" fmla="*/ 1279 w 3456"/>
              <a:gd name="T81" fmla="*/ 2662 h 3598"/>
              <a:gd name="T82" fmla="*/ 1040 w 3456"/>
              <a:gd name="T83" fmla="*/ 2287 h 3598"/>
              <a:gd name="T84" fmla="*/ 845 w 3456"/>
              <a:gd name="T85" fmla="*/ 1814 h 3598"/>
              <a:gd name="T86" fmla="*/ 946 w 3456"/>
              <a:gd name="T87" fmla="*/ 1307 h 3598"/>
              <a:gd name="T88" fmla="*/ 1294 w 3456"/>
              <a:gd name="T89" fmla="*/ 953 h 3598"/>
              <a:gd name="T90" fmla="*/ 2868 w 3456"/>
              <a:gd name="T91" fmla="*/ 477 h 3598"/>
              <a:gd name="T92" fmla="*/ 2979 w 3456"/>
              <a:gd name="T93" fmla="*/ 566 h 3598"/>
              <a:gd name="T94" fmla="*/ 2669 w 3456"/>
              <a:gd name="T95" fmla="*/ 917 h 3598"/>
              <a:gd name="T96" fmla="*/ 2545 w 3456"/>
              <a:gd name="T97" fmla="*/ 877 h 3598"/>
              <a:gd name="T98" fmla="*/ 2808 w 3456"/>
              <a:gd name="T99" fmla="*/ 505 h 3598"/>
              <a:gd name="T100" fmla="*/ 628 w 3456"/>
              <a:gd name="T101" fmla="*/ 490 h 3598"/>
              <a:gd name="T102" fmla="*/ 919 w 3456"/>
              <a:gd name="T103" fmla="*/ 855 h 3598"/>
              <a:gd name="T104" fmla="*/ 806 w 3456"/>
              <a:gd name="T105" fmla="*/ 921 h 3598"/>
              <a:gd name="T106" fmla="*/ 476 w 3456"/>
              <a:gd name="T107" fmla="*/ 586 h 3598"/>
              <a:gd name="T108" fmla="*/ 565 w 3456"/>
              <a:gd name="T109" fmla="*/ 476 h 3598"/>
              <a:gd name="T110" fmla="*/ 1825 w 3456"/>
              <a:gd name="T111" fmla="*/ 77 h 3598"/>
              <a:gd name="T112" fmla="*/ 1771 w 3456"/>
              <a:gd name="T113" fmla="*/ 539 h 3598"/>
              <a:gd name="T114" fmla="*/ 1638 w 3456"/>
              <a:gd name="T115" fmla="*/ 494 h 3598"/>
              <a:gd name="T116" fmla="*/ 1665 w 3456"/>
              <a:gd name="T117" fmla="*/ 22 h 3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56" h="3598">
                <a:moveTo>
                  <a:pt x="1418" y="3042"/>
                </a:moveTo>
                <a:lnTo>
                  <a:pt x="2037" y="3042"/>
                </a:lnTo>
                <a:lnTo>
                  <a:pt x="2060" y="3045"/>
                </a:lnTo>
                <a:lnTo>
                  <a:pt x="2081" y="3053"/>
                </a:lnTo>
                <a:lnTo>
                  <a:pt x="2101" y="3065"/>
                </a:lnTo>
                <a:lnTo>
                  <a:pt x="2116" y="3080"/>
                </a:lnTo>
                <a:lnTo>
                  <a:pt x="2128" y="3100"/>
                </a:lnTo>
                <a:lnTo>
                  <a:pt x="2136" y="3120"/>
                </a:lnTo>
                <a:lnTo>
                  <a:pt x="2138" y="3144"/>
                </a:lnTo>
                <a:lnTo>
                  <a:pt x="2138" y="3249"/>
                </a:lnTo>
                <a:lnTo>
                  <a:pt x="2136" y="3280"/>
                </a:lnTo>
                <a:lnTo>
                  <a:pt x="2127" y="3308"/>
                </a:lnTo>
                <a:lnTo>
                  <a:pt x="2115" y="3335"/>
                </a:lnTo>
                <a:lnTo>
                  <a:pt x="2098" y="3359"/>
                </a:lnTo>
                <a:lnTo>
                  <a:pt x="2077" y="3378"/>
                </a:lnTo>
                <a:lnTo>
                  <a:pt x="2053" y="3395"/>
                </a:lnTo>
                <a:lnTo>
                  <a:pt x="2027" y="3407"/>
                </a:lnTo>
                <a:lnTo>
                  <a:pt x="1997" y="3415"/>
                </a:lnTo>
                <a:lnTo>
                  <a:pt x="1971" y="3510"/>
                </a:lnTo>
                <a:lnTo>
                  <a:pt x="1962" y="3534"/>
                </a:lnTo>
                <a:lnTo>
                  <a:pt x="1947" y="3556"/>
                </a:lnTo>
                <a:lnTo>
                  <a:pt x="1929" y="3573"/>
                </a:lnTo>
                <a:lnTo>
                  <a:pt x="1907" y="3586"/>
                </a:lnTo>
                <a:lnTo>
                  <a:pt x="1882" y="3595"/>
                </a:lnTo>
                <a:lnTo>
                  <a:pt x="1856" y="3598"/>
                </a:lnTo>
                <a:lnTo>
                  <a:pt x="1600" y="3598"/>
                </a:lnTo>
                <a:lnTo>
                  <a:pt x="1572" y="3595"/>
                </a:lnTo>
                <a:lnTo>
                  <a:pt x="1548" y="3586"/>
                </a:lnTo>
                <a:lnTo>
                  <a:pt x="1526" y="3573"/>
                </a:lnTo>
                <a:lnTo>
                  <a:pt x="1509" y="3556"/>
                </a:lnTo>
                <a:lnTo>
                  <a:pt x="1493" y="3534"/>
                </a:lnTo>
                <a:lnTo>
                  <a:pt x="1485" y="3510"/>
                </a:lnTo>
                <a:lnTo>
                  <a:pt x="1459" y="3415"/>
                </a:lnTo>
                <a:lnTo>
                  <a:pt x="1430" y="3407"/>
                </a:lnTo>
                <a:lnTo>
                  <a:pt x="1402" y="3395"/>
                </a:lnTo>
                <a:lnTo>
                  <a:pt x="1378" y="3378"/>
                </a:lnTo>
                <a:lnTo>
                  <a:pt x="1358" y="3358"/>
                </a:lnTo>
                <a:lnTo>
                  <a:pt x="1340" y="3335"/>
                </a:lnTo>
                <a:lnTo>
                  <a:pt x="1328" y="3308"/>
                </a:lnTo>
                <a:lnTo>
                  <a:pt x="1319" y="3279"/>
                </a:lnTo>
                <a:lnTo>
                  <a:pt x="1317" y="3248"/>
                </a:lnTo>
                <a:lnTo>
                  <a:pt x="1317" y="3143"/>
                </a:lnTo>
                <a:lnTo>
                  <a:pt x="1319" y="3120"/>
                </a:lnTo>
                <a:lnTo>
                  <a:pt x="1327" y="3098"/>
                </a:lnTo>
                <a:lnTo>
                  <a:pt x="1339" y="3080"/>
                </a:lnTo>
                <a:lnTo>
                  <a:pt x="1354" y="3063"/>
                </a:lnTo>
                <a:lnTo>
                  <a:pt x="1373" y="3053"/>
                </a:lnTo>
                <a:lnTo>
                  <a:pt x="1395" y="3045"/>
                </a:lnTo>
                <a:lnTo>
                  <a:pt x="1418" y="3042"/>
                </a:lnTo>
                <a:close/>
                <a:moveTo>
                  <a:pt x="2620" y="2530"/>
                </a:moveTo>
                <a:lnTo>
                  <a:pt x="2642" y="2530"/>
                </a:lnTo>
                <a:lnTo>
                  <a:pt x="2664" y="2534"/>
                </a:lnTo>
                <a:lnTo>
                  <a:pt x="2683" y="2544"/>
                </a:lnTo>
                <a:lnTo>
                  <a:pt x="2702" y="2558"/>
                </a:lnTo>
                <a:lnTo>
                  <a:pt x="2949" y="2806"/>
                </a:lnTo>
                <a:lnTo>
                  <a:pt x="2964" y="2824"/>
                </a:lnTo>
                <a:lnTo>
                  <a:pt x="2974" y="2845"/>
                </a:lnTo>
                <a:lnTo>
                  <a:pt x="2978" y="2867"/>
                </a:lnTo>
                <a:lnTo>
                  <a:pt x="2978" y="2888"/>
                </a:lnTo>
                <a:lnTo>
                  <a:pt x="2974" y="2909"/>
                </a:lnTo>
                <a:lnTo>
                  <a:pt x="2964" y="2930"/>
                </a:lnTo>
                <a:lnTo>
                  <a:pt x="2949" y="2948"/>
                </a:lnTo>
                <a:lnTo>
                  <a:pt x="2934" y="2961"/>
                </a:lnTo>
                <a:lnTo>
                  <a:pt x="2917" y="2969"/>
                </a:lnTo>
                <a:lnTo>
                  <a:pt x="2898" y="2975"/>
                </a:lnTo>
                <a:lnTo>
                  <a:pt x="2879" y="2977"/>
                </a:lnTo>
                <a:lnTo>
                  <a:pt x="2860" y="2975"/>
                </a:lnTo>
                <a:lnTo>
                  <a:pt x="2841" y="2969"/>
                </a:lnTo>
                <a:lnTo>
                  <a:pt x="2824" y="2961"/>
                </a:lnTo>
                <a:lnTo>
                  <a:pt x="2808" y="2948"/>
                </a:lnTo>
                <a:lnTo>
                  <a:pt x="2560" y="2699"/>
                </a:lnTo>
                <a:lnTo>
                  <a:pt x="2545" y="2682"/>
                </a:lnTo>
                <a:lnTo>
                  <a:pt x="2536" y="2661"/>
                </a:lnTo>
                <a:lnTo>
                  <a:pt x="2531" y="2640"/>
                </a:lnTo>
                <a:lnTo>
                  <a:pt x="2531" y="2618"/>
                </a:lnTo>
                <a:lnTo>
                  <a:pt x="2536" y="2596"/>
                </a:lnTo>
                <a:lnTo>
                  <a:pt x="2545" y="2577"/>
                </a:lnTo>
                <a:lnTo>
                  <a:pt x="2560" y="2558"/>
                </a:lnTo>
                <a:lnTo>
                  <a:pt x="2578" y="2544"/>
                </a:lnTo>
                <a:lnTo>
                  <a:pt x="2599" y="2534"/>
                </a:lnTo>
                <a:lnTo>
                  <a:pt x="2620" y="2530"/>
                </a:lnTo>
                <a:close/>
                <a:moveTo>
                  <a:pt x="813" y="2530"/>
                </a:moveTo>
                <a:lnTo>
                  <a:pt x="835" y="2530"/>
                </a:lnTo>
                <a:lnTo>
                  <a:pt x="857" y="2534"/>
                </a:lnTo>
                <a:lnTo>
                  <a:pt x="877" y="2544"/>
                </a:lnTo>
                <a:lnTo>
                  <a:pt x="894" y="2558"/>
                </a:lnTo>
                <a:lnTo>
                  <a:pt x="910" y="2577"/>
                </a:lnTo>
                <a:lnTo>
                  <a:pt x="919" y="2596"/>
                </a:lnTo>
                <a:lnTo>
                  <a:pt x="924" y="2618"/>
                </a:lnTo>
                <a:lnTo>
                  <a:pt x="924" y="2640"/>
                </a:lnTo>
                <a:lnTo>
                  <a:pt x="919" y="2661"/>
                </a:lnTo>
                <a:lnTo>
                  <a:pt x="910" y="2682"/>
                </a:lnTo>
                <a:lnTo>
                  <a:pt x="894" y="2699"/>
                </a:lnTo>
                <a:lnTo>
                  <a:pt x="647" y="2948"/>
                </a:lnTo>
                <a:lnTo>
                  <a:pt x="631" y="2961"/>
                </a:lnTo>
                <a:lnTo>
                  <a:pt x="614" y="2969"/>
                </a:lnTo>
                <a:lnTo>
                  <a:pt x="596" y="2975"/>
                </a:lnTo>
                <a:lnTo>
                  <a:pt x="576" y="2977"/>
                </a:lnTo>
                <a:lnTo>
                  <a:pt x="557" y="2975"/>
                </a:lnTo>
                <a:lnTo>
                  <a:pt x="539" y="2969"/>
                </a:lnTo>
                <a:lnTo>
                  <a:pt x="521" y="2961"/>
                </a:lnTo>
                <a:lnTo>
                  <a:pt x="506" y="2948"/>
                </a:lnTo>
                <a:lnTo>
                  <a:pt x="492" y="2930"/>
                </a:lnTo>
                <a:lnTo>
                  <a:pt x="482" y="2909"/>
                </a:lnTo>
                <a:lnTo>
                  <a:pt x="477" y="2888"/>
                </a:lnTo>
                <a:lnTo>
                  <a:pt x="477" y="2867"/>
                </a:lnTo>
                <a:lnTo>
                  <a:pt x="482" y="2845"/>
                </a:lnTo>
                <a:lnTo>
                  <a:pt x="492" y="2824"/>
                </a:lnTo>
                <a:lnTo>
                  <a:pt x="506" y="2806"/>
                </a:lnTo>
                <a:lnTo>
                  <a:pt x="754" y="2558"/>
                </a:lnTo>
                <a:lnTo>
                  <a:pt x="772" y="2544"/>
                </a:lnTo>
                <a:lnTo>
                  <a:pt x="793" y="2534"/>
                </a:lnTo>
                <a:lnTo>
                  <a:pt x="813" y="2530"/>
                </a:lnTo>
                <a:close/>
                <a:moveTo>
                  <a:pt x="3005" y="1626"/>
                </a:moveTo>
                <a:lnTo>
                  <a:pt x="3356" y="1626"/>
                </a:lnTo>
                <a:lnTo>
                  <a:pt x="3380" y="1629"/>
                </a:lnTo>
                <a:lnTo>
                  <a:pt x="3401" y="1636"/>
                </a:lnTo>
                <a:lnTo>
                  <a:pt x="3419" y="1648"/>
                </a:lnTo>
                <a:lnTo>
                  <a:pt x="3434" y="1664"/>
                </a:lnTo>
                <a:lnTo>
                  <a:pt x="3446" y="1682"/>
                </a:lnTo>
                <a:lnTo>
                  <a:pt x="3453" y="1703"/>
                </a:lnTo>
                <a:lnTo>
                  <a:pt x="3456" y="1726"/>
                </a:lnTo>
                <a:lnTo>
                  <a:pt x="3453" y="1749"/>
                </a:lnTo>
                <a:lnTo>
                  <a:pt x="3446" y="1771"/>
                </a:lnTo>
                <a:lnTo>
                  <a:pt x="3434" y="1789"/>
                </a:lnTo>
                <a:lnTo>
                  <a:pt x="3418" y="1805"/>
                </a:lnTo>
                <a:lnTo>
                  <a:pt x="3399" y="1816"/>
                </a:lnTo>
                <a:lnTo>
                  <a:pt x="3379" y="1823"/>
                </a:lnTo>
                <a:lnTo>
                  <a:pt x="3356" y="1827"/>
                </a:lnTo>
                <a:lnTo>
                  <a:pt x="3005" y="1827"/>
                </a:lnTo>
                <a:lnTo>
                  <a:pt x="2982" y="1823"/>
                </a:lnTo>
                <a:lnTo>
                  <a:pt x="2961" y="1816"/>
                </a:lnTo>
                <a:lnTo>
                  <a:pt x="2943" y="1804"/>
                </a:lnTo>
                <a:lnTo>
                  <a:pt x="2928" y="1788"/>
                </a:lnTo>
                <a:lnTo>
                  <a:pt x="2915" y="1770"/>
                </a:lnTo>
                <a:lnTo>
                  <a:pt x="2908" y="1749"/>
                </a:lnTo>
                <a:lnTo>
                  <a:pt x="2906" y="1726"/>
                </a:lnTo>
                <a:lnTo>
                  <a:pt x="2908" y="1703"/>
                </a:lnTo>
                <a:lnTo>
                  <a:pt x="2915" y="1682"/>
                </a:lnTo>
                <a:lnTo>
                  <a:pt x="2928" y="1664"/>
                </a:lnTo>
                <a:lnTo>
                  <a:pt x="2943" y="1648"/>
                </a:lnTo>
                <a:lnTo>
                  <a:pt x="2961" y="1636"/>
                </a:lnTo>
                <a:lnTo>
                  <a:pt x="2982" y="1629"/>
                </a:lnTo>
                <a:lnTo>
                  <a:pt x="3005" y="1626"/>
                </a:lnTo>
                <a:close/>
                <a:moveTo>
                  <a:pt x="100" y="1626"/>
                </a:moveTo>
                <a:lnTo>
                  <a:pt x="450" y="1626"/>
                </a:lnTo>
                <a:lnTo>
                  <a:pt x="473" y="1629"/>
                </a:lnTo>
                <a:lnTo>
                  <a:pt x="495" y="1636"/>
                </a:lnTo>
                <a:lnTo>
                  <a:pt x="513" y="1648"/>
                </a:lnTo>
                <a:lnTo>
                  <a:pt x="529" y="1664"/>
                </a:lnTo>
                <a:lnTo>
                  <a:pt x="540" y="1682"/>
                </a:lnTo>
                <a:lnTo>
                  <a:pt x="547" y="1703"/>
                </a:lnTo>
                <a:lnTo>
                  <a:pt x="551" y="1726"/>
                </a:lnTo>
                <a:lnTo>
                  <a:pt x="547" y="1749"/>
                </a:lnTo>
                <a:lnTo>
                  <a:pt x="540" y="1771"/>
                </a:lnTo>
                <a:lnTo>
                  <a:pt x="529" y="1789"/>
                </a:lnTo>
                <a:lnTo>
                  <a:pt x="513" y="1805"/>
                </a:lnTo>
                <a:lnTo>
                  <a:pt x="495" y="1816"/>
                </a:lnTo>
                <a:lnTo>
                  <a:pt x="473" y="1823"/>
                </a:lnTo>
                <a:lnTo>
                  <a:pt x="450" y="1827"/>
                </a:lnTo>
                <a:lnTo>
                  <a:pt x="100" y="1827"/>
                </a:lnTo>
                <a:lnTo>
                  <a:pt x="77" y="1823"/>
                </a:lnTo>
                <a:lnTo>
                  <a:pt x="56" y="1816"/>
                </a:lnTo>
                <a:lnTo>
                  <a:pt x="37" y="1804"/>
                </a:lnTo>
                <a:lnTo>
                  <a:pt x="22" y="1788"/>
                </a:lnTo>
                <a:lnTo>
                  <a:pt x="10" y="1770"/>
                </a:lnTo>
                <a:lnTo>
                  <a:pt x="2" y="1749"/>
                </a:lnTo>
                <a:lnTo>
                  <a:pt x="0" y="1726"/>
                </a:lnTo>
                <a:lnTo>
                  <a:pt x="2" y="1703"/>
                </a:lnTo>
                <a:lnTo>
                  <a:pt x="10" y="1682"/>
                </a:lnTo>
                <a:lnTo>
                  <a:pt x="22" y="1664"/>
                </a:lnTo>
                <a:lnTo>
                  <a:pt x="37" y="1648"/>
                </a:lnTo>
                <a:lnTo>
                  <a:pt x="56" y="1636"/>
                </a:lnTo>
                <a:lnTo>
                  <a:pt x="77" y="1629"/>
                </a:lnTo>
                <a:lnTo>
                  <a:pt x="100" y="1626"/>
                </a:lnTo>
                <a:close/>
                <a:moveTo>
                  <a:pt x="1728" y="1090"/>
                </a:moveTo>
                <a:lnTo>
                  <a:pt x="1663" y="1094"/>
                </a:lnTo>
                <a:lnTo>
                  <a:pt x="1600" y="1104"/>
                </a:lnTo>
                <a:lnTo>
                  <a:pt x="1538" y="1119"/>
                </a:lnTo>
                <a:lnTo>
                  <a:pt x="1479" y="1141"/>
                </a:lnTo>
                <a:lnTo>
                  <a:pt x="1423" y="1167"/>
                </a:lnTo>
                <a:lnTo>
                  <a:pt x="1371" y="1200"/>
                </a:lnTo>
                <a:lnTo>
                  <a:pt x="1321" y="1236"/>
                </a:lnTo>
                <a:lnTo>
                  <a:pt x="1275" y="1277"/>
                </a:lnTo>
                <a:lnTo>
                  <a:pt x="1234" y="1323"/>
                </a:lnTo>
                <a:lnTo>
                  <a:pt x="1198" y="1373"/>
                </a:lnTo>
                <a:lnTo>
                  <a:pt x="1165" y="1425"/>
                </a:lnTo>
                <a:lnTo>
                  <a:pt x="1138" y="1481"/>
                </a:lnTo>
                <a:lnTo>
                  <a:pt x="1117" y="1540"/>
                </a:lnTo>
                <a:lnTo>
                  <a:pt x="1100" y="1601"/>
                </a:lnTo>
                <a:lnTo>
                  <a:pt x="1090" y="1665"/>
                </a:lnTo>
                <a:lnTo>
                  <a:pt x="1087" y="1730"/>
                </a:lnTo>
                <a:lnTo>
                  <a:pt x="1090" y="1752"/>
                </a:lnTo>
                <a:lnTo>
                  <a:pt x="1098" y="1774"/>
                </a:lnTo>
                <a:lnTo>
                  <a:pt x="1109" y="1793"/>
                </a:lnTo>
                <a:lnTo>
                  <a:pt x="1125" y="1808"/>
                </a:lnTo>
                <a:lnTo>
                  <a:pt x="1143" y="1820"/>
                </a:lnTo>
                <a:lnTo>
                  <a:pt x="1165" y="1828"/>
                </a:lnTo>
                <a:lnTo>
                  <a:pt x="1188" y="1830"/>
                </a:lnTo>
                <a:lnTo>
                  <a:pt x="1211" y="1828"/>
                </a:lnTo>
                <a:lnTo>
                  <a:pt x="1232" y="1820"/>
                </a:lnTo>
                <a:lnTo>
                  <a:pt x="1250" y="1808"/>
                </a:lnTo>
                <a:lnTo>
                  <a:pt x="1266" y="1793"/>
                </a:lnTo>
                <a:lnTo>
                  <a:pt x="1278" y="1774"/>
                </a:lnTo>
                <a:lnTo>
                  <a:pt x="1285" y="1753"/>
                </a:lnTo>
                <a:lnTo>
                  <a:pt x="1288" y="1730"/>
                </a:lnTo>
                <a:lnTo>
                  <a:pt x="1291" y="1674"/>
                </a:lnTo>
                <a:lnTo>
                  <a:pt x="1301" y="1622"/>
                </a:lnTo>
                <a:lnTo>
                  <a:pt x="1317" y="1571"/>
                </a:lnTo>
                <a:lnTo>
                  <a:pt x="1339" y="1524"/>
                </a:lnTo>
                <a:lnTo>
                  <a:pt x="1366" y="1479"/>
                </a:lnTo>
                <a:lnTo>
                  <a:pt x="1399" y="1438"/>
                </a:lnTo>
                <a:lnTo>
                  <a:pt x="1436" y="1401"/>
                </a:lnTo>
                <a:lnTo>
                  <a:pt x="1477" y="1369"/>
                </a:lnTo>
                <a:lnTo>
                  <a:pt x="1522" y="1342"/>
                </a:lnTo>
                <a:lnTo>
                  <a:pt x="1569" y="1320"/>
                </a:lnTo>
                <a:lnTo>
                  <a:pt x="1619" y="1304"/>
                </a:lnTo>
                <a:lnTo>
                  <a:pt x="1673" y="1294"/>
                </a:lnTo>
                <a:lnTo>
                  <a:pt x="1728" y="1291"/>
                </a:lnTo>
                <a:lnTo>
                  <a:pt x="1751" y="1287"/>
                </a:lnTo>
                <a:lnTo>
                  <a:pt x="1773" y="1280"/>
                </a:lnTo>
                <a:lnTo>
                  <a:pt x="1791" y="1269"/>
                </a:lnTo>
                <a:lnTo>
                  <a:pt x="1806" y="1252"/>
                </a:lnTo>
                <a:lnTo>
                  <a:pt x="1817" y="1235"/>
                </a:lnTo>
                <a:lnTo>
                  <a:pt x="1825" y="1213"/>
                </a:lnTo>
                <a:lnTo>
                  <a:pt x="1828" y="1190"/>
                </a:lnTo>
                <a:lnTo>
                  <a:pt x="1825" y="1167"/>
                </a:lnTo>
                <a:lnTo>
                  <a:pt x="1817" y="1146"/>
                </a:lnTo>
                <a:lnTo>
                  <a:pt x="1806" y="1128"/>
                </a:lnTo>
                <a:lnTo>
                  <a:pt x="1791" y="1112"/>
                </a:lnTo>
                <a:lnTo>
                  <a:pt x="1773" y="1100"/>
                </a:lnTo>
                <a:lnTo>
                  <a:pt x="1751" y="1093"/>
                </a:lnTo>
                <a:lnTo>
                  <a:pt x="1728" y="1090"/>
                </a:lnTo>
                <a:close/>
                <a:moveTo>
                  <a:pt x="1722" y="841"/>
                </a:moveTo>
                <a:lnTo>
                  <a:pt x="1799" y="843"/>
                </a:lnTo>
                <a:lnTo>
                  <a:pt x="1874" y="852"/>
                </a:lnTo>
                <a:lnTo>
                  <a:pt x="1948" y="867"/>
                </a:lnTo>
                <a:lnTo>
                  <a:pt x="2018" y="889"/>
                </a:lnTo>
                <a:lnTo>
                  <a:pt x="2087" y="915"/>
                </a:lnTo>
                <a:lnTo>
                  <a:pt x="2151" y="948"/>
                </a:lnTo>
                <a:lnTo>
                  <a:pt x="2214" y="984"/>
                </a:lnTo>
                <a:lnTo>
                  <a:pt x="2273" y="1027"/>
                </a:lnTo>
                <a:lnTo>
                  <a:pt x="2328" y="1073"/>
                </a:lnTo>
                <a:lnTo>
                  <a:pt x="2378" y="1124"/>
                </a:lnTo>
                <a:lnTo>
                  <a:pt x="2425" y="1179"/>
                </a:lnTo>
                <a:lnTo>
                  <a:pt x="2468" y="1237"/>
                </a:lnTo>
                <a:lnTo>
                  <a:pt x="2505" y="1299"/>
                </a:lnTo>
                <a:lnTo>
                  <a:pt x="2538" y="1364"/>
                </a:lnTo>
                <a:lnTo>
                  <a:pt x="2565" y="1432"/>
                </a:lnTo>
                <a:lnTo>
                  <a:pt x="2586" y="1503"/>
                </a:lnTo>
                <a:lnTo>
                  <a:pt x="2602" y="1575"/>
                </a:lnTo>
                <a:lnTo>
                  <a:pt x="2612" y="1650"/>
                </a:lnTo>
                <a:lnTo>
                  <a:pt x="2616" y="1727"/>
                </a:lnTo>
                <a:lnTo>
                  <a:pt x="2611" y="1806"/>
                </a:lnTo>
                <a:lnTo>
                  <a:pt x="2601" y="1882"/>
                </a:lnTo>
                <a:lnTo>
                  <a:pt x="2585" y="1958"/>
                </a:lnTo>
                <a:lnTo>
                  <a:pt x="2562" y="2030"/>
                </a:lnTo>
                <a:lnTo>
                  <a:pt x="2533" y="2099"/>
                </a:lnTo>
                <a:lnTo>
                  <a:pt x="2499" y="2166"/>
                </a:lnTo>
                <a:lnTo>
                  <a:pt x="2460" y="2228"/>
                </a:lnTo>
                <a:lnTo>
                  <a:pt x="2415" y="2287"/>
                </a:lnTo>
                <a:lnTo>
                  <a:pt x="2366" y="2342"/>
                </a:lnTo>
                <a:lnTo>
                  <a:pt x="2324" y="2389"/>
                </a:lnTo>
                <a:lnTo>
                  <a:pt x="2286" y="2439"/>
                </a:lnTo>
                <a:lnTo>
                  <a:pt x="2252" y="2491"/>
                </a:lnTo>
                <a:lnTo>
                  <a:pt x="2222" y="2546"/>
                </a:lnTo>
                <a:lnTo>
                  <a:pt x="2197" y="2603"/>
                </a:lnTo>
                <a:lnTo>
                  <a:pt x="2176" y="2662"/>
                </a:lnTo>
                <a:lnTo>
                  <a:pt x="2160" y="2722"/>
                </a:lnTo>
                <a:lnTo>
                  <a:pt x="2148" y="2783"/>
                </a:lnTo>
                <a:lnTo>
                  <a:pt x="2140" y="2813"/>
                </a:lnTo>
                <a:lnTo>
                  <a:pt x="2127" y="2839"/>
                </a:lnTo>
                <a:lnTo>
                  <a:pt x="2109" y="2862"/>
                </a:lnTo>
                <a:lnTo>
                  <a:pt x="2087" y="2881"/>
                </a:lnTo>
                <a:lnTo>
                  <a:pt x="2062" y="2895"/>
                </a:lnTo>
                <a:lnTo>
                  <a:pt x="2033" y="2904"/>
                </a:lnTo>
                <a:lnTo>
                  <a:pt x="2002" y="2907"/>
                </a:lnTo>
                <a:lnTo>
                  <a:pt x="1452" y="2907"/>
                </a:lnTo>
                <a:lnTo>
                  <a:pt x="1422" y="2904"/>
                </a:lnTo>
                <a:lnTo>
                  <a:pt x="1394" y="2895"/>
                </a:lnTo>
                <a:lnTo>
                  <a:pt x="1369" y="2881"/>
                </a:lnTo>
                <a:lnTo>
                  <a:pt x="1347" y="2862"/>
                </a:lnTo>
                <a:lnTo>
                  <a:pt x="1328" y="2839"/>
                </a:lnTo>
                <a:lnTo>
                  <a:pt x="1315" y="2813"/>
                </a:lnTo>
                <a:lnTo>
                  <a:pt x="1307" y="2785"/>
                </a:lnTo>
                <a:lnTo>
                  <a:pt x="1295" y="2722"/>
                </a:lnTo>
                <a:lnTo>
                  <a:pt x="1279" y="2662"/>
                </a:lnTo>
                <a:lnTo>
                  <a:pt x="1258" y="2603"/>
                </a:lnTo>
                <a:lnTo>
                  <a:pt x="1232" y="2546"/>
                </a:lnTo>
                <a:lnTo>
                  <a:pt x="1202" y="2491"/>
                </a:lnTo>
                <a:lnTo>
                  <a:pt x="1168" y="2438"/>
                </a:lnTo>
                <a:lnTo>
                  <a:pt x="1130" y="2389"/>
                </a:lnTo>
                <a:lnTo>
                  <a:pt x="1088" y="2342"/>
                </a:lnTo>
                <a:lnTo>
                  <a:pt x="1040" y="2287"/>
                </a:lnTo>
                <a:lnTo>
                  <a:pt x="996" y="2229"/>
                </a:lnTo>
                <a:lnTo>
                  <a:pt x="958" y="2167"/>
                </a:lnTo>
                <a:lnTo>
                  <a:pt x="924" y="2102"/>
                </a:lnTo>
                <a:lnTo>
                  <a:pt x="896" y="2033"/>
                </a:lnTo>
                <a:lnTo>
                  <a:pt x="873" y="1963"/>
                </a:lnTo>
                <a:lnTo>
                  <a:pt x="855" y="1890"/>
                </a:lnTo>
                <a:lnTo>
                  <a:pt x="845" y="1814"/>
                </a:lnTo>
                <a:lnTo>
                  <a:pt x="841" y="1737"/>
                </a:lnTo>
                <a:lnTo>
                  <a:pt x="843" y="1659"/>
                </a:lnTo>
                <a:lnTo>
                  <a:pt x="852" y="1585"/>
                </a:lnTo>
                <a:lnTo>
                  <a:pt x="867" y="1512"/>
                </a:lnTo>
                <a:lnTo>
                  <a:pt x="888" y="1440"/>
                </a:lnTo>
                <a:lnTo>
                  <a:pt x="914" y="1373"/>
                </a:lnTo>
                <a:lnTo>
                  <a:pt x="946" y="1307"/>
                </a:lnTo>
                <a:lnTo>
                  <a:pt x="982" y="1245"/>
                </a:lnTo>
                <a:lnTo>
                  <a:pt x="1024" y="1187"/>
                </a:lnTo>
                <a:lnTo>
                  <a:pt x="1070" y="1131"/>
                </a:lnTo>
                <a:lnTo>
                  <a:pt x="1120" y="1081"/>
                </a:lnTo>
                <a:lnTo>
                  <a:pt x="1175" y="1034"/>
                </a:lnTo>
                <a:lnTo>
                  <a:pt x="1233" y="991"/>
                </a:lnTo>
                <a:lnTo>
                  <a:pt x="1294" y="953"/>
                </a:lnTo>
                <a:lnTo>
                  <a:pt x="1359" y="920"/>
                </a:lnTo>
                <a:lnTo>
                  <a:pt x="1427" y="893"/>
                </a:lnTo>
                <a:lnTo>
                  <a:pt x="1497" y="871"/>
                </a:lnTo>
                <a:lnTo>
                  <a:pt x="1570" y="854"/>
                </a:lnTo>
                <a:lnTo>
                  <a:pt x="1644" y="844"/>
                </a:lnTo>
                <a:lnTo>
                  <a:pt x="1722" y="841"/>
                </a:lnTo>
                <a:close/>
                <a:moveTo>
                  <a:pt x="2868" y="477"/>
                </a:moveTo>
                <a:lnTo>
                  <a:pt x="2890" y="477"/>
                </a:lnTo>
                <a:lnTo>
                  <a:pt x="2911" y="481"/>
                </a:lnTo>
                <a:lnTo>
                  <a:pt x="2932" y="491"/>
                </a:lnTo>
                <a:lnTo>
                  <a:pt x="2951" y="505"/>
                </a:lnTo>
                <a:lnTo>
                  <a:pt x="2965" y="524"/>
                </a:lnTo>
                <a:lnTo>
                  <a:pt x="2974" y="544"/>
                </a:lnTo>
                <a:lnTo>
                  <a:pt x="2979" y="566"/>
                </a:lnTo>
                <a:lnTo>
                  <a:pt x="2979" y="587"/>
                </a:lnTo>
                <a:lnTo>
                  <a:pt x="2974" y="608"/>
                </a:lnTo>
                <a:lnTo>
                  <a:pt x="2965" y="629"/>
                </a:lnTo>
                <a:lnTo>
                  <a:pt x="2951" y="646"/>
                </a:lnTo>
                <a:lnTo>
                  <a:pt x="2702" y="895"/>
                </a:lnTo>
                <a:lnTo>
                  <a:pt x="2687" y="908"/>
                </a:lnTo>
                <a:lnTo>
                  <a:pt x="2669" y="917"/>
                </a:lnTo>
                <a:lnTo>
                  <a:pt x="2651" y="922"/>
                </a:lnTo>
                <a:lnTo>
                  <a:pt x="2631" y="923"/>
                </a:lnTo>
                <a:lnTo>
                  <a:pt x="2612" y="922"/>
                </a:lnTo>
                <a:lnTo>
                  <a:pt x="2594" y="917"/>
                </a:lnTo>
                <a:lnTo>
                  <a:pt x="2576" y="908"/>
                </a:lnTo>
                <a:lnTo>
                  <a:pt x="2560" y="895"/>
                </a:lnTo>
                <a:lnTo>
                  <a:pt x="2545" y="877"/>
                </a:lnTo>
                <a:lnTo>
                  <a:pt x="2536" y="856"/>
                </a:lnTo>
                <a:lnTo>
                  <a:pt x="2531" y="835"/>
                </a:lnTo>
                <a:lnTo>
                  <a:pt x="2531" y="813"/>
                </a:lnTo>
                <a:lnTo>
                  <a:pt x="2536" y="792"/>
                </a:lnTo>
                <a:lnTo>
                  <a:pt x="2545" y="771"/>
                </a:lnTo>
                <a:lnTo>
                  <a:pt x="2560" y="754"/>
                </a:lnTo>
                <a:lnTo>
                  <a:pt x="2808" y="505"/>
                </a:lnTo>
                <a:lnTo>
                  <a:pt x="2827" y="491"/>
                </a:lnTo>
                <a:lnTo>
                  <a:pt x="2847" y="481"/>
                </a:lnTo>
                <a:lnTo>
                  <a:pt x="2868" y="477"/>
                </a:lnTo>
                <a:close/>
                <a:moveTo>
                  <a:pt x="565" y="476"/>
                </a:moveTo>
                <a:lnTo>
                  <a:pt x="587" y="476"/>
                </a:lnTo>
                <a:lnTo>
                  <a:pt x="609" y="480"/>
                </a:lnTo>
                <a:lnTo>
                  <a:pt x="628" y="490"/>
                </a:lnTo>
                <a:lnTo>
                  <a:pt x="647" y="504"/>
                </a:lnTo>
                <a:lnTo>
                  <a:pt x="894" y="753"/>
                </a:lnTo>
                <a:lnTo>
                  <a:pt x="910" y="771"/>
                </a:lnTo>
                <a:lnTo>
                  <a:pt x="919" y="791"/>
                </a:lnTo>
                <a:lnTo>
                  <a:pt x="924" y="813"/>
                </a:lnTo>
                <a:lnTo>
                  <a:pt x="924" y="835"/>
                </a:lnTo>
                <a:lnTo>
                  <a:pt x="919" y="855"/>
                </a:lnTo>
                <a:lnTo>
                  <a:pt x="910" y="876"/>
                </a:lnTo>
                <a:lnTo>
                  <a:pt x="894" y="894"/>
                </a:lnTo>
                <a:lnTo>
                  <a:pt x="879" y="907"/>
                </a:lnTo>
                <a:lnTo>
                  <a:pt x="862" y="915"/>
                </a:lnTo>
                <a:lnTo>
                  <a:pt x="843" y="921"/>
                </a:lnTo>
                <a:lnTo>
                  <a:pt x="824" y="923"/>
                </a:lnTo>
                <a:lnTo>
                  <a:pt x="806" y="921"/>
                </a:lnTo>
                <a:lnTo>
                  <a:pt x="787" y="915"/>
                </a:lnTo>
                <a:lnTo>
                  <a:pt x="770" y="907"/>
                </a:lnTo>
                <a:lnTo>
                  <a:pt x="754" y="894"/>
                </a:lnTo>
                <a:lnTo>
                  <a:pt x="505" y="646"/>
                </a:lnTo>
                <a:lnTo>
                  <a:pt x="490" y="628"/>
                </a:lnTo>
                <a:lnTo>
                  <a:pt x="481" y="608"/>
                </a:lnTo>
                <a:lnTo>
                  <a:pt x="476" y="586"/>
                </a:lnTo>
                <a:lnTo>
                  <a:pt x="476" y="564"/>
                </a:lnTo>
                <a:lnTo>
                  <a:pt x="481" y="543"/>
                </a:lnTo>
                <a:lnTo>
                  <a:pt x="490" y="523"/>
                </a:lnTo>
                <a:lnTo>
                  <a:pt x="505" y="504"/>
                </a:lnTo>
                <a:lnTo>
                  <a:pt x="523" y="490"/>
                </a:lnTo>
                <a:lnTo>
                  <a:pt x="543" y="480"/>
                </a:lnTo>
                <a:lnTo>
                  <a:pt x="565" y="476"/>
                </a:lnTo>
                <a:close/>
                <a:moveTo>
                  <a:pt x="1728" y="0"/>
                </a:moveTo>
                <a:lnTo>
                  <a:pt x="1751" y="2"/>
                </a:lnTo>
                <a:lnTo>
                  <a:pt x="1773" y="10"/>
                </a:lnTo>
                <a:lnTo>
                  <a:pt x="1791" y="22"/>
                </a:lnTo>
                <a:lnTo>
                  <a:pt x="1806" y="37"/>
                </a:lnTo>
                <a:lnTo>
                  <a:pt x="1817" y="56"/>
                </a:lnTo>
                <a:lnTo>
                  <a:pt x="1825" y="77"/>
                </a:lnTo>
                <a:lnTo>
                  <a:pt x="1828" y="100"/>
                </a:lnTo>
                <a:lnTo>
                  <a:pt x="1828" y="450"/>
                </a:lnTo>
                <a:lnTo>
                  <a:pt x="1825" y="473"/>
                </a:lnTo>
                <a:lnTo>
                  <a:pt x="1817" y="494"/>
                </a:lnTo>
                <a:lnTo>
                  <a:pt x="1805" y="513"/>
                </a:lnTo>
                <a:lnTo>
                  <a:pt x="1790" y="528"/>
                </a:lnTo>
                <a:lnTo>
                  <a:pt x="1771" y="539"/>
                </a:lnTo>
                <a:lnTo>
                  <a:pt x="1751" y="547"/>
                </a:lnTo>
                <a:lnTo>
                  <a:pt x="1728" y="550"/>
                </a:lnTo>
                <a:lnTo>
                  <a:pt x="1705" y="547"/>
                </a:lnTo>
                <a:lnTo>
                  <a:pt x="1684" y="539"/>
                </a:lnTo>
                <a:lnTo>
                  <a:pt x="1665" y="528"/>
                </a:lnTo>
                <a:lnTo>
                  <a:pt x="1650" y="513"/>
                </a:lnTo>
                <a:lnTo>
                  <a:pt x="1638" y="494"/>
                </a:lnTo>
                <a:lnTo>
                  <a:pt x="1630" y="473"/>
                </a:lnTo>
                <a:lnTo>
                  <a:pt x="1628" y="450"/>
                </a:lnTo>
                <a:lnTo>
                  <a:pt x="1628" y="100"/>
                </a:lnTo>
                <a:lnTo>
                  <a:pt x="1630" y="77"/>
                </a:lnTo>
                <a:lnTo>
                  <a:pt x="1638" y="56"/>
                </a:lnTo>
                <a:lnTo>
                  <a:pt x="1650" y="37"/>
                </a:lnTo>
                <a:lnTo>
                  <a:pt x="1665" y="22"/>
                </a:lnTo>
                <a:lnTo>
                  <a:pt x="1684" y="10"/>
                </a:lnTo>
                <a:lnTo>
                  <a:pt x="1705" y="2"/>
                </a:lnTo>
                <a:lnTo>
                  <a:pt x="172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4F6DF47-3476-4138-9566-FFF05732B2AD}"/>
              </a:ext>
            </a:extLst>
          </p:cNvPr>
          <p:cNvSpPr/>
          <p:nvPr/>
        </p:nvSpPr>
        <p:spPr>
          <a:xfrm>
            <a:off x="1960854" y="1533217"/>
            <a:ext cx="289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>
                <a:latin typeface="Raleway" panose="00000500000000000000" pitchFamily="50" charset="0"/>
              </a:rPr>
              <a:t>Assessment</a:t>
            </a:r>
            <a:endParaRPr lang="en-CA" sz="2000">
              <a:latin typeface="Raleway" panose="00000500000000000000" pitchFamily="5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0D5048C-7D59-41DF-8B8C-C3FA88A5D326}"/>
              </a:ext>
            </a:extLst>
          </p:cNvPr>
          <p:cNvSpPr/>
          <p:nvPr/>
        </p:nvSpPr>
        <p:spPr>
          <a:xfrm>
            <a:off x="6804782" y="1511127"/>
            <a:ext cx="289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>
                <a:latin typeface="Raleway" panose="00000500000000000000" pitchFamily="50" charset="0"/>
              </a:rPr>
              <a:t>Support Level 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887122" y="2471260"/>
            <a:ext cx="289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>
                <a:latin typeface="Raleway" panose="00000500000000000000" pitchFamily="50" charset="0"/>
              </a:rPr>
              <a:t>Service Amounts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8082085" y="3986631"/>
            <a:ext cx="289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>
                <a:latin typeface="Raleway" panose="00000500000000000000" pitchFamily="50" charset="0"/>
              </a:rPr>
              <a:t>Budget Amount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C7582D-5493-8088-0FCF-31196B1DF73E}"/>
              </a:ext>
            </a:extLst>
          </p:cNvPr>
          <p:cNvSpPr/>
          <p:nvPr/>
        </p:nvSpPr>
        <p:spPr>
          <a:xfrm>
            <a:off x="7362981" y="5465781"/>
            <a:ext cx="289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>
                <a:latin typeface="Raleway" panose="00000500000000000000" pitchFamily="50" charset="0"/>
              </a:rPr>
              <a:t>Review Process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D1FE9A8-785F-4061-B9D2-0EB8380E74D9}"/>
              </a:ext>
            </a:extLst>
          </p:cNvPr>
          <p:cNvSpPr/>
          <p:nvPr/>
        </p:nvSpPr>
        <p:spPr>
          <a:xfrm>
            <a:off x="2163823" y="5416035"/>
            <a:ext cx="289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>
                <a:latin typeface="Raleway" panose="00000500000000000000" pitchFamily="50" charset="0"/>
              </a:rPr>
              <a:t>Service Planning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90509" y="4071744"/>
            <a:ext cx="2902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>
                <a:latin typeface="Raleway" panose="00000500000000000000" pitchFamily="50" charset="0"/>
              </a:rPr>
              <a:t>Pricing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9959930-415D-4363-B2F0-CDEB659C2453}"/>
              </a:ext>
            </a:extLst>
          </p:cNvPr>
          <p:cNvSpPr/>
          <p:nvPr/>
        </p:nvSpPr>
        <p:spPr>
          <a:xfrm>
            <a:off x="1160633" y="2471260"/>
            <a:ext cx="289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>
                <a:latin typeface="Raleway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Service Category </a:t>
            </a:r>
            <a:endParaRPr lang="en-US" sz="2400">
              <a:latin typeface="Raleway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0491B01-4A57-42DF-82FF-41053A6FD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85038">
            <a:off x="3471225" y="2838571"/>
            <a:ext cx="1149468" cy="11804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C1EB0847-2660-4B7E-AAC7-FEAA10A06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585038">
            <a:off x="4393457" y="3661341"/>
            <a:ext cx="322983" cy="285949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B258A0-601C-4B5E-A7F5-ED8172E3A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956412">
            <a:off x="5981042" y="1816630"/>
            <a:ext cx="1180496" cy="1329834"/>
            <a:chOff x="5641675" y="828136"/>
            <a:chExt cx="1086928" cy="1257482"/>
          </a:xfrm>
          <a:solidFill>
            <a:schemeClr val="accent2">
              <a:lumMod val="75000"/>
            </a:scheme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892738-1123-AD61-0F85-5DA8677FFEB8}"/>
                </a:ext>
              </a:extLst>
            </p:cNvPr>
            <p:cNvSpPr/>
            <p:nvPr/>
          </p:nvSpPr>
          <p:spPr>
            <a:xfrm>
              <a:off x="5641675" y="828136"/>
              <a:ext cx="1086928" cy="10869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4E5B44B-47EA-B89E-228D-785E6B062C75}"/>
                </a:ext>
              </a:extLst>
            </p:cNvPr>
            <p:cNvSpPr/>
            <p:nvPr/>
          </p:nvSpPr>
          <p:spPr>
            <a:xfrm rot="10800000">
              <a:off x="6032434" y="1822334"/>
              <a:ext cx="305410" cy="2632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</a:endParaRP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3BFBA06C-7E51-D874-D85F-3BC05B137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757" y="2867232"/>
            <a:ext cx="1059954" cy="103209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C6E70EE-E652-F42C-FAA1-75468DDC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884" y="2101371"/>
            <a:ext cx="592480" cy="57690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B262A13-F1B4-A08A-D470-38174BA45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62981" y="4271799"/>
            <a:ext cx="892694" cy="86923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95F2C84-FF89-A1F6-340F-3675E43A1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3720" y="1878197"/>
            <a:ext cx="1059954" cy="10320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B6330-6A26-4B60-E91B-0D46764F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95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23FB39C-C069-4D75-737D-7298A7E85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244" y="2877703"/>
            <a:ext cx="1908000" cy="720000"/>
          </a:xfrm>
          <a:prstGeom prst="roundRect">
            <a:avLst/>
          </a:prstGeom>
          <a:solidFill>
            <a:srgbClr val="8A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b="1">
              <a:solidFill>
                <a:schemeClr val="tx1"/>
              </a:solidFill>
              <a:latin typeface="Raleway" panose="00000500000000000000" pitchFamily="50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223817F-E856-7B96-B9FB-77155125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29C1E-F55D-FBFF-EED0-E32BA9CF0E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11649075" cy="681037"/>
          </a:xfrm>
        </p:spPr>
        <p:txBody>
          <a:bodyPr>
            <a:normAutofit/>
          </a:bodyPr>
          <a:lstStyle/>
          <a:p>
            <a:r>
              <a:rPr lang="en-US" sz="2800" b="1">
                <a:latin typeface="Raleway" panose="00000500000000000000" pitchFamily="50" charset="0"/>
              </a:rPr>
              <a:t>Calculating Person-</a:t>
            </a:r>
            <a:r>
              <a:rPr lang="en-US" sz="2800" b="1" err="1">
                <a:latin typeface="Raleway" panose="00000500000000000000" pitchFamily="50" charset="0"/>
              </a:rPr>
              <a:t>Centred</a:t>
            </a:r>
            <a:r>
              <a:rPr lang="en-US" sz="2800" b="1">
                <a:latin typeface="Raleway" panose="00000500000000000000" pitchFamily="50" charset="0"/>
              </a:rPr>
              <a:t> Funding –Jurisdictional Approaches</a:t>
            </a:r>
            <a:endParaRPr lang="en-CA" sz="2800" b="1">
              <a:latin typeface="Raleway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33F5A-F42C-4464-9FED-7310AB07BB7F}"/>
              </a:ext>
            </a:extLst>
          </p:cNvPr>
          <p:cNvSpPr txBox="1"/>
          <p:nvPr/>
        </p:nvSpPr>
        <p:spPr>
          <a:xfrm>
            <a:off x="285647" y="624191"/>
            <a:ext cx="112683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>
                <a:latin typeface="Raleway" panose="00000500000000000000" pitchFamily="50" charset="0"/>
              </a:rPr>
              <a:t>Different provinces and countries take different approaches to determining a person’s budget and service amounts: </a:t>
            </a:r>
            <a:endParaRPr lang="en-CA" sz="2400">
              <a:latin typeface="Raleway" panose="00000500000000000000" pitchFamily="5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CD99DB-E596-BC4F-86CC-761504899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244" y="1612435"/>
            <a:ext cx="1908000" cy="793326"/>
          </a:xfrm>
          <a:prstGeom prst="roundRect">
            <a:avLst/>
          </a:prstGeom>
          <a:solidFill>
            <a:srgbClr val="8A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b="1">
              <a:solidFill>
                <a:schemeClr val="tx1"/>
              </a:solidFill>
              <a:latin typeface="Raleway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20AD12-44D8-5513-A7F7-8D62FFF86DEE}"/>
              </a:ext>
            </a:extLst>
          </p:cNvPr>
          <p:cNvSpPr txBox="1"/>
          <p:nvPr/>
        </p:nvSpPr>
        <p:spPr>
          <a:xfrm>
            <a:off x="241160" y="1702827"/>
            <a:ext cx="1646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Raleway" panose="00000500000000000000" pitchFamily="50" charset="0"/>
              </a:rPr>
              <a:t>Manitoba</a:t>
            </a:r>
            <a:endParaRPr lang="en-CA" sz="2400" b="1">
              <a:solidFill>
                <a:schemeClr val="tx1"/>
              </a:solidFill>
              <a:latin typeface="Raleway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60224-807D-C130-850D-0F57122C513D}"/>
              </a:ext>
            </a:extLst>
          </p:cNvPr>
          <p:cNvSpPr txBox="1"/>
          <p:nvPr/>
        </p:nvSpPr>
        <p:spPr>
          <a:xfrm>
            <a:off x="1992083" y="1557701"/>
            <a:ext cx="5701069" cy="1200329"/>
          </a:xfrm>
          <a:prstGeom prst="rect">
            <a:avLst/>
          </a:prstGeom>
          <a:noFill/>
          <a:ln>
            <a:solidFill>
              <a:srgbClr val="8ACCC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Raleway"/>
              </a:rPr>
              <a:t>Uses assessment information, 7 support levels, living situation and prices. </a:t>
            </a:r>
            <a:r>
              <a:rPr lang="en-US" sz="2400" strike="sngStrike">
                <a:latin typeface="Raleway"/>
              </a:rPr>
              <a:t> </a:t>
            </a:r>
            <a:endParaRPr lang="en-CA" sz="2400" strike="sngStrike">
              <a:latin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F3E5F-C2C9-F55C-AEBA-6B1057B8AB2B}"/>
              </a:ext>
            </a:extLst>
          </p:cNvPr>
          <p:cNvSpPr txBox="1"/>
          <p:nvPr/>
        </p:nvSpPr>
        <p:spPr>
          <a:xfrm>
            <a:off x="299911" y="3006870"/>
            <a:ext cx="152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Raleway" panose="00000500000000000000" pitchFamily="50" charset="0"/>
              </a:rPr>
              <a:t>Oregon</a:t>
            </a:r>
            <a:endParaRPr lang="en-CA" sz="2400" b="1">
              <a:latin typeface="Raleway" panose="00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040C0-50A6-72C6-D53A-C11433FC3215}"/>
              </a:ext>
            </a:extLst>
          </p:cNvPr>
          <p:cNvSpPr txBox="1"/>
          <p:nvPr/>
        </p:nvSpPr>
        <p:spPr>
          <a:xfrm>
            <a:off x="1992083" y="2860543"/>
            <a:ext cx="5701069" cy="1200329"/>
          </a:xfrm>
          <a:prstGeom prst="rect">
            <a:avLst/>
          </a:prstGeom>
          <a:noFill/>
          <a:ln>
            <a:solidFill>
              <a:srgbClr val="8ACCC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Raleway"/>
              </a:rPr>
              <a:t>Uses assessment information, 5 support levels and service planning. A person does not receive a budget.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C7BA27E-D9FA-2C66-4F91-882E84C08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244" y="4216744"/>
            <a:ext cx="1908000" cy="720000"/>
          </a:xfrm>
          <a:prstGeom prst="roundRect">
            <a:avLst/>
          </a:prstGeom>
          <a:solidFill>
            <a:srgbClr val="8A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b="1">
              <a:solidFill>
                <a:schemeClr val="tx1"/>
              </a:solidFill>
              <a:latin typeface="Raleway" panose="000005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18117-316F-77A3-5C7F-80DA164FED88}"/>
              </a:ext>
            </a:extLst>
          </p:cNvPr>
          <p:cNvSpPr txBox="1"/>
          <p:nvPr/>
        </p:nvSpPr>
        <p:spPr>
          <a:xfrm>
            <a:off x="372952" y="4345911"/>
            <a:ext cx="1455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Raleway" panose="00000500000000000000" pitchFamily="50" charset="0"/>
              </a:rPr>
              <a:t>Iceland</a:t>
            </a:r>
            <a:endParaRPr lang="en-CA" sz="2400" b="1">
              <a:solidFill>
                <a:schemeClr val="tx1"/>
              </a:solidFill>
              <a:latin typeface="Raleway" panose="000005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FA883-A9EC-BF45-20AA-25ACBD2B0961}"/>
              </a:ext>
            </a:extLst>
          </p:cNvPr>
          <p:cNvSpPr txBox="1"/>
          <p:nvPr/>
        </p:nvSpPr>
        <p:spPr>
          <a:xfrm>
            <a:off x="2018422" y="4191197"/>
            <a:ext cx="5674730" cy="1200329"/>
          </a:xfrm>
          <a:prstGeom prst="rect">
            <a:avLst/>
          </a:prstGeom>
          <a:noFill/>
          <a:ln>
            <a:solidFill>
              <a:srgbClr val="8ACCC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CA" sz="2400">
                <a:latin typeface="Raleway"/>
              </a:rPr>
              <a:t>Uses assessment information and 18 support levels. Service amounts are determined at the local level.</a:t>
            </a:r>
            <a:endParaRPr lang="en-CA" sz="2400" strike="sngStrike">
              <a:latin typeface="Raleway" panose="00000500000000000000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9D9B5-3A67-509B-62E5-7E754F10E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244" y="5454826"/>
            <a:ext cx="1908000" cy="720000"/>
          </a:xfrm>
          <a:prstGeom prst="roundRect">
            <a:avLst/>
          </a:prstGeom>
          <a:solidFill>
            <a:srgbClr val="8A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b="1">
              <a:solidFill>
                <a:schemeClr val="tx1"/>
              </a:solidFill>
              <a:latin typeface="Raleway" panose="00000500000000000000" pitchFamily="50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41A4ED-83BC-EE23-79AC-60B7D3214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0056" y="1335676"/>
            <a:ext cx="3443517" cy="470259"/>
          </a:xfrm>
          <a:prstGeom prst="roundRect">
            <a:avLst/>
          </a:prstGeom>
          <a:solidFill>
            <a:srgbClr val="8A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b="1">
              <a:solidFill>
                <a:srgbClr val="FF0000"/>
              </a:solidFill>
              <a:latin typeface="Raleway" panose="000005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361E01-D3B3-1911-45F3-DD70D0E83162}"/>
              </a:ext>
            </a:extLst>
          </p:cNvPr>
          <p:cNvSpPr txBox="1"/>
          <p:nvPr/>
        </p:nvSpPr>
        <p:spPr>
          <a:xfrm>
            <a:off x="377130" y="5555785"/>
            <a:ext cx="1510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Raleway" panose="00000500000000000000" pitchFamily="50" charset="0"/>
              </a:rPr>
              <a:t>Australia</a:t>
            </a:r>
            <a:endParaRPr lang="en-CA" sz="2400" b="1">
              <a:solidFill>
                <a:schemeClr val="tx1"/>
              </a:solidFill>
              <a:latin typeface="Raleway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2DC1E-2140-35B8-A84C-1E36811235C2}"/>
              </a:ext>
            </a:extLst>
          </p:cNvPr>
          <p:cNvSpPr txBox="1"/>
          <p:nvPr/>
        </p:nvSpPr>
        <p:spPr>
          <a:xfrm>
            <a:off x="1992083" y="5575888"/>
            <a:ext cx="5701069" cy="830997"/>
          </a:xfrm>
          <a:prstGeom prst="rect">
            <a:avLst/>
          </a:prstGeom>
          <a:noFill/>
          <a:ln>
            <a:solidFill>
              <a:srgbClr val="8ACCCA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>
                <a:latin typeface="Raleway" panose="00000500000000000000" pitchFamily="50" charset="0"/>
              </a:rPr>
              <a:t>Informed by a service plan and prices. Support levels are not used.</a:t>
            </a:r>
            <a:endParaRPr lang="en-CA" sz="2400" strike="sngStrike">
              <a:latin typeface="Raleway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00C631-A874-1E25-FAE4-FED018F179FC}"/>
              </a:ext>
            </a:extLst>
          </p:cNvPr>
          <p:cNvSpPr txBox="1"/>
          <p:nvPr/>
        </p:nvSpPr>
        <p:spPr>
          <a:xfrm>
            <a:off x="8228898" y="1293722"/>
            <a:ext cx="3556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Raleway" panose="00000500000000000000" pitchFamily="50" charset="0"/>
              </a:rPr>
              <a:t>What We’ve Learned:</a:t>
            </a:r>
            <a:endParaRPr lang="en-CA" sz="2400" b="1" dirty="0">
              <a:latin typeface="Raleway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3F771-39AE-8BD2-61BA-835D78E5C817}"/>
              </a:ext>
            </a:extLst>
          </p:cNvPr>
          <p:cNvSpPr txBox="1"/>
          <p:nvPr/>
        </p:nvSpPr>
        <p:spPr>
          <a:xfrm>
            <a:off x="7997276" y="1755387"/>
            <a:ext cx="4019479" cy="4501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Raleway" panose="00000500000000000000" pitchFamily="50" charset="0"/>
              </a:rPr>
              <a:t>Number of support levels can vary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Raleway" panose="00000500000000000000" pitchFamily="50" charset="0"/>
              </a:rPr>
              <a:t>Planning can be used to inform budget amounts 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Raleway" panose="00000500000000000000" pitchFamily="50" charset="0"/>
              </a:rPr>
              <a:t>People can be assigned funding (dollars) or support amounts (hours)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Raleway" panose="00000500000000000000" pitchFamily="50" charset="0"/>
              </a:rPr>
              <a:t>People can be grouped into support levels </a:t>
            </a:r>
            <a:r>
              <a:rPr lang="en-CA" sz="2400" i="1" dirty="0">
                <a:latin typeface="Raleway" panose="00000500000000000000" pitchFamily="50" charset="0"/>
              </a:rPr>
              <a:t>and</a:t>
            </a:r>
            <a:r>
              <a:rPr lang="en-CA" sz="2400" dirty="0">
                <a:latin typeface="Raleway" panose="00000500000000000000" pitchFamily="50" charset="0"/>
              </a:rPr>
              <a:t> still have services tailored to their needs</a:t>
            </a:r>
          </a:p>
        </p:txBody>
      </p:sp>
    </p:spTree>
    <p:extLst>
      <p:ext uri="{BB962C8B-B14F-4D97-AF65-F5344CB8AC3E}">
        <p14:creationId xmlns:p14="http://schemas.microsoft.com/office/powerpoint/2010/main" val="593028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2118243-6780-0151-4704-4F2A9699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68010"/>
              </p:ext>
            </p:extLst>
          </p:nvPr>
        </p:nvGraphicFramePr>
        <p:xfrm>
          <a:off x="325850" y="1896279"/>
          <a:ext cx="3061850" cy="4309400"/>
        </p:xfrm>
        <a:graphic>
          <a:graphicData uri="http://schemas.openxmlformats.org/drawingml/2006/table">
            <a:tbl>
              <a:tblPr bandRow="1"/>
              <a:tblGrid>
                <a:gridCol w="3061850">
                  <a:extLst>
                    <a:ext uri="{9D8B030D-6E8A-4147-A177-3AD203B41FA5}">
                      <a16:colId xmlns:a16="http://schemas.microsoft.com/office/drawing/2014/main" val="2818656013"/>
                    </a:ext>
                  </a:extLst>
                </a:gridCol>
              </a:tblGrid>
              <a:tr h="941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Raleway" panose="00000500000000000000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8ACCCA"/>
                      </a:solidFill>
                      <a:prstDash val="lgDash"/>
                    </a:lnL>
                    <a:lnR w="12700" cmpd="sng">
                      <a:solidFill>
                        <a:srgbClr val="8ACCCA"/>
                      </a:solidFill>
                      <a:prstDash val="lgDash"/>
                    </a:lnR>
                    <a:lnT w="12700" cmpd="sng">
                      <a:solidFill>
                        <a:srgbClr val="8ACCCA"/>
                      </a:solidFill>
                      <a:prstDash val="lgDash"/>
                    </a:lnT>
                    <a:lnB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8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13616"/>
                  </a:ext>
                </a:extLst>
              </a:tr>
              <a:tr h="83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Raleway" panose="00000500000000000000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8ACCCA"/>
                      </a:solidFill>
                      <a:prstDash val="lgDash"/>
                    </a:lnL>
                    <a:lnR w="12700" cmpd="sng">
                      <a:solidFill>
                        <a:srgbClr val="8ACCCA"/>
                      </a:solidFill>
                      <a:prstDash val="lgDash"/>
                    </a:lnR>
                    <a:lnT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491581"/>
                  </a:ext>
                </a:extLst>
              </a:tr>
              <a:tr h="937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Raleway" panose="00000500000000000000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8ACCCA"/>
                      </a:solidFill>
                      <a:prstDash val="lgDash"/>
                    </a:lnL>
                    <a:lnR w="12700" cmpd="sng">
                      <a:solidFill>
                        <a:srgbClr val="8ACCCA"/>
                      </a:solidFill>
                      <a:prstDash val="lgDash"/>
                    </a:lnR>
                    <a:lnT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8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3522"/>
                  </a:ext>
                </a:extLst>
              </a:tr>
              <a:tr h="83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Raleway" panose="00000500000000000000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8ACCCA"/>
                      </a:solidFill>
                      <a:prstDash val="lgDash"/>
                    </a:lnL>
                    <a:lnR w="12700" cmpd="sng">
                      <a:solidFill>
                        <a:srgbClr val="8ACCCA"/>
                      </a:solidFill>
                      <a:prstDash val="lgDash"/>
                    </a:lnR>
                    <a:lnT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824926"/>
                  </a:ext>
                </a:extLst>
              </a:tr>
              <a:tr h="7529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Raleway" panose="00000500000000000000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8ACCCA"/>
                      </a:solidFill>
                      <a:prstDash val="lgDash"/>
                    </a:lnL>
                    <a:lnR w="12700" cmpd="sng">
                      <a:solidFill>
                        <a:srgbClr val="8ACCCA"/>
                      </a:solidFill>
                      <a:prstDash val="lgDash"/>
                    </a:lnR>
                    <a:lnT w="12700" cmpd="sng">
                      <a:solidFill>
                        <a:srgbClr val="8ACCCA"/>
                      </a:solidFill>
                      <a:prstDash val="lgDash"/>
                    </a:lnT>
                    <a:lnB w="12700" cmpd="sng">
                      <a:solidFill>
                        <a:srgbClr val="8ACCCA"/>
                      </a:solidFill>
                      <a:prstDash val="lgDash"/>
                    </a:lnB>
                    <a:solidFill>
                      <a:srgbClr val="D8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1845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9F705B7-E9E3-37D1-6BAA-E0F43F1A6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01199"/>
              </p:ext>
            </p:extLst>
          </p:nvPr>
        </p:nvGraphicFramePr>
        <p:xfrm>
          <a:off x="4580804" y="1942513"/>
          <a:ext cx="7091916" cy="4371787"/>
        </p:xfrm>
        <a:graphic>
          <a:graphicData uri="http://schemas.openxmlformats.org/drawingml/2006/table">
            <a:tbl>
              <a:tblPr/>
              <a:tblGrid>
                <a:gridCol w="7091916">
                  <a:extLst>
                    <a:ext uri="{9D8B030D-6E8A-4147-A177-3AD203B41FA5}">
                      <a16:colId xmlns:a16="http://schemas.microsoft.com/office/drawing/2014/main" val="1252745280"/>
                    </a:ext>
                  </a:extLst>
                </a:gridCol>
              </a:tblGrid>
              <a:tr h="903941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400"/>
                    </a:p>
                  </a:txBody>
                  <a:tcPr anchor="ctr">
                    <a:lnL w="12700" cmpd="sng">
                      <a:solidFill>
                        <a:srgbClr val="8ACCCA"/>
                      </a:solidFill>
                      <a:prstDash val="lgDash"/>
                    </a:lnL>
                    <a:lnR w="12700" cmpd="sng">
                      <a:solidFill>
                        <a:srgbClr val="8ACCCA"/>
                      </a:solidFill>
                      <a:prstDash val="lgDash"/>
                    </a:lnR>
                    <a:lnT w="12700" cmpd="sng">
                      <a:solidFill>
                        <a:srgbClr val="8ACCCA"/>
                      </a:solidFill>
                      <a:prstDash val="lgDash"/>
                    </a:lnT>
                    <a:lnB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8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9234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2400">
                        <a:latin typeface="Raleway"/>
                      </a:endParaRPr>
                    </a:p>
                  </a:txBody>
                  <a:tcPr anchor="ctr">
                    <a:lnL w="12700" cmpd="sng">
                      <a:solidFill>
                        <a:srgbClr val="8ACCCA"/>
                      </a:solidFill>
                      <a:prstDash val="lgDash"/>
                    </a:lnL>
                    <a:lnR w="12700" cmpd="sng">
                      <a:solidFill>
                        <a:srgbClr val="8ACCCA"/>
                      </a:solidFill>
                      <a:prstDash val="lgDash"/>
                    </a:lnR>
                    <a:lnT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860249"/>
                  </a:ext>
                </a:extLst>
              </a:tr>
              <a:tr h="90394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CA" sz="2400">
                          <a:latin typeface="Raleway"/>
                        </a:rPr>
                        <a:t>Support for people with all needs levels from highest to lowest  </a:t>
                      </a:r>
                      <a:endParaRPr lang="en-CA" sz="2400">
                        <a:latin typeface="Raleway" panose="00000500000000000000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8ACCCA"/>
                      </a:solidFill>
                      <a:prstDash val="lgDash"/>
                    </a:lnL>
                    <a:lnR w="12700" cmpd="sng">
                      <a:solidFill>
                        <a:srgbClr val="8ACCCA"/>
                      </a:solidFill>
                      <a:prstDash val="lgDash"/>
                    </a:lnR>
                    <a:lnT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8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69128"/>
                  </a:ext>
                </a:extLst>
              </a:tr>
              <a:tr h="87107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2400">
                        <a:latin typeface="Raleway"/>
                      </a:endParaRPr>
                    </a:p>
                  </a:txBody>
                  <a:tcPr anchor="ctr">
                    <a:lnL w="12700" cmpd="sng">
                      <a:solidFill>
                        <a:srgbClr val="8ACCCA"/>
                      </a:solidFill>
                      <a:prstDash val="lgDash"/>
                    </a:lnL>
                    <a:lnR w="12700" cmpd="sng">
                      <a:solidFill>
                        <a:srgbClr val="8ACCCA"/>
                      </a:solidFill>
                      <a:prstDash val="lgDash"/>
                    </a:lnR>
                    <a:lnT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CCCA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463609"/>
                  </a:ext>
                </a:extLst>
              </a:tr>
              <a:tr h="85463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CA" sz="2400">
                        <a:latin typeface="Raleway"/>
                      </a:endParaRPr>
                    </a:p>
                  </a:txBody>
                  <a:tcPr anchor="ctr">
                    <a:lnL w="12700" cmpd="sng">
                      <a:solidFill>
                        <a:srgbClr val="8ACCCA"/>
                      </a:solidFill>
                      <a:prstDash val="lgDash"/>
                    </a:lnL>
                    <a:lnR w="12700" cmpd="sng">
                      <a:solidFill>
                        <a:srgbClr val="8ACCCA"/>
                      </a:solidFill>
                      <a:prstDash val="lgDash"/>
                    </a:lnR>
                    <a:lnT w="12700" cmpd="sng">
                      <a:solidFill>
                        <a:srgbClr val="8ACCCA"/>
                      </a:solidFill>
                      <a:prstDash val="lgDash"/>
                    </a:lnT>
                    <a:lnB w="12700" cmpd="sng">
                      <a:solidFill>
                        <a:srgbClr val="8ACCCA"/>
                      </a:solidFill>
                      <a:prstDash val="lgDash"/>
                    </a:lnB>
                    <a:solidFill>
                      <a:srgbClr val="D8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525594"/>
                  </a:ext>
                </a:extLst>
              </a:tr>
            </a:tbl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17A2A4-FBC7-2FB2-D7F7-71FC9957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C65370-8E83-4319-4CDE-6CD6F7740A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8613" y="142875"/>
            <a:ext cx="11863387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Developing Person-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centred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Funding in Ontario –J2B Principles</a:t>
            </a: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09E4C-865C-FFA4-B176-D68600F5FC11}"/>
              </a:ext>
            </a:extLst>
          </p:cNvPr>
          <p:cNvSpPr txBox="1"/>
          <p:nvPr/>
        </p:nvSpPr>
        <p:spPr>
          <a:xfrm>
            <a:off x="196313" y="533845"/>
            <a:ext cx="1153317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400">
                <a:latin typeface="Raleway"/>
              </a:rPr>
              <a:t>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/>
                <a:ea typeface="+mn-ea"/>
                <a:cs typeface="+mn-cs"/>
              </a:rPr>
              <a:t>he principles and goals of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/>
                <a:ea typeface="+mn-ea"/>
                <a:cs typeface="+mn-cs"/>
              </a:rPr>
              <a:t>Journey to Belonging </a:t>
            </a:r>
            <a:r>
              <a:rPr lang="en-US" sz="2400" i="1">
                <a:latin typeface="Raleway"/>
              </a:rPr>
              <a:t>guide how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/>
                <a:ea typeface="+mn-ea"/>
                <a:cs typeface="+mn-cs"/>
              </a:rPr>
              <a:t>we develop </a:t>
            </a:r>
            <a:r>
              <a:rPr kumimoji="0" lang="en-US" sz="2400" b="0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/>
                <a:ea typeface="+mn-ea"/>
                <a:cs typeface="+mn-cs"/>
              </a:rPr>
              <a:t>a person centred funding approach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/>
                <a:ea typeface="+mn-ea"/>
                <a:cs typeface="+mn-cs"/>
              </a:rPr>
              <a:t>.</a:t>
            </a:r>
            <a:endParaRPr kumimoji="0" lang="en-US" sz="2400" b="0" i="0" u="none" strike="sng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0F1BF-DC99-8B9C-79E7-AD478975A2AB}"/>
              </a:ext>
            </a:extLst>
          </p:cNvPr>
          <p:cNvSpPr txBox="1"/>
          <p:nvPr/>
        </p:nvSpPr>
        <p:spPr>
          <a:xfrm>
            <a:off x="357286" y="1288031"/>
            <a:ext cx="2664186" cy="5107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J2B Principles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583666-CF38-52A8-FC1E-1C43377D5B1A}"/>
              </a:ext>
            </a:extLst>
          </p:cNvPr>
          <p:cNvSpPr txBox="1"/>
          <p:nvPr/>
        </p:nvSpPr>
        <p:spPr>
          <a:xfrm>
            <a:off x="5485334" y="1317508"/>
            <a:ext cx="5282855" cy="5107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What We Need to Think About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C568D-8042-228A-A8E7-4940901A29F6}"/>
              </a:ext>
            </a:extLst>
          </p:cNvPr>
          <p:cNvSpPr txBox="1"/>
          <p:nvPr/>
        </p:nvSpPr>
        <p:spPr>
          <a:xfrm>
            <a:off x="234807" y="1942513"/>
            <a:ext cx="324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latin typeface="Raleway" panose="00000500000000000000" pitchFamily="50" charset="0"/>
              </a:rPr>
              <a:t>Builds on Community Supports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E75F8-C115-ED2D-380D-D3881823675C}"/>
              </a:ext>
            </a:extLst>
          </p:cNvPr>
          <p:cNvSpPr txBox="1"/>
          <p:nvPr/>
        </p:nvSpPr>
        <p:spPr>
          <a:xfrm>
            <a:off x="4614247" y="1942513"/>
            <a:ext cx="711523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en-CA" sz="2400">
                <a:effectLst/>
                <a:latin typeface="Raleway"/>
              </a:rPr>
              <a:t>Complement, but not </a:t>
            </a:r>
            <a:r>
              <a:rPr lang="en-CA" sz="2400">
                <a:latin typeface="Raleway"/>
              </a:rPr>
              <a:t>replace</a:t>
            </a:r>
            <a:r>
              <a:rPr lang="en-CA" sz="2400">
                <a:effectLst/>
                <a:latin typeface="Raleway"/>
              </a:rPr>
              <a:t>, natural and community supports</a:t>
            </a:r>
            <a:endParaRPr lang="en-US" sz="2400" strike="sngStrike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5F2E9-5965-E40A-022B-F1156D52026F}"/>
              </a:ext>
            </a:extLst>
          </p:cNvPr>
          <p:cNvSpPr txBox="1"/>
          <p:nvPr/>
        </p:nvSpPr>
        <p:spPr>
          <a:xfrm>
            <a:off x="454263" y="2980012"/>
            <a:ext cx="289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latin typeface="Raleway" panose="00000500000000000000" pitchFamily="50" charset="0"/>
              </a:rPr>
              <a:t>Evidenced-Based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9FE09-5F33-B0B1-E004-F58A4A972913}"/>
              </a:ext>
            </a:extLst>
          </p:cNvPr>
          <p:cNvSpPr txBox="1"/>
          <p:nvPr/>
        </p:nvSpPr>
        <p:spPr>
          <a:xfrm>
            <a:off x="4580804" y="2872797"/>
            <a:ext cx="708648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400">
                <a:latin typeface="Raleway"/>
              </a:rPr>
              <a:t>Data, experiences and best practices from Ontario and other jurisdictions</a:t>
            </a:r>
            <a:endParaRPr lang="en-CA" sz="2400" strike="sngStrike">
              <a:latin typeface="Raleway"/>
            </a:endParaRPr>
          </a:p>
          <a:p>
            <a:endParaRPr lang="en-CA" sz="2400" strike="sngStrike">
              <a:latin typeface="Raleway" panose="00000500000000000000" pitchFamily="50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9550E21-0805-ED9D-2611-441786CF4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3472" y="3203057"/>
            <a:ext cx="1003436" cy="1539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3B16E7-2A4A-1F55-EDAC-44F1D6A5208A}"/>
              </a:ext>
            </a:extLst>
          </p:cNvPr>
          <p:cNvSpPr txBox="1"/>
          <p:nvPr/>
        </p:nvSpPr>
        <p:spPr>
          <a:xfrm>
            <a:off x="261087" y="3708911"/>
            <a:ext cx="319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latin typeface="Raleway" panose="00000500000000000000" pitchFamily="50" charset="0"/>
              </a:rPr>
              <a:t>Proactive and Responsive Supports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633F19-B04B-A977-D3EA-AB351E220C0E}"/>
              </a:ext>
            </a:extLst>
          </p:cNvPr>
          <p:cNvSpPr txBox="1"/>
          <p:nvPr/>
        </p:nvSpPr>
        <p:spPr>
          <a:xfrm>
            <a:off x="462510" y="4779208"/>
            <a:ext cx="256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latin typeface="Raleway" panose="00000500000000000000" pitchFamily="50" charset="0"/>
              </a:rPr>
              <a:t>Equitable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8135B-5E7C-309F-2D80-8D9067EDB218}"/>
              </a:ext>
            </a:extLst>
          </p:cNvPr>
          <p:cNvSpPr txBox="1"/>
          <p:nvPr/>
        </p:nvSpPr>
        <p:spPr>
          <a:xfrm>
            <a:off x="4649220" y="4608556"/>
            <a:ext cx="700716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CA" sz="2400">
                <a:latin typeface="Raleway"/>
              </a:rPr>
              <a:t>Balancing similarities and unique needs of people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54D976-F4EA-08C5-9495-EBB8EC5A62FB}"/>
              </a:ext>
            </a:extLst>
          </p:cNvPr>
          <p:cNvSpPr txBox="1"/>
          <p:nvPr/>
        </p:nvSpPr>
        <p:spPr>
          <a:xfrm>
            <a:off x="513846" y="5410144"/>
            <a:ext cx="2507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latin typeface="Raleway" panose="00000500000000000000" pitchFamily="50" charset="0"/>
              </a:rPr>
              <a:t>System Sustainability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DD239-A5C5-26FE-9D14-B4443B43E535}"/>
              </a:ext>
            </a:extLst>
          </p:cNvPr>
          <p:cNvSpPr txBox="1"/>
          <p:nvPr/>
        </p:nvSpPr>
        <p:spPr>
          <a:xfrm>
            <a:off x="4653847" y="5597308"/>
            <a:ext cx="734192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CA" sz="2400">
                <a:latin typeface="Raleway"/>
              </a:rPr>
              <a:t>Using resources most effectively</a:t>
            </a:r>
          </a:p>
        </p:txBody>
      </p:sp>
    </p:spTree>
    <p:extLst>
      <p:ext uri="{BB962C8B-B14F-4D97-AF65-F5344CB8AC3E}">
        <p14:creationId xmlns:p14="http://schemas.microsoft.com/office/powerpoint/2010/main" val="687059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30B74-C059-B31A-9B55-22C6EF5B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0762122-4E23-CE32-5468-A8E5C3A74F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00025"/>
            <a:ext cx="11547475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What can you do to get involved?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/>
              <a:ea typeface="+mn-ea"/>
              <a:cs typeface="Calibri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B428DE-475F-B115-C9E5-3E1296B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3177" y="1662409"/>
            <a:ext cx="1136360" cy="10301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BC5316-7C59-746F-029E-6855C14ABC41}"/>
              </a:ext>
            </a:extLst>
          </p:cNvPr>
          <p:cNvSpPr txBox="1"/>
          <p:nvPr/>
        </p:nvSpPr>
        <p:spPr>
          <a:xfrm>
            <a:off x="463061" y="852716"/>
            <a:ext cx="10515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0000500000000000000" pitchFamily="50" charset="0"/>
                <a:ea typeface="Arial" panose="020B0604020202020204" pitchFamily="34" charset="0"/>
                <a:cs typeface="Times New Roman" panose="02020603050405020304" pitchFamily="18" charset="0"/>
              </a:rPr>
              <a:t>Here are some ideas:</a:t>
            </a:r>
          </a:p>
        </p:txBody>
      </p:sp>
      <p:pic>
        <p:nvPicPr>
          <p:cNvPr id="14" name="Graphic 13" descr="Handshake outline">
            <a:extLst>
              <a:ext uri="{FF2B5EF4-FFF2-40B4-BE49-F238E27FC236}">
                <a16:creationId xmlns:a16="http://schemas.microsoft.com/office/drawing/2014/main" id="{8F255DF8-0B23-CAB4-B5D5-7C5A21FCE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1993" y="1777429"/>
            <a:ext cx="969286" cy="103014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332DDC-6818-5663-7026-A2B7B81A1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6321" y="177815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D2728-47C8-0588-C9AD-C188D1920170}"/>
              </a:ext>
            </a:extLst>
          </p:cNvPr>
          <p:cNvSpPr txBox="1"/>
          <p:nvPr/>
        </p:nvSpPr>
        <p:spPr>
          <a:xfrm>
            <a:off x="436218" y="2943421"/>
            <a:ext cx="25546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rPr>
              <a:t>Add yourself to the mailing list for updates</a:t>
            </a: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hlinkClick r:id="rId8"/>
              </a:rPr>
              <a:t>DSCSengagements@ontario.ca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88457-B420-F49F-AD0B-9D112237B064}"/>
              </a:ext>
            </a:extLst>
          </p:cNvPr>
          <p:cNvSpPr txBox="1"/>
          <p:nvPr/>
        </p:nvSpPr>
        <p:spPr>
          <a:xfrm>
            <a:off x="4195908" y="2943421"/>
            <a:ext cx="30499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Become involved in the Knowledge Translation and Transfer Hub and take advantage of learning and mentorship opportunities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51467-9EC4-775D-382D-C2674FD67DFF}"/>
              </a:ext>
            </a:extLst>
          </p:cNvPr>
          <p:cNvSpPr txBox="1"/>
          <p:nvPr/>
        </p:nvSpPr>
        <p:spPr>
          <a:xfrm>
            <a:off x="8248676" y="2943421"/>
            <a:ext cx="3049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Continue to develop and sustain partnerships with other service providers and sectors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503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457477" y="0"/>
            <a:ext cx="5793723" cy="6867728"/>
          </a:xfrm>
          <a:custGeom>
            <a:avLst/>
            <a:gdLst>
              <a:gd name="connsiteX0" fmla="*/ 0 w 6094412"/>
              <a:gd name="connsiteY0" fmla="*/ 0 h 6858000"/>
              <a:gd name="connsiteX1" fmla="*/ 6094412 w 6094412"/>
              <a:gd name="connsiteY1" fmla="*/ 0 h 6858000"/>
              <a:gd name="connsiteX2" fmla="*/ 6094412 w 6094412"/>
              <a:gd name="connsiteY2" fmla="*/ 6858000 h 6858000"/>
              <a:gd name="connsiteX3" fmla="*/ 0 w 6094412"/>
              <a:gd name="connsiteY3" fmla="*/ 6858000 h 6858000"/>
              <a:gd name="connsiteX4" fmla="*/ 0 w 6094412"/>
              <a:gd name="connsiteY4" fmla="*/ 0 h 6858000"/>
              <a:gd name="connsiteX0" fmla="*/ 0 w 6979629"/>
              <a:gd name="connsiteY0" fmla="*/ 0 h 6858000"/>
              <a:gd name="connsiteX1" fmla="*/ 6979629 w 6979629"/>
              <a:gd name="connsiteY1" fmla="*/ 9728 h 6858000"/>
              <a:gd name="connsiteX2" fmla="*/ 6094412 w 6979629"/>
              <a:gd name="connsiteY2" fmla="*/ 6858000 h 6858000"/>
              <a:gd name="connsiteX3" fmla="*/ 0 w 6979629"/>
              <a:gd name="connsiteY3" fmla="*/ 6858000 h 6858000"/>
              <a:gd name="connsiteX4" fmla="*/ 0 w 6979629"/>
              <a:gd name="connsiteY4" fmla="*/ 0 h 6858000"/>
              <a:gd name="connsiteX0" fmla="*/ 0 w 6979629"/>
              <a:gd name="connsiteY0" fmla="*/ 0 h 6867728"/>
              <a:gd name="connsiteX1" fmla="*/ 6979629 w 6979629"/>
              <a:gd name="connsiteY1" fmla="*/ 9728 h 6867728"/>
              <a:gd name="connsiteX2" fmla="*/ 5510753 w 6979629"/>
              <a:gd name="connsiteY2" fmla="*/ 6867728 h 6867728"/>
              <a:gd name="connsiteX3" fmla="*/ 0 w 6979629"/>
              <a:gd name="connsiteY3" fmla="*/ 6858000 h 6867728"/>
              <a:gd name="connsiteX4" fmla="*/ 0 w 6979629"/>
              <a:gd name="connsiteY4" fmla="*/ 0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9629" h="6867728">
                <a:moveTo>
                  <a:pt x="0" y="0"/>
                </a:moveTo>
                <a:lnTo>
                  <a:pt x="6979629" y="9728"/>
                </a:lnTo>
                <a:lnTo>
                  <a:pt x="5510753" y="686772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53B0E-9E86-6B37-DA16-6094B506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7D3AA8-EDB6-1078-7A8E-D1D4FADC28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85838"/>
            <a:ext cx="5076825" cy="769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Resources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336246" y="5576141"/>
            <a:ext cx="677349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D43C5A-A0A8-F853-65E3-ABB423882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22" y="1051937"/>
            <a:ext cx="2113562" cy="7523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A8D930-6323-B681-6374-132A1577DFF7}"/>
              </a:ext>
            </a:extLst>
          </p:cNvPr>
          <p:cNvSpPr txBox="1"/>
          <p:nvPr/>
        </p:nvSpPr>
        <p:spPr>
          <a:xfrm>
            <a:off x="4909739" y="661737"/>
            <a:ext cx="7200900" cy="15327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3">
              <a:lnSpc>
                <a:spcPct val="90000"/>
              </a:lnSpc>
            </a:pPr>
            <a:r>
              <a:rPr lang="en-CA" sz="2400">
                <a:latin typeface="Raleway"/>
                <a:hlinkClick r:id="rId4"/>
              </a:rPr>
              <a:t>The REAL Xchange </a:t>
            </a:r>
            <a:r>
              <a:rPr lang="en-CA" sz="2400">
                <a:latin typeface="Raleway"/>
                <a:ea typeface="Times New Roman" panose="02020603050405020304" pitchFamily="18" charset="0"/>
                <a:hlinkClick r:id="rId4"/>
              </a:rPr>
              <a:t>is an online hub</a:t>
            </a:r>
            <a:endParaRPr lang="en-CA" sz="2400">
              <a:latin typeface="Raleway"/>
              <a:ea typeface="Times New Roman" panose="02020603050405020304" pitchFamily="18" charset="0"/>
            </a:endParaRPr>
          </a:p>
          <a:p>
            <a:pPr lvl="3">
              <a:lnSpc>
                <a:spcPct val="90000"/>
              </a:lnSpc>
            </a:pPr>
            <a:r>
              <a:rPr lang="en-CA" sz="2000">
                <a:latin typeface="Raleway"/>
                <a:sym typeface="Calibri"/>
              </a:rPr>
              <a:t>For resources, knowledge exchange, collaboration and learning in the DS Sector. Find many free webinars, modules and tools to support your work. </a:t>
            </a:r>
            <a:endParaRPr lang="en-CA" sz="2000">
              <a:latin typeface="Raleway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50FB8-B606-B1BD-0BE0-8FFF62B8A3E1}"/>
              </a:ext>
            </a:extLst>
          </p:cNvPr>
          <p:cNvSpPr txBox="1"/>
          <p:nvPr/>
        </p:nvSpPr>
        <p:spPr>
          <a:xfrm>
            <a:off x="5644830" y="2245158"/>
            <a:ext cx="6751255" cy="1692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4pPr lvl="3" algn="r">
              <a:lnSpc>
                <a:spcPct val="90000"/>
              </a:lnSpc>
              <a:defRPr>
                <a:effectLst/>
                <a:latin typeface="Raleway"/>
                <a:ea typeface="Times New Roman" panose="02020603050405020304" pitchFamily="18" charset="0"/>
              </a:defRPr>
            </a:lvl4pPr>
          </a:lstStyle>
          <a:p>
            <a:r>
              <a:rPr lang="en-CA" sz="2400">
                <a:latin typeface="Raleway" panose="00000500000000000000" pitchFamily="50" charset="0"/>
                <a:hlinkClick r:id="rId5"/>
              </a:rPr>
              <a:t>Home | DS Workforce Initiative </a:t>
            </a:r>
            <a:endParaRPr lang="en-CA" sz="2400">
              <a:latin typeface="Raleway" panose="00000500000000000000" pitchFamily="50" charset="0"/>
            </a:endParaRPr>
          </a:p>
          <a:p>
            <a:r>
              <a:rPr lang="en-CA" sz="2000">
                <a:latin typeface="Raleway"/>
              </a:rPr>
              <a:t>This site will inform you on the core competencies developed for Ontario’s Developmental Service, a self-assessment, coaching and  information on conducting behaviour-based interviews.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E0BCAB-2454-BE05-B539-2F378748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875" y="4428509"/>
            <a:ext cx="1069596" cy="796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5820C8-0035-3F7F-C5CF-834E19772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520" y="2532881"/>
            <a:ext cx="1670049" cy="9737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6E00C-D42F-380A-A2EF-7EDE1F92EC07}"/>
              </a:ext>
            </a:extLst>
          </p:cNvPr>
          <p:cNvSpPr txBox="1"/>
          <p:nvPr/>
        </p:nvSpPr>
        <p:spPr>
          <a:xfrm>
            <a:off x="5340334" y="4060580"/>
            <a:ext cx="635272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>
                <a:latin typeface="Raleway"/>
                <a:hlinkClick r:id="rId8"/>
              </a:rPr>
              <a:t>Partners for Planning (planningnetwork.ca)</a:t>
            </a:r>
            <a:endParaRPr lang="en-CA" sz="2400">
              <a:latin typeface="Raleway"/>
            </a:endParaRPr>
          </a:p>
          <a:p>
            <a:pPr>
              <a:lnSpc>
                <a:spcPct val="90000"/>
              </a:lnSpc>
            </a:pPr>
            <a:r>
              <a:rPr lang="en-CA" sz="2000" b="0" i="0">
                <a:effectLst/>
                <a:latin typeface="Raleway"/>
              </a:rPr>
              <a:t>Partners for Planning offers people who have a disability and their families</a:t>
            </a:r>
            <a:r>
              <a:rPr lang="en-CA" sz="2000">
                <a:latin typeface="Raleway"/>
              </a:rPr>
              <a:t>/caregivers</a:t>
            </a:r>
            <a:r>
              <a:rPr lang="en-CA" sz="2000" b="0" i="0">
                <a:effectLst/>
                <a:latin typeface="Raleway"/>
              </a:rPr>
              <a:t> a variety of free and fee-based </a:t>
            </a:r>
            <a:r>
              <a:rPr lang="en-CA" sz="2000">
                <a:latin typeface="Raleway"/>
              </a:rPr>
              <a:t>resources</a:t>
            </a:r>
            <a:r>
              <a:rPr lang="en-CA" sz="2000" b="0" i="0">
                <a:effectLst/>
                <a:latin typeface="Raleway"/>
              </a:rPr>
              <a:t>. In addition, </a:t>
            </a:r>
            <a:r>
              <a:rPr lang="en-CA" sz="2000">
                <a:latin typeface="Raleway"/>
              </a:rPr>
              <a:t>MCCSS offers many free webinars through P4P.</a:t>
            </a:r>
            <a:endParaRPr lang="en-CA" sz="2000">
              <a:highlight>
                <a:srgbClr val="FFFF00"/>
              </a:highlight>
              <a:latin typeface="Raleway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570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110273" cy="6867728"/>
          </a:xfrm>
          <a:custGeom>
            <a:avLst/>
            <a:gdLst>
              <a:gd name="connsiteX0" fmla="*/ 0 w 6094412"/>
              <a:gd name="connsiteY0" fmla="*/ 0 h 6858000"/>
              <a:gd name="connsiteX1" fmla="*/ 6094412 w 6094412"/>
              <a:gd name="connsiteY1" fmla="*/ 0 h 6858000"/>
              <a:gd name="connsiteX2" fmla="*/ 6094412 w 6094412"/>
              <a:gd name="connsiteY2" fmla="*/ 6858000 h 6858000"/>
              <a:gd name="connsiteX3" fmla="*/ 0 w 6094412"/>
              <a:gd name="connsiteY3" fmla="*/ 6858000 h 6858000"/>
              <a:gd name="connsiteX4" fmla="*/ 0 w 6094412"/>
              <a:gd name="connsiteY4" fmla="*/ 0 h 6858000"/>
              <a:gd name="connsiteX0" fmla="*/ 0 w 6979629"/>
              <a:gd name="connsiteY0" fmla="*/ 0 h 6858000"/>
              <a:gd name="connsiteX1" fmla="*/ 6979629 w 6979629"/>
              <a:gd name="connsiteY1" fmla="*/ 9728 h 6858000"/>
              <a:gd name="connsiteX2" fmla="*/ 6094412 w 6979629"/>
              <a:gd name="connsiteY2" fmla="*/ 6858000 h 6858000"/>
              <a:gd name="connsiteX3" fmla="*/ 0 w 6979629"/>
              <a:gd name="connsiteY3" fmla="*/ 6858000 h 6858000"/>
              <a:gd name="connsiteX4" fmla="*/ 0 w 6979629"/>
              <a:gd name="connsiteY4" fmla="*/ 0 h 6858000"/>
              <a:gd name="connsiteX0" fmla="*/ 0 w 6979629"/>
              <a:gd name="connsiteY0" fmla="*/ 0 h 6867728"/>
              <a:gd name="connsiteX1" fmla="*/ 6979629 w 6979629"/>
              <a:gd name="connsiteY1" fmla="*/ 9728 h 6867728"/>
              <a:gd name="connsiteX2" fmla="*/ 5510753 w 6979629"/>
              <a:gd name="connsiteY2" fmla="*/ 6867728 h 6867728"/>
              <a:gd name="connsiteX3" fmla="*/ 0 w 6979629"/>
              <a:gd name="connsiteY3" fmla="*/ 6858000 h 6867728"/>
              <a:gd name="connsiteX4" fmla="*/ 0 w 6979629"/>
              <a:gd name="connsiteY4" fmla="*/ 0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9629" h="6867728">
                <a:moveTo>
                  <a:pt x="0" y="0"/>
                </a:moveTo>
                <a:lnTo>
                  <a:pt x="6979629" y="9728"/>
                </a:lnTo>
                <a:lnTo>
                  <a:pt x="5510753" y="686772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cxnSp>
        <p:nvCxnSpPr>
          <p:cNvPr id="31" name="Straight Connector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910501" y="3173457"/>
            <a:ext cx="677349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F431D-CCFD-6D8C-741E-427CBA62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7D3AA8-EDB6-1078-7A8E-D1D4FADC28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82663"/>
            <a:ext cx="5076825" cy="769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Questions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76E29-3460-20A4-FB3A-1C3C83C86A2B}"/>
              </a:ext>
            </a:extLst>
          </p:cNvPr>
          <p:cNvSpPr txBox="1"/>
          <p:nvPr/>
        </p:nvSpPr>
        <p:spPr>
          <a:xfrm>
            <a:off x="4983080" y="2034684"/>
            <a:ext cx="6700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>
                <a:latin typeface="Raleway" panose="00000500000000000000" pitchFamily="50" charset="0"/>
              </a:rPr>
              <a:t>Please send questions to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  <a:hlinkClick r:id="rId2"/>
              </a:rPr>
              <a:t>DSCSengagements@ontario.ca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 </a:t>
            </a:r>
            <a:endParaRPr lang="en-CA" sz="3200">
              <a:latin typeface="Raleway" panose="00000500000000000000" pitchFamily="50" charset="0"/>
            </a:endParaRPr>
          </a:p>
          <a:p>
            <a:pPr algn="ctr" rtl="0" fontAlgn="base"/>
            <a:r>
              <a:rPr lang="en-US" sz="3200" b="0" i="0" u="none" strike="noStrike">
                <a:solidFill>
                  <a:srgbClr val="000000"/>
                </a:solidFill>
                <a:effectLst/>
                <a:latin typeface="Raleway" panose="00000500000000000000" pitchFamily="50" charset="0"/>
              </a:rPr>
              <a:t> </a:t>
            </a:r>
            <a:r>
              <a:rPr lang="en-US" sz="3200" b="0" i="0">
                <a:solidFill>
                  <a:srgbClr val="000000"/>
                </a:solidFill>
                <a:effectLst/>
                <a:latin typeface="Raleway" panose="00000500000000000000" pitchFamily="50" charset="0"/>
              </a:rPr>
              <a:t>​</a:t>
            </a:r>
            <a:endParaRPr lang="en-US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2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12775-3031-3923-73AA-6CCFD1F6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A33A2-411E-8443-83D0-3263C24E97A5}" type="slidenum">
              <a:rPr kumimoji="0" lang="en-US" sz="111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1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92889D56-EA70-C54C-4D93-B18D323B2C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1879" y="69223"/>
            <a:ext cx="1154824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18097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Raleway" panose="000005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/>
              </a:rPr>
              <a:t>Evolution of DS Services and Supports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1F909A-27FF-44C3-4129-39906EB2B633}"/>
              </a:ext>
            </a:extLst>
          </p:cNvPr>
          <p:cNvSpPr txBox="1"/>
          <p:nvPr/>
        </p:nvSpPr>
        <p:spPr>
          <a:xfrm>
            <a:off x="321879" y="530148"/>
            <a:ext cx="11285676" cy="830997"/>
          </a:xfrm>
          <a:prstGeom prst="rect">
            <a:avLst/>
          </a:prstGeom>
          <a:solidFill>
            <a:srgbClr val="E7E6E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Raleway"/>
              </a:rPr>
              <a:t>We have come a long way together since the days of institutionalization, with people and families leading the way:</a:t>
            </a:r>
            <a:endParaRPr lang="en-US" sz="2400" dirty="0">
              <a:solidFill>
                <a:srgbClr val="ED1C24"/>
              </a:solidFill>
              <a:latin typeface="Raleway"/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B53B365-08BC-8506-2568-3AA0671164DD}"/>
              </a:ext>
            </a:extLst>
          </p:cNvPr>
          <p:cNvSpPr txBox="1">
            <a:spLocks/>
          </p:cNvSpPr>
          <p:nvPr/>
        </p:nvSpPr>
        <p:spPr>
          <a:xfrm flipH="1">
            <a:off x="321879" y="1395077"/>
            <a:ext cx="5079767" cy="516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285E5B"/>
                </a:solidFill>
                <a:latin typeface="Raleway"/>
              </a:rPr>
              <a:t>Institutional Care 1876 – 2009</a:t>
            </a:r>
            <a:r>
              <a:rPr lang="en-US" sz="1800" dirty="0">
                <a:solidFill>
                  <a:srgbClr val="285E5B"/>
                </a:solidFill>
                <a:latin typeface="Raleway"/>
              </a:rPr>
              <a:t>*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CAAFEE99-690C-FCF8-4DC7-7CD6F4941971}"/>
              </a:ext>
            </a:extLst>
          </p:cNvPr>
          <p:cNvSpPr txBox="1">
            <a:spLocks/>
          </p:cNvSpPr>
          <p:nvPr/>
        </p:nvSpPr>
        <p:spPr>
          <a:xfrm flipH="1">
            <a:off x="715108" y="4494182"/>
            <a:ext cx="4500908" cy="922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400" dirty="0">
                <a:solidFill>
                  <a:srgbClr val="285E5B"/>
                </a:solidFill>
                <a:latin typeface="Raleway"/>
              </a:rPr>
              <a:t>Community Living Movement begins 1970s and on…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2D0868C4-22C2-BC08-C71D-929F82830708}"/>
              </a:ext>
            </a:extLst>
          </p:cNvPr>
          <p:cNvSpPr txBox="1">
            <a:spLocks/>
          </p:cNvSpPr>
          <p:nvPr/>
        </p:nvSpPr>
        <p:spPr>
          <a:xfrm flipH="1">
            <a:off x="369475" y="1816378"/>
            <a:ext cx="4092165" cy="1379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Raleway"/>
              </a:rPr>
              <a:t>People with developmental disabilities were served in institutions, which isolated them from their families and communities</a:t>
            </a:r>
            <a:endParaRPr lang="en-CA" sz="2400" strike="sngStrike" dirty="0">
              <a:solidFill>
                <a:prstClr val="black"/>
              </a:solidFill>
              <a:latin typeface="Raleway"/>
            </a:endParaRP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8C726CC-E26D-15ED-3825-03191BC48562}"/>
              </a:ext>
            </a:extLst>
          </p:cNvPr>
          <p:cNvSpPr txBox="1">
            <a:spLocks/>
          </p:cNvSpPr>
          <p:nvPr/>
        </p:nvSpPr>
        <p:spPr>
          <a:xfrm>
            <a:off x="5631364" y="1363037"/>
            <a:ext cx="5716161" cy="49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400" dirty="0">
                <a:solidFill>
                  <a:srgbClr val="285E5B"/>
                </a:solidFill>
                <a:latin typeface="Raleway"/>
              </a:rPr>
              <a:t>Inclusion and Provincial Consistency</a:t>
            </a:r>
          </a:p>
          <a:p>
            <a:pPr>
              <a:spcBef>
                <a:spcPts val="600"/>
              </a:spcBef>
              <a:defRPr/>
            </a:pPr>
            <a:r>
              <a:rPr lang="en-US" sz="2400" dirty="0">
                <a:solidFill>
                  <a:srgbClr val="285E5B"/>
                </a:solidFill>
                <a:latin typeface="Raleway"/>
              </a:rPr>
              <a:t>2008 and on…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C1350FF9-26E6-3608-B025-0C7E90F7FBBF}"/>
              </a:ext>
            </a:extLst>
          </p:cNvPr>
          <p:cNvSpPr txBox="1">
            <a:spLocks/>
          </p:cNvSpPr>
          <p:nvPr/>
        </p:nvSpPr>
        <p:spPr>
          <a:xfrm flipH="1">
            <a:off x="6975986" y="4642642"/>
            <a:ext cx="5456132" cy="6446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400" dirty="0">
                <a:solidFill>
                  <a:srgbClr val="285E5B"/>
                </a:solidFill>
                <a:latin typeface="Raleway"/>
              </a:rPr>
              <a:t>Journey to Belonging 2021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278AE0-A137-70CD-DBDA-98187C5ACD70}"/>
              </a:ext>
            </a:extLst>
          </p:cNvPr>
          <p:cNvSpPr/>
          <p:nvPr/>
        </p:nvSpPr>
        <p:spPr>
          <a:xfrm>
            <a:off x="474946" y="3798072"/>
            <a:ext cx="11548241" cy="646332"/>
          </a:xfrm>
          <a:prstGeom prst="rightArrow">
            <a:avLst/>
          </a:prstGeom>
          <a:solidFill>
            <a:srgbClr val="48A7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0F3E01F4-E73C-4621-EED3-CE692F4CF3B3}"/>
              </a:ext>
            </a:extLst>
          </p:cNvPr>
          <p:cNvSpPr txBox="1">
            <a:spLocks/>
          </p:cNvSpPr>
          <p:nvPr/>
        </p:nvSpPr>
        <p:spPr>
          <a:xfrm flipH="1">
            <a:off x="6937692" y="4976084"/>
            <a:ext cx="5085495" cy="1258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2400" i="1" dirty="0">
                <a:solidFill>
                  <a:prstClr val="black"/>
                </a:solidFill>
                <a:latin typeface="Raleway"/>
                <a:cs typeface="Calibri" panose="020F0502020204030204" pitchFamily="34" charset="0"/>
                <a:sym typeface="Helvetica Neue" panose="02000503000000020004" pitchFamily="2" charset="0"/>
              </a:rPr>
              <a:t>Journey to Belonging: Choice and Inclusion </a:t>
            </a:r>
            <a:r>
              <a:rPr lang="en-US" sz="2400" dirty="0">
                <a:solidFill>
                  <a:prstClr val="black"/>
                </a:solidFill>
                <a:latin typeface="Raleway"/>
                <a:cs typeface="Calibri" panose="020F0502020204030204" pitchFamily="34" charset="0"/>
                <a:sym typeface="Helvetica Neue" panose="02000503000000020004" pitchFamily="2" charset="0"/>
              </a:rPr>
              <a:t>sets out a new vision for more individualized services and supports to support community belonging</a:t>
            </a:r>
            <a:endParaRPr lang="en-US" sz="2400" dirty="0">
              <a:solidFill>
                <a:srgbClr val="000000"/>
              </a:solidFill>
              <a:latin typeface="Avenir Next LT Pro Light"/>
            </a:endParaRPr>
          </a:p>
        </p:txBody>
      </p:sp>
      <p:pic>
        <p:nvPicPr>
          <p:cNvPr id="28" name="Graphic 27" descr="Aspiration with solid fill">
            <a:extLst>
              <a:ext uri="{FF2B5EF4-FFF2-40B4-BE49-F238E27FC236}">
                <a16:creationId xmlns:a16="http://schemas.microsoft.com/office/drawing/2014/main" id="{E5154387-937D-0C2D-A735-43C3FC4F7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3295" y="2764254"/>
            <a:ext cx="1275172" cy="12751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5B81AB1-9E20-1082-62C7-0A5D7E47055E}"/>
              </a:ext>
            </a:extLst>
          </p:cNvPr>
          <p:cNvSpPr txBox="1"/>
          <p:nvPr/>
        </p:nvSpPr>
        <p:spPr>
          <a:xfrm>
            <a:off x="5631364" y="2081999"/>
            <a:ext cx="5456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prstClr val="black"/>
                </a:solidFill>
                <a:latin typeface="Raleway"/>
              </a:rPr>
              <a:t>New legislation and provincially consistent processes established to promote community inclusion and fairness. </a:t>
            </a:r>
            <a:endParaRPr lang="en-US" sz="2400" dirty="0">
              <a:solidFill>
                <a:prstClr val="black"/>
              </a:solidFill>
              <a:latin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6EDFC-B82C-9B92-4629-1E76B42B49AF}"/>
              </a:ext>
            </a:extLst>
          </p:cNvPr>
          <p:cNvSpPr txBox="1"/>
          <p:nvPr/>
        </p:nvSpPr>
        <p:spPr>
          <a:xfrm>
            <a:off x="718879" y="5085033"/>
            <a:ext cx="49332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Raleway"/>
              </a:rPr>
              <a:t>Agencies began forming to provide services and supports in communities through group homes and sheltered workshops</a:t>
            </a:r>
            <a:endParaRPr lang="en-US" sz="2400" dirty="0">
              <a:solidFill>
                <a:prstClr val="black"/>
              </a:solidFill>
              <a:latin typeface="Avenir Next LT Pro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F31C5E-D1D2-B323-DD66-C10A389FE8BF}"/>
              </a:ext>
            </a:extLst>
          </p:cNvPr>
          <p:cNvCxnSpPr>
            <a:cxnSpLocks/>
          </p:cNvCxnSpPr>
          <p:nvPr/>
        </p:nvCxnSpPr>
        <p:spPr>
          <a:xfrm>
            <a:off x="2518712" y="3696553"/>
            <a:ext cx="0" cy="34287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F8227A-B386-B4E6-3984-48E1F48032D3}"/>
              </a:ext>
            </a:extLst>
          </p:cNvPr>
          <p:cNvCxnSpPr>
            <a:cxnSpLocks/>
          </p:cNvCxnSpPr>
          <p:nvPr/>
        </p:nvCxnSpPr>
        <p:spPr>
          <a:xfrm>
            <a:off x="4429979" y="4180650"/>
            <a:ext cx="0" cy="34287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A58F32-AB2A-3DC3-19A5-DCE229D2C44C}"/>
              </a:ext>
            </a:extLst>
          </p:cNvPr>
          <p:cNvCxnSpPr>
            <a:cxnSpLocks/>
          </p:cNvCxnSpPr>
          <p:nvPr/>
        </p:nvCxnSpPr>
        <p:spPr>
          <a:xfrm>
            <a:off x="6119855" y="3626635"/>
            <a:ext cx="0" cy="34287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5349E0-7C08-3F9A-18E2-50189239FE84}"/>
              </a:ext>
            </a:extLst>
          </p:cNvPr>
          <p:cNvCxnSpPr>
            <a:cxnSpLocks/>
          </p:cNvCxnSpPr>
          <p:nvPr/>
        </p:nvCxnSpPr>
        <p:spPr>
          <a:xfrm>
            <a:off x="8228068" y="4272967"/>
            <a:ext cx="0" cy="34287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63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101220" cy="6867728"/>
          </a:xfrm>
          <a:custGeom>
            <a:avLst/>
            <a:gdLst>
              <a:gd name="connsiteX0" fmla="*/ 0 w 6094412"/>
              <a:gd name="connsiteY0" fmla="*/ 0 h 6858000"/>
              <a:gd name="connsiteX1" fmla="*/ 6094412 w 6094412"/>
              <a:gd name="connsiteY1" fmla="*/ 0 h 6858000"/>
              <a:gd name="connsiteX2" fmla="*/ 6094412 w 6094412"/>
              <a:gd name="connsiteY2" fmla="*/ 6858000 h 6858000"/>
              <a:gd name="connsiteX3" fmla="*/ 0 w 6094412"/>
              <a:gd name="connsiteY3" fmla="*/ 6858000 h 6858000"/>
              <a:gd name="connsiteX4" fmla="*/ 0 w 6094412"/>
              <a:gd name="connsiteY4" fmla="*/ 0 h 6858000"/>
              <a:gd name="connsiteX0" fmla="*/ 0 w 6979629"/>
              <a:gd name="connsiteY0" fmla="*/ 0 h 6858000"/>
              <a:gd name="connsiteX1" fmla="*/ 6979629 w 6979629"/>
              <a:gd name="connsiteY1" fmla="*/ 9728 h 6858000"/>
              <a:gd name="connsiteX2" fmla="*/ 6094412 w 6979629"/>
              <a:gd name="connsiteY2" fmla="*/ 6858000 h 6858000"/>
              <a:gd name="connsiteX3" fmla="*/ 0 w 6979629"/>
              <a:gd name="connsiteY3" fmla="*/ 6858000 h 6858000"/>
              <a:gd name="connsiteX4" fmla="*/ 0 w 6979629"/>
              <a:gd name="connsiteY4" fmla="*/ 0 h 6858000"/>
              <a:gd name="connsiteX0" fmla="*/ 0 w 6979629"/>
              <a:gd name="connsiteY0" fmla="*/ 0 h 6867728"/>
              <a:gd name="connsiteX1" fmla="*/ 6979629 w 6979629"/>
              <a:gd name="connsiteY1" fmla="*/ 9728 h 6867728"/>
              <a:gd name="connsiteX2" fmla="*/ 5510753 w 6979629"/>
              <a:gd name="connsiteY2" fmla="*/ 6867728 h 6867728"/>
              <a:gd name="connsiteX3" fmla="*/ 0 w 6979629"/>
              <a:gd name="connsiteY3" fmla="*/ 6858000 h 6867728"/>
              <a:gd name="connsiteX4" fmla="*/ 0 w 6979629"/>
              <a:gd name="connsiteY4" fmla="*/ 0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9629" h="6867728">
                <a:moveTo>
                  <a:pt x="0" y="0"/>
                </a:moveTo>
                <a:lnTo>
                  <a:pt x="6979629" y="9728"/>
                </a:lnTo>
                <a:lnTo>
                  <a:pt x="5510753" y="686772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cxnSp>
        <p:nvCxnSpPr>
          <p:cNvPr id="31" name="Straight Connector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910501" y="3173457"/>
            <a:ext cx="677349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B2349-636C-4ABC-531B-62602624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7D3AA8-EDB6-1078-7A8E-D1D4FADC28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82663"/>
            <a:ext cx="5076825" cy="769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APPENDIX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357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6554DF6B-DAF8-DFD2-A15B-80C63A1A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9" y="2178377"/>
            <a:ext cx="2186096" cy="286369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022652-E5B7-C1EC-CB7D-550F1EDA9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9431" y="1369803"/>
            <a:ext cx="2617744" cy="976852"/>
          </a:xfrm>
          <a:prstGeom prst="roundRect">
            <a:avLst/>
          </a:prstGeom>
          <a:solidFill>
            <a:srgbClr val="81B7BC">
              <a:alpha val="8509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F5206A-041E-177E-3D97-55C3549F0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7520" y="1369803"/>
            <a:ext cx="2617743" cy="990794"/>
          </a:xfrm>
          <a:prstGeom prst="roundRect">
            <a:avLst/>
          </a:prstGeom>
          <a:solidFill>
            <a:srgbClr val="94C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892BBB-BFB8-0687-06A3-3D5364D8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16720" y="1369052"/>
            <a:ext cx="2617743" cy="990794"/>
          </a:xfrm>
          <a:prstGeom prst="roundRect">
            <a:avLst/>
          </a:prstGeom>
          <a:solidFill>
            <a:srgbClr val="81B7BC">
              <a:alpha val="8509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B59341-B44E-4F6C-F0B9-58B66292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A816C4B-0F9E-FF4D-5057-F12FC9BD5B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00025"/>
            <a:ext cx="11547475" cy="631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0000500000000000000" pitchFamily="50" charset="0"/>
                <a:ea typeface="+mj-ea"/>
                <a:cs typeface="Calibri" panose="020F0502020204030204" pitchFamily="34" charset="0"/>
              </a:rPr>
              <a:t>Journey to Belonging: Key Commitments </a:t>
            </a:r>
            <a:endParaRPr kumimoji="0" lang="en-US" sz="3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j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C6B6A-59C3-C3DD-14D0-CAD66563EEEC}"/>
              </a:ext>
            </a:extLst>
          </p:cNvPr>
          <p:cNvSpPr txBox="1"/>
          <p:nvPr/>
        </p:nvSpPr>
        <p:spPr>
          <a:xfrm>
            <a:off x="3121571" y="1384155"/>
            <a:ext cx="1797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Putting People First</a:t>
            </a:r>
            <a:endParaRPr kumimoji="0" lang="en-CA" sz="2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29B9C-4011-AE37-BB82-03094178580C}"/>
              </a:ext>
            </a:extLst>
          </p:cNvPr>
          <p:cNvSpPr txBox="1"/>
          <p:nvPr/>
        </p:nvSpPr>
        <p:spPr>
          <a:xfrm>
            <a:off x="2688626" y="2471702"/>
            <a:ext cx="2868645" cy="4070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sz="2200">
                <a:solidFill>
                  <a:prstClr val="black"/>
                </a:solidFill>
                <a:latin typeface="Raleway" panose="00000500000000000000" pitchFamily="50" charset="0"/>
              </a:rPr>
              <a:t>Person-centred</a:t>
            </a:r>
            <a:r>
              <a:rPr lang="en-US" sz="2200">
                <a:solidFill>
                  <a:prstClr val="black"/>
                </a:solidFill>
                <a:latin typeface="Raleway" panose="00000500000000000000" pitchFamily="50" charset="0"/>
              </a:rPr>
              <a:t> funding model:  choice and flexibility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>
                <a:solidFill>
                  <a:prstClr val="black"/>
                </a:solidFill>
                <a:latin typeface="Raleway" panose="00000500000000000000" pitchFamily="50" charset="0"/>
              </a:rPr>
              <a:t>Better planning and earlier intervention, culturally relevant supports, access to mainstream services </a:t>
            </a:r>
            <a:endParaRPr lang="en-CA" sz="2200">
              <a:solidFill>
                <a:prstClr val="black"/>
              </a:solidFill>
              <a:latin typeface="Raleway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6E321D-1928-876B-4EB3-168EBFA44E4C}"/>
              </a:ext>
            </a:extLst>
          </p:cNvPr>
          <p:cNvSpPr txBox="1"/>
          <p:nvPr/>
        </p:nvSpPr>
        <p:spPr>
          <a:xfrm>
            <a:off x="5668631" y="1423325"/>
            <a:ext cx="261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Improving Service Experience</a:t>
            </a:r>
            <a:endParaRPr kumimoji="0" lang="en-CA" sz="2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8E8F1-C406-CAC4-10A6-82CF02CF384F}"/>
              </a:ext>
            </a:extLst>
          </p:cNvPr>
          <p:cNvSpPr txBox="1"/>
          <p:nvPr/>
        </p:nvSpPr>
        <p:spPr>
          <a:xfrm>
            <a:off x="5602673" y="2467071"/>
            <a:ext cx="28686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200">
                <a:solidFill>
                  <a:prstClr val="black"/>
                </a:solidFill>
                <a:latin typeface="Raleway" panose="00000500000000000000" pitchFamily="50" charset="0"/>
              </a:rPr>
              <a:t>Improvements to the application and assessment process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200">
                <a:solidFill>
                  <a:prstClr val="black"/>
                </a:solidFill>
                <a:latin typeface="Raleway" panose="00000500000000000000" pitchFamily="50" charset="0"/>
              </a:rPr>
              <a:t>Supporting the DS sector to share and adopt best practices and innovations</a:t>
            </a:r>
            <a:endParaRPr lang="en-CA" sz="2200">
              <a:solidFill>
                <a:prstClr val="black"/>
              </a:solidFill>
              <a:latin typeface="Raleway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94638-8F13-293B-6275-6722C88695B2}"/>
              </a:ext>
            </a:extLst>
          </p:cNvPr>
          <p:cNvSpPr txBox="1"/>
          <p:nvPr/>
        </p:nvSpPr>
        <p:spPr>
          <a:xfrm>
            <a:off x="8471318" y="1423325"/>
            <a:ext cx="2852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Improving Quality and Accountability</a:t>
            </a:r>
            <a:endParaRPr kumimoji="0" lang="en-CA" sz="2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1FEB9-CE3E-B35C-D922-D4B348F3588F}"/>
              </a:ext>
            </a:extLst>
          </p:cNvPr>
          <p:cNvSpPr txBox="1"/>
          <p:nvPr/>
        </p:nvSpPr>
        <p:spPr>
          <a:xfrm>
            <a:off x="8516720" y="2467071"/>
            <a:ext cx="2868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200">
                <a:solidFill>
                  <a:prstClr val="black"/>
                </a:solidFill>
                <a:latin typeface="Raleway" panose="00000500000000000000" pitchFamily="50" charset="0"/>
              </a:rPr>
              <a:t>Performance measurement approach and service quality framework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200">
                <a:solidFill>
                  <a:prstClr val="black"/>
                </a:solidFill>
                <a:latin typeface="Raleway" panose="00000500000000000000" pitchFamily="50" charset="0"/>
              </a:rPr>
              <a:t>Collaborating on a workforce strategy</a:t>
            </a:r>
            <a:endParaRPr lang="en-CA" sz="2200">
              <a:solidFill>
                <a:prstClr val="black"/>
              </a:solidFill>
              <a:latin typeface="Ralew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65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FFAC597-F069-EB2F-2635-416631B9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95050" y="1467351"/>
            <a:ext cx="5437042" cy="4728167"/>
          </a:xfrm>
          <a:prstGeom prst="rect">
            <a:avLst/>
          </a:prstGeom>
          <a:solidFill>
            <a:schemeClr val="accent1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410D4E-2EFA-5617-8CEE-269BB8839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79" y="1468273"/>
            <a:ext cx="5970248" cy="4728167"/>
          </a:xfrm>
          <a:prstGeom prst="rect">
            <a:avLst/>
          </a:prstGeom>
          <a:solidFill>
            <a:schemeClr val="accent1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E05FE-221A-D24A-73CE-66FA3455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id="{80AB1054-9361-F802-5DFE-931C107A75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00025"/>
            <a:ext cx="11547475" cy="631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Journey to Belonging: Guiding Principles</a:t>
            </a:r>
            <a:endParaRPr kumimoji="0" lang="en-US" sz="3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/>
              <a:ea typeface="+mn-ea"/>
              <a:cs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DAD4FB8-CD27-93B7-7C7D-02DD6EA4BE7F}"/>
              </a:ext>
            </a:extLst>
          </p:cNvPr>
          <p:cNvSpPr/>
          <p:nvPr/>
        </p:nvSpPr>
        <p:spPr>
          <a:xfrm>
            <a:off x="321879" y="879595"/>
            <a:ext cx="11015070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Arial"/>
              </a:rPr>
              <a:t>Key principles show what we want to achieve and will guide government decisions: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4BFD5F-630E-BEFA-B4FC-2F997BEBCA9B}"/>
              </a:ext>
            </a:extLst>
          </p:cNvPr>
          <p:cNvSpPr txBox="1"/>
          <p:nvPr/>
        </p:nvSpPr>
        <p:spPr>
          <a:xfrm>
            <a:off x="1673821" y="1465882"/>
            <a:ext cx="453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People receive </a:t>
            </a:r>
            <a:r>
              <a:rPr kumimoji="0" lang="en-C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support based on their needs</a:t>
            </a:r>
            <a:endParaRPr kumimoji="0" lang="en-CA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BA4B05-B06E-4B2B-B5BE-625B00218D41}"/>
              </a:ext>
            </a:extLst>
          </p:cNvPr>
          <p:cNvSpPr txBox="1"/>
          <p:nvPr/>
        </p:nvSpPr>
        <p:spPr>
          <a:xfrm>
            <a:off x="1673820" y="2470919"/>
            <a:ext cx="453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Supports are </a:t>
            </a:r>
            <a:r>
              <a:rPr kumimoji="0" lang="en-C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person-directed and flexible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91B5A2-EF96-E39F-8FBA-00CB8E7B348D}"/>
              </a:ext>
            </a:extLst>
          </p:cNvPr>
          <p:cNvSpPr txBox="1"/>
          <p:nvPr/>
        </p:nvSpPr>
        <p:spPr>
          <a:xfrm>
            <a:off x="1652129" y="3353322"/>
            <a:ext cx="4639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Services build on the </a:t>
            </a:r>
            <a:r>
              <a:rPr kumimoji="0" lang="en-C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strengths of people and supports </a:t>
            </a: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provided by families, support networks and communities</a:t>
            </a:r>
            <a:endParaRPr kumimoji="0" lang="en-CA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A3D659-F4F7-C09B-A0D3-91F5C3DD67F2}"/>
              </a:ext>
            </a:extLst>
          </p:cNvPr>
          <p:cNvSpPr txBox="1"/>
          <p:nvPr/>
        </p:nvSpPr>
        <p:spPr>
          <a:xfrm>
            <a:off x="1649184" y="4807064"/>
            <a:ext cx="4151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Supports are </a:t>
            </a:r>
            <a:r>
              <a:rPr kumimoji="0" lang="en-C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proactive and responsive </a:t>
            </a: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to people’s changing needs across the course of their lives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165800-E291-75EC-06A5-23C1F41FA5F7}"/>
              </a:ext>
            </a:extLst>
          </p:cNvPr>
          <p:cNvSpPr txBox="1"/>
          <p:nvPr/>
        </p:nvSpPr>
        <p:spPr>
          <a:xfrm>
            <a:off x="7740022" y="1465882"/>
            <a:ext cx="4351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Services are driven by </a:t>
            </a:r>
            <a:r>
              <a:rPr kumimoji="0" lang="en-C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evidence, outcomes and continuous improvement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8281DB-8DBC-4928-F173-9BBE990F2AD2}"/>
              </a:ext>
            </a:extLst>
          </p:cNvPr>
          <p:cNvSpPr txBox="1"/>
          <p:nvPr/>
        </p:nvSpPr>
        <p:spPr>
          <a:xfrm>
            <a:off x="7777885" y="2855639"/>
            <a:ext cx="4226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Services and supports promote </a:t>
            </a:r>
            <a:r>
              <a:rPr kumimoji="0" lang="en-C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health, well-being and safety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D33E9C-E7F4-3566-83CF-AEF4AEC576E6}"/>
              </a:ext>
            </a:extLst>
          </p:cNvPr>
          <p:cNvSpPr txBox="1"/>
          <p:nvPr/>
        </p:nvSpPr>
        <p:spPr>
          <a:xfrm>
            <a:off x="7777885" y="4461687"/>
            <a:ext cx="4054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System is </a:t>
            </a:r>
            <a:r>
              <a:rPr kumimoji="0" lang="en-C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sustainable</a:t>
            </a: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E3167F-2F2F-76AB-0F76-73E117359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02470" y="1541418"/>
            <a:ext cx="1223954" cy="4563819"/>
            <a:chOff x="6247120" y="1470212"/>
            <a:chExt cx="1223954" cy="456381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5F1E1C-6ACA-8514-D2B3-2E4D71744D03}"/>
                </a:ext>
              </a:extLst>
            </p:cNvPr>
            <p:cNvSpPr/>
            <p:nvPr/>
          </p:nvSpPr>
          <p:spPr>
            <a:xfrm>
              <a:off x="6247120" y="1470212"/>
              <a:ext cx="1223954" cy="4563819"/>
            </a:xfrm>
            <a:prstGeom prst="rect">
              <a:avLst/>
            </a:prstGeom>
            <a:solidFill>
              <a:srgbClr val="CAE8E7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Graphic 41" descr="Business Growth with solid fill">
              <a:extLst>
                <a:ext uri="{FF2B5EF4-FFF2-40B4-BE49-F238E27FC236}">
                  <a16:creationId xmlns:a16="http://schemas.microsoft.com/office/drawing/2014/main" id="{5F3DAAD8-7AB4-1BD3-FE5D-20AF71942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27376" y="1543033"/>
              <a:ext cx="914400" cy="914400"/>
            </a:xfrm>
            <a:prstGeom prst="rect">
              <a:avLst/>
            </a:prstGeom>
          </p:spPr>
        </p:pic>
        <p:pic>
          <p:nvPicPr>
            <p:cNvPr id="43" name="Graphic 42" descr="Care with solid fill">
              <a:extLst>
                <a:ext uri="{FF2B5EF4-FFF2-40B4-BE49-F238E27FC236}">
                  <a16:creationId xmlns:a16="http://schemas.microsoft.com/office/drawing/2014/main" id="{50799FA6-26D5-AFB0-B901-83117EFE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68914" y="2804164"/>
              <a:ext cx="780365" cy="780365"/>
            </a:xfrm>
            <a:prstGeom prst="rect">
              <a:avLst/>
            </a:prstGeom>
          </p:spPr>
        </p:pic>
        <p:pic>
          <p:nvPicPr>
            <p:cNvPr id="44" name="Graphic 43" descr="Arrow circle with solid fill">
              <a:extLst>
                <a:ext uri="{FF2B5EF4-FFF2-40B4-BE49-F238E27FC236}">
                  <a16:creationId xmlns:a16="http://schemas.microsoft.com/office/drawing/2014/main" id="{6D00589A-FCAA-2352-9746-35C06E75E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01896" y="4148724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99FAA29-E706-609F-D82F-02ABD7B9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908" y="1487030"/>
            <a:ext cx="1289277" cy="4618206"/>
            <a:chOff x="136704" y="1465882"/>
            <a:chExt cx="1289277" cy="461820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567639-F705-CB48-C463-74D673EA4B59}"/>
                </a:ext>
              </a:extLst>
            </p:cNvPr>
            <p:cNvSpPr/>
            <p:nvPr/>
          </p:nvSpPr>
          <p:spPr>
            <a:xfrm>
              <a:off x="187662" y="1520270"/>
              <a:ext cx="1215343" cy="4563818"/>
            </a:xfrm>
            <a:prstGeom prst="rect">
              <a:avLst/>
            </a:prstGeom>
            <a:solidFill>
              <a:srgbClr val="CAE8E7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Graphic 38" descr="Group outline">
              <a:extLst>
                <a:ext uri="{FF2B5EF4-FFF2-40B4-BE49-F238E27FC236}">
                  <a16:creationId xmlns:a16="http://schemas.microsoft.com/office/drawing/2014/main" id="{C74FC3DD-00F8-0767-FE31-C8CFB148D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0585" y="3634587"/>
              <a:ext cx="914400" cy="9144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A3BD012-2387-8106-393A-8BFA059CB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22133"/>
            <a:stretch/>
          </p:blipFill>
          <p:spPr>
            <a:xfrm rot="10800000" flipV="1">
              <a:off x="136704" y="4910109"/>
              <a:ext cx="1289276" cy="100391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7584CB7-01E1-8D23-731B-45A02F4EE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26819"/>
            <a:stretch/>
          </p:blipFill>
          <p:spPr>
            <a:xfrm>
              <a:off x="136704" y="1465882"/>
              <a:ext cx="1289277" cy="943505"/>
            </a:xfrm>
            <a:prstGeom prst="rect">
              <a:avLst/>
            </a:prstGeom>
          </p:spPr>
        </p:pic>
        <p:pic>
          <p:nvPicPr>
            <p:cNvPr id="48" name="Graphic 47" descr="Person with idea outline">
              <a:extLst>
                <a:ext uri="{FF2B5EF4-FFF2-40B4-BE49-F238E27FC236}">
                  <a16:creationId xmlns:a16="http://schemas.microsoft.com/office/drawing/2014/main" id="{58B6B49E-9101-3B22-0F3D-F4CC198B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0585" y="256478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6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192B6-5D58-33D3-D684-C630E23E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4D45C97-D03A-2DA7-ABC9-03394319B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00025"/>
            <a:ext cx="11547475" cy="708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Journey to Belonging: Vision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/>
              <a:ea typeface="+mn-ea"/>
              <a:cs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AD9A28-82BF-8323-7BB3-8A717F970072}"/>
              </a:ext>
            </a:extLst>
          </p:cNvPr>
          <p:cNvSpPr/>
          <p:nvPr/>
        </p:nvSpPr>
        <p:spPr>
          <a:xfrm>
            <a:off x="432976" y="1608365"/>
            <a:ext cx="6432688" cy="4358640"/>
          </a:xfrm>
          <a:prstGeom prst="roundRect">
            <a:avLst/>
          </a:prstGeom>
          <a:solidFill>
            <a:srgbClr val="BFE3E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Arial" panose="020B0604020202020204" pitchFamily="34" charset="0"/>
              </a:rPr>
              <a:t>People with developmental disabilities are supported by their communities, support networks and government to belong and live inclusive lives.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Arial" panose="020B0604020202020204" pitchFamily="34" charset="0"/>
              </a:rPr>
              <a:t>People are empowered to make choices and live as independently as possible through supports that are person-directed, equitable and sustainable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 descr="Diagram of the layers within J2B&#10;Welcoming communities&#10;Person Centered System&#10;Person directed Supports &#10;Person Centered Funding ">
            <a:extLst>
              <a:ext uri="{FF2B5EF4-FFF2-40B4-BE49-F238E27FC236}">
                <a16:creationId xmlns:a16="http://schemas.microsoft.com/office/drawing/2014/main" id="{C457041F-F095-2903-56C9-B283CDE31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8" y="1608365"/>
            <a:ext cx="5107904" cy="415710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861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11BE4-E5A0-F1CE-794A-3EEA0FA0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A816C4B-0F9E-FF4D-5057-F12FC9BD5B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00025"/>
            <a:ext cx="11547475" cy="631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0000500000000000000" pitchFamily="50" charset="0"/>
                <a:ea typeface="+mj-ea"/>
                <a:cs typeface="Calibri" panose="020F0502020204030204" pitchFamily="34" charset="0"/>
              </a:rPr>
              <a:t>Journey to Belonging: Path Forward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j-ea"/>
              <a:cs typeface="Calibri"/>
            </a:endParaRPr>
          </a:p>
        </p:txBody>
      </p:sp>
      <p:sp>
        <p:nvSpPr>
          <p:cNvPr id="11" name="Arrow: Right 10" descr="Timeline arrow">
            <a:extLst>
              <a:ext uri="{FF2B5EF4-FFF2-40B4-BE49-F238E27FC236}">
                <a16:creationId xmlns:a16="http://schemas.microsoft.com/office/drawing/2014/main" id="{174BA646-932C-8CEB-A760-12756B9284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98986" y="2258698"/>
            <a:ext cx="10800544" cy="768059"/>
          </a:xfrm>
          <a:prstGeom prst="rightArrow">
            <a:avLst/>
          </a:prstGeom>
          <a:solidFill>
            <a:srgbClr val="48A7A2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F4FFF0-A155-EE95-BA48-9F06F515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79" y="2048330"/>
            <a:ext cx="1339564" cy="1322776"/>
          </a:xfrm>
          <a:prstGeom prst="ellipse">
            <a:avLst/>
          </a:prstGeom>
          <a:solidFill>
            <a:srgbClr val="00B2E2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2200" b="1" kern="0">
              <a:solidFill>
                <a:srgbClr val="FFFFFF"/>
              </a:solidFill>
              <a:latin typeface="Raleway" panose="00000500000000000000" pitchFamily="50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A284E5-1C68-A5B2-40DB-B8F867057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2720" y="2029561"/>
            <a:ext cx="1339564" cy="1322776"/>
          </a:xfrm>
          <a:prstGeom prst="ellipse">
            <a:avLst/>
          </a:prstGeom>
          <a:solidFill>
            <a:srgbClr val="00B2E2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2200" b="1" kern="0">
              <a:solidFill>
                <a:srgbClr val="FFFFFF"/>
              </a:solidFill>
              <a:latin typeface="Raleway" panose="00000500000000000000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AEB7F7-29A2-7A2F-76A2-94005354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6125" y="1981339"/>
            <a:ext cx="1339564" cy="1322776"/>
          </a:xfrm>
          <a:prstGeom prst="ellipse">
            <a:avLst/>
          </a:prstGeom>
          <a:solidFill>
            <a:srgbClr val="00B2E2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2200" b="1" kern="0">
              <a:solidFill>
                <a:srgbClr val="FFFFFF"/>
              </a:solidFill>
              <a:latin typeface="Raleway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B848C-D77D-6310-1444-EC8C9A8DC4E5}"/>
              </a:ext>
            </a:extLst>
          </p:cNvPr>
          <p:cNvSpPr txBox="1"/>
          <p:nvPr/>
        </p:nvSpPr>
        <p:spPr>
          <a:xfrm>
            <a:off x="598986" y="2427283"/>
            <a:ext cx="106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Raleway" panose="00000500000000000000" pitchFamily="50" charset="0"/>
              </a:rPr>
              <a:t>2021</a:t>
            </a:r>
            <a:endParaRPr lang="en-CA" sz="2200" b="1">
              <a:solidFill>
                <a:schemeClr val="bg1"/>
              </a:solidFill>
              <a:latin typeface="Raleway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8B228C-098B-A0F7-567A-12C8B7A2D2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8879" y="3581474"/>
            <a:ext cx="26688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b="1">
                <a:solidFill>
                  <a:prstClr val="black"/>
                </a:solidFill>
                <a:latin typeface="Raleway" panose="00000500000000000000" pitchFamily="50" charset="0"/>
              </a:rPr>
              <a:t>Design and Build 2021-2023 </a:t>
            </a:r>
          </a:p>
          <a:p>
            <a:pPr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2400" kern="0">
                <a:solidFill>
                  <a:srgbClr val="000000"/>
                </a:solidFill>
                <a:latin typeface="Raleway"/>
                <a:cs typeface="Calibri"/>
                <a:sym typeface="Arial"/>
              </a:rPr>
              <a:t>Develop and design elements to deliver on key commitments.</a:t>
            </a:r>
            <a:endParaRPr lang="en-CA" sz="2400" kern="0">
              <a:solidFill>
                <a:srgbClr val="000000"/>
              </a:solidFill>
              <a:latin typeface="Raleway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4A2DC-12F0-435C-A022-DE0B8979A361}"/>
              </a:ext>
            </a:extLst>
          </p:cNvPr>
          <p:cNvSpPr txBox="1"/>
          <p:nvPr/>
        </p:nvSpPr>
        <p:spPr>
          <a:xfrm>
            <a:off x="4043961" y="2395790"/>
            <a:ext cx="106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Raleway" panose="00000500000000000000" pitchFamily="50" charset="0"/>
              </a:rPr>
              <a:t>2024</a:t>
            </a:r>
            <a:endParaRPr lang="en-CA" sz="2200" b="1">
              <a:solidFill>
                <a:schemeClr val="bg1"/>
              </a:solidFill>
              <a:latin typeface="Raleway" panose="00000500000000000000" pitchFamily="50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0ED28FF-BEEF-ED19-2AA7-0D3CF6E08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3540" y="1267635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97DDD2-1EE0-12B1-9C92-F2EC84FFACBD}"/>
              </a:ext>
            </a:extLst>
          </p:cNvPr>
          <p:cNvSpPr txBox="1"/>
          <p:nvPr/>
        </p:nvSpPr>
        <p:spPr>
          <a:xfrm>
            <a:off x="3832720" y="3505664"/>
            <a:ext cx="28672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b="1">
                <a:solidFill>
                  <a:prstClr val="black"/>
                </a:solidFill>
                <a:latin typeface="Raleway" panose="00000500000000000000" pitchFamily="50" charset="0"/>
              </a:rPr>
              <a:t>Implementation and Transition 2024-2027</a:t>
            </a:r>
          </a:p>
          <a:p>
            <a:pPr>
              <a:defRPr/>
            </a:pPr>
            <a:r>
              <a:rPr lang="en-CA" sz="2400">
                <a:solidFill>
                  <a:prstClr val="black"/>
                </a:solidFill>
                <a:latin typeface="Raleway" panose="00000500000000000000" pitchFamily="50" charset="0"/>
              </a:rPr>
              <a:t>Begin to test new approaches and help people and providers transition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E701B-4D6C-6A84-6DB4-485578A0EC5A}"/>
              </a:ext>
            </a:extLst>
          </p:cNvPr>
          <p:cNvSpPr txBox="1"/>
          <p:nvPr/>
        </p:nvSpPr>
        <p:spPr>
          <a:xfrm>
            <a:off x="7786401" y="2395789"/>
            <a:ext cx="1169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Raleway" panose="00000500000000000000" pitchFamily="50" charset="0"/>
              </a:rPr>
              <a:t>2027</a:t>
            </a:r>
            <a:endParaRPr lang="en-CA" sz="2200" b="1">
              <a:solidFill>
                <a:schemeClr val="bg1"/>
              </a:solidFill>
              <a:latin typeface="Raleway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0DDC1B-E07F-F75C-D7FD-747037276CB0}"/>
              </a:ext>
            </a:extLst>
          </p:cNvPr>
          <p:cNvSpPr txBox="1"/>
          <p:nvPr/>
        </p:nvSpPr>
        <p:spPr>
          <a:xfrm>
            <a:off x="7607959" y="3429000"/>
            <a:ext cx="26954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b="1">
                <a:solidFill>
                  <a:prstClr val="black"/>
                </a:solidFill>
                <a:latin typeface="Raleway" panose="00000500000000000000" pitchFamily="50" charset="0"/>
              </a:rPr>
              <a:t>Provincial Roll-Out 2027-2031 </a:t>
            </a:r>
          </a:p>
          <a:p>
            <a:pPr>
              <a:defRPr/>
            </a:pPr>
            <a:r>
              <a:rPr lang="en-CA" sz="2400">
                <a:solidFill>
                  <a:prstClr val="black"/>
                </a:solidFill>
                <a:latin typeface="Raleway" panose="00000500000000000000" pitchFamily="50" charset="0"/>
              </a:rPr>
              <a:t>Roll out changes provincially, with ongoing support for people, families and sector </a:t>
            </a:r>
          </a:p>
        </p:txBody>
      </p:sp>
    </p:spTree>
    <p:extLst>
      <p:ext uri="{BB962C8B-B14F-4D97-AF65-F5344CB8AC3E}">
        <p14:creationId xmlns:p14="http://schemas.microsoft.com/office/powerpoint/2010/main" val="368647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86E135-7202-4D0E-A71F-94D7B6B7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5587"/>
            <a:ext cx="12191999" cy="815388"/>
          </a:xfrm>
          <a:prstGeom prst="rect">
            <a:avLst/>
          </a:prstGeom>
          <a:solidFill>
            <a:srgbClr val="4DB1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7356">
              <a:defRPr/>
            </a:pPr>
            <a:endParaRPr lang="en-US" sz="19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CC263-D1B9-DA47-EA8A-689ED1D9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9C62C95C-3927-09E5-55E7-A2778CA5CC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3988"/>
            <a:ext cx="12192000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2023 Engagements</a:t>
            </a:r>
            <a:endParaRPr kumimoji="0" lang="en-CA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A1B96-A0E9-DC1E-D9D0-2A2FCB8E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0984" y="1037649"/>
            <a:ext cx="7867899" cy="5252412"/>
            <a:chOff x="833124" y="1281093"/>
            <a:chExt cx="5527629" cy="3954890"/>
          </a:xfrm>
        </p:grpSpPr>
        <p:sp>
          <p:nvSpPr>
            <p:cNvPr id="3" name="SlideModel shp236">
              <a:extLst>
                <a:ext uri="{FF2B5EF4-FFF2-40B4-BE49-F238E27FC236}">
                  <a16:creationId xmlns:a16="http://schemas.microsoft.com/office/drawing/2014/main" id="{28A63A8D-6499-1CBD-2360-07AAAF0264C4}"/>
                </a:ext>
              </a:extLst>
            </p:cNvPr>
            <p:cNvSpPr/>
            <p:nvPr/>
          </p:nvSpPr>
          <p:spPr>
            <a:xfrm flipH="1">
              <a:off x="833124" y="4436003"/>
              <a:ext cx="4541839" cy="688578"/>
            </a:xfrm>
            <a:custGeom>
              <a:avLst/>
              <a:gdLst>
                <a:gd name="connsiteX0" fmla="*/ 0 w 9083678"/>
                <a:gd name="connsiteY0" fmla="*/ 0 h 1800628"/>
                <a:gd name="connsiteX1" fmla="*/ 8633520 w 9083678"/>
                <a:gd name="connsiteY1" fmla="*/ 0 h 1800628"/>
                <a:gd name="connsiteX2" fmla="*/ 9083678 w 9083678"/>
                <a:gd name="connsiteY2" fmla="*/ 1800628 h 1800628"/>
                <a:gd name="connsiteX3" fmla="*/ 450157 w 9083678"/>
                <a:gd name="connsiteY3" fmla="*/ 1800628 h 180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3678" h="1800628">
                  <a:moveTo>
                    <a:pt x="0" y="0"/>
                  </a:moveTo>
                  <a:lnTo>
                    <a:pt x="8633520" y="0"/>
                  </a:lnTo>
                  <a:lnTo>
                    <a:pt x="9083678" y="1800628"/>
                  </a:lnTo>
                  <a:lnTo>
                    <a:pt x="450157" y="1800628"/>
                  </a:lnTo>
                  <a:close/>
                </a:path>
              </a:pathLst>
            </a:custGeom>
            <a:solidFill>
              <a:srgbClr val="53B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Raleway" panose="00000500000000000000" pitchFamily="50" charset="0"/>
              </a:endParaRPr>
            </a:p>
          </p:txBody>
        </p:sp>
        <p:sp>
          <p:nvSpPr>
            <p:cNvPr id="6" name="SlideModel shp238">
              <a:extLst>
                <a:ext uri="{FF2B5EF4-FFF2-40B4-BE49-F238E27FC236}">
                  <a16:creationId xmlns:a16="http://schemas.microsoft.com/office/drawing/2014/main" id="{F1B50A9F-4AAE-BE42-4E06-760B0F4E6282}"/>
                </a:ext>
              </a:extLst>
            </p:cNvPr>
            <p:cNvSpPr/>
            <p:nvPr/>
          </p:nvSpPr>
          <p:spPr>
            <a:xfrm flipH="1">
              <a:off x="1818914" y="1281093"/>
              <a:ext cx="4541839" cy="627838"/>
            </a:xfrm>
            <a:custGeom>
              <a:avLst/>
              <a:gdLst>
                <a:gd name="connsiteX0" fmla="*/ 0 w 9083677"/>
                <a:gd name="connsiteY0" fmla="*/ 0 h 1800628"/>
                <a:gd name="connsiteX1" fmla="*/ 8633521 w 9083677"/>
                <a:gd name="connsiteY1" fmla="*/ 0 h 1800628"/>
                <a:gd name="connsiteX2" fmla="*/ 9083677 w 9083677"/>
                <a:gd name="connsiteY2" fmla="*/ 1800628 h 1800628"/>
                <a:gd name="connsiteX3" fmla="*/ 450157 w 9083677"/>
                <a:gd name="connsiteY3" fmla="*/ 1800628 h 180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3677" h="1800628">
                  <a:moveTo>
                    <a:pt x="0" y="0"/>
                  </a:moveTo>
                  <a:lnTo>
                    <a:pt x="8633521" y="0"/>
                  </a:lnTo>
                  <a:lnTo>
                    <a:pt x="9083677" y="1800628"/>
                  </a:lnTo>
                  <a:lnTo>
                    <a:pt x="450157" y="1800628"/>
                  </a:lnTo>
                  <a:close/>
                </a:path>
              </a:pathLst>
            </a:custGeom>
            <a:solidFill>
              <a:srgbClr val="4D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SlideModel shp239">
              <a:extLst>
                <a:ext uri="{FF2B5EF4-FFF2-40B4-BE49-F238E27FC236}">
                  <a16:creationId xmlns:a16="http://schemas.microsoft.com/office/drawing/2014/main" id="{4B1B84A4-360B-546A-24FB-092CEF44D304}"/>
                </a:ext>
              </a:extLst>
            </p:cNvPr>
            <p:cNvSpPr/>
            <p:nvPr/>
          </p:nvSpPr>
          <p:spPr>
            <a:xfrm flipH="1">
              <a:off x="1565275" y="2047857"/>
              <a:ext cx="4541839" cy="627839"/>
            </a:xfrm>
            <a:custGeom>
              <a:avLst/>
              <a:gdLst>
                <a:gd name="connsiteX0" fmla="*/ 0 w 9083678"/>
                <a:gd name="connsiteY0" fmla="*/ 0 h 1800628"/>
                <a:gd name="connsiteX1" fmla="*/ 8633520 w 9083678"/>
                <a:gd name="connsiteY1" fmla="*/ 0 h 1800628"/>
                <a:gd name="connsiteX2" fmla="*/ 9083678 w 9083678"/>
                <a:gd name="connsiteY2" fmla="*/ 1800628 h 1800628"/>
                <a:gd name="connsiteX3" fmla="*/ 450157 w 9083678"/>
                <a:gd name="connsiteY3" fmla="*/ 1800628 h 180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3678" h="1800628">
                  <a:moveTo>
                    <a:pt x="0" y="0"/>
                  </a:moveTo>
                  <a:lnTo>
                    <a:pt x="8633520" y="0"/>
                  </a:lnTo>
                  <a:lnTo>
                    <a:pt x="9083678" y="1800628"/>
                  </a:lnTo>
                  <a:lnTo>
                    <a:pt x="450157" y="1800628"/>
                  </a:lnTo>
                  <a:close/>
                </a:path>
              </a:pathLst>
            </a:custGeom>
            <a:solidFill>
              <a:srgbClr val="4D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SlideModel shp240">
              <a:extLst>
                <a:ext uri="{FF2B5EF4-FFF2-40B4-BE49-F238E27FC236}">
                  <a16:creationId xmlns:a16="http://schemas.microsoft.com/office/drawing/2014/main" id="{AEB41EAE-9752-16C3-8830-D7E8FE126652}"/>
                </a:ext>
              </a:extLst>
            </p:cNvPr>
            <p:cNvSpPr/>
            <p:nvPr/>
          </p:nvSpPr>
          <p:spPr>
            <a:xfrm flipH="1">
              <a:off x="1299365" y="2866702"/>
              <a:ext cx="4541839" cy="654236"/>
            </a:xfrm>
            <a:custGeom>
              <a:avLst/>
              <a:gdLst>
                <a:gd name="connsiteX0" fmla="*/ 0 w 9083677"/>
                <a:gd name="connsiteY0" fmla="*/ 0 h 1800628"/>
                <a:gd name="connsiteX1" fmla="*/ 8633521 w 9083677"/>
                <a:gd name="connsiteY1" fmla="*/ 0 h 1800628"/>
                <a:gd name="connsiteX2" fmla="*/ 9083677 w 9083677"/>
                <a:gd name="connsiteY2" fmla="*/ 1800628 h 1800628"/>
                <a:gd name="connsiteX3" fmla="*/ 450157 w 9083677"/>
                <a:gd name="connsiteY3" fmla="*/ 1800628 h 180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3677" h="1800628">
                  <a:moveTo>
                    <a:pt x="0" y="0"/>
                  </a:moveTo>
                  <a:lnTo>
                    <a:pt x="8633521" y="0"/>
                  </a:lnTo>
                  <a:lnTo>
                    <a:pt x="9083677" y="1800628"/>
                  </a:lnTo>
                  <a:lnTo>
                    <a:pt x="450157" y="1800628"/>
                  </a:lnTo>
                  <a:close/>
                </a:path>
              </a:pathLst>
            </a:custGeom>
            <a:solidFill>
              <a:srgbClr val="4DB1AF"/>
            </a:solidFill>
            <a:ln>
              <a:solidFill>
                <a:srgbClr val="48A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SlideModel shp259">
              <a:extLst>
                <a:ext uri="{FF2B5EF4-FFF2-40B4-BE49-F238E27FC236}">
                  <a16:creationId xmlns:a16="http://schemas.microsoft.com/office/drawing/2014/main" id="{6E049AE7-6C76-45E3-5217-4B5D889ED11A}"/>
                </a:ext>
              </a:extLst>
            </p:cNvPr>
            <p:cNvSpPr txBox="1"/>
            <p:nvPr/>
          </p:nvSpPr>
          <p:spPr>
            <a:xfrm flipH="1">
              <a:off x="3761379" y="2293904"/>
              <a:ext cx="129784" cy="27809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endParaRPr lang="en-US" b="1">
                <a:solidFill>
                  <a:schemeClr val="bg1"/>
                </a:solidFill>
                <a:latin typeface="Raleway" panose="00000500000000000000" pitchFamily="50" charset="0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SlideModel shp261">
              <a:extLst>
                <a:ext uri="{FF2B5EF4-FFF2-40B4-BE49-F238E27FC236}">
                  <a16:creationId xmlns:a16="http://schemas.microsoft.com/office/drawing/2014/main" id="{A3C89448-8F8D-3B18-5EA0-2CCA496FD965}"/>
                </a:ext>
              </a:extLst>
            </p:cNvPr>
            <p:cNvSpPr txBox="1"/>
            <p:nvPr/>
          </p:nvSpPr>
          <p:spPr>
            <a:xfrm flipH="1">
              <a:off x="1408703" y="4897429"/>
              <a:ext cx="184731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1600" b="1">
                <a:latin typeface="Arial Black" panose="020B0A04020102020204" pitchFamily="34" charset="0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5" name="SlideModel shp236">
            <a:extLst>
              <a:ext uri="{FF2B5EF4-FFF2-40B4-BE49-F238E27FC236}">
                <a16:creationId xmlns:a16="http://schemas.microsoft.com/office/drawing/2014/main" id="{377F1179-7AC4-8B22-6579-8AE10D0B8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749171" y="4155955"/>
            <a:ext cx="6464748" cy="914487"/>
          </a:xfrm>
          <a:custGeom>
            <a:avLst/>
            <a:gdLst>
              <a:gd name="connsiteX0" fmla="*/ 0 w 9083678"/>
              <a:gd name="connsiteY0" fmla="*/ 0 h 1800628"/>
              <a:gd name="connsiteX1" fmla="*/ 8633520 w 9083678"/>
              <a:gd name="connsiteY1" fmla="*/ 0 h 1800628"/>
              <a:gd name="connsiteX2" fmla="*/ 9083678 w 9083678"/>
              <a:gd name="connsiteY2" fmla="*/ 1800628 h 1800628"/>
              <a:gd name="connsiteX3" fmla="*/ 450157 w 9083678"/>
              <a:gd name="connsiteY3" fmla="*/ 1800628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3678" h="1800628">
                <a:moveTo>
                  <a:pt x="0" y="0"/>
                </a:moveTo>
                <a:lnTo>
                  <a:pt x="8633520" y="0"/>
                </a:lnTo>
                <a:lnTo>
                  <a:pt x="9083678" y="1800628"/>
                </a:lnTo>
                <a:lnTo>
                  <a:pt x="450157" y="1800628"/>
                </a:lnTo>
                <a:close/>
              </a:path>
            </a:pathLst>
          </a:custGeom>
          <a:solidFill>
            <a:srgbClr val="53B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Raleway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0A8EF-03D8-63FF-F180-17D8D4601BF5}"/>
              </a:ext>
            </a:extLst>
          </p:cNvPr>
          <p:cNvSpPr txBox="1"/>
          <p:nvPr/>
        </p:nvSpPr>
        <p:spPr>
          <a:xfrm>
            <a:off x="3423744" y="1324303"/>
            <a:ext cx="534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Raleway" panose="00000500000000000000" pitchFamily="50" charset="0"/>
                <a:ea typeface="League Spartan" charset="0"/>
                <a:cs typeface="Poppins" pitchFamily="2" charset="77"/>
              </a:rPr>
              <a:t>CONFERENCES PROVINCE WIDE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4AD91-F4CF-99E5-BE5F-7CCDF192C0A9}"/>
              </a:ext>
            </a:extLst>
          </p:cNvPr>
          <p:cNvSpPr txBox="1"/>
          <p:nvPr/>
        </p:nvSpPr>
        <p:spPr>
          <a:xfrm>
            <a:off x="2446243" y="2109548"/>
            <a:ext cx="628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Raleway" panose="00000500000000000000" pitchFamily="50" charset="0"/>
                <a:ea typeface="League Spartan" charset="0"/>
                <a:cs typeface="Poppins" pitchFamily="2" charset="77"/>
              </a:rPr>
              <a:t>FAMILY AND INDIVIDUAL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Raleway" panose="00000500000000000000" pitchFamily="50" charset="0"/>
                <a:ea typeface="League Spartan" charset="0"/>
                <a:cs typeface="Poppins" pitchFamily="2" charset="77"/>
              </a:rPr>
              <a:t>WEBINAR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DB111-A433-4003-B231-6B21B3BE8DD7}"/>
              </a:ext>
            </a:extLst>
          </p:cNvPr>
          <p:cNvSpPr txBox="1"/>
          <p:nvPr/>
        </p:nvSpPr>
        <p:spPr>
          <a:xfrm>
            <a:off x="2223383" y="3429000"/>
            <a:ext cx="599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Raleway" panose="00000500000000000000" pitchFamily="50" charset="0"/>
                <a:ea typeface="League Spartan" charset="0"/>
                <a:cs typeface="Poppins" pitchFamily="2" charset="77"/>
              </a:rPr>
              <a:t>FAMILY FORUMS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BE75F-C7AF-BC69-F6F3-C12B6E171B9C}"/>
              </a:ext>
            </a:extLst>
          </p:cNvPr>
          <p:cNvSpPr txBox="1"/>
          <p:nvPr/>
        </p:nvSpPr>
        <p:spPr>
          <a:xfrm>
            <a:off x="1360984" y="4255054"/>
            <a:ext cx="685293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/>
              </a:rPr>
              <a:t>DEVELOPMENTAL SERVICES </a:t>
            </a:r>
            <a:endParaRPr lang="en-US" sz="2400" b="1" dirty="0">
              <a:solidFill>
                <a:schemeClr val="bg1"/>
              </a:solidFill>
              <a:latin typeface="Raleway" panose="00000500000000000000" pitchFamily="50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0000500000000000000" pitchFamily="50" charset="0"/>
              </a:rPr>
              <a:t>EMAIL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1FFD66-F0E2-4DC1-D6F0-820CA125E4FC}"/>
              </a:ext>
            </a:extLst>
          </p:cNvPr>
          <p:cNvSpPr txBox="1"/>
          <p:nvPr/>
        </p:nvSpPr>
        <p:spPr>
          <a:xfrm>
            <a:off x="2446243" y="5390454"/>
            <a:ext cx="485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Raleway" panose="00000500000000000000" pitchFamily="50" charset="0"/>
              </a:rPr>
              <a:t>PRESENTATIONS BY MCCSS REGIONAL OFFICE </a:t>
            </a:r>
          </a:p>
        </p:txBody>
      </p:sp>
    </p:spTree>
    <p:extLst>
      <p:ext uri="{BB962C8B-B14F-4D97-AF65-F5344CB8AC3E}">
        <p14:creationId xmlns:p14="http://schemas.microsoft.com/office/powerpoint/2010/main" val="132110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83AA89-F39E-9F9F-C9EE-783EEE59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9C62C95C-3927-09E5-55E7-A2778CA5CC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33350"/>
            <a:ext cx="10842625" cy="800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Feedback from Spring and Fall Engagements of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86E135-7202-4D0E-A71F-94D7B6B7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5587"/>
            <a:ext cx="12191999" cy="815388"/>
          </a:xfrm>
          <a:prstGeom prst="rect">
            <a:avLst/>
          </a:prstGeom>
          <a:solidFill>
            <a:srgbClr val="4DB1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7356">
              <a:defRPr/>
            </a:pPr>
            <a:endParaRPr lang="en-US" sz="19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C2A74-A277-10B1-207E-C9F3DCFF4A2A}"/>
              </a:ext>
            </a:extLst>
          </p:cNvPr>
          <p:cNvSpPr txBox="1"/>
          <p:nvPr/>
        </p:nvSpPr>
        <p:spPr>
          <a:xfrm>
            <a:off x="293577" y="1129555"/>
            <a:ext cx="10152000" cy="48694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l" fontAlgn="base"/>
            <a:r>
              <a:rPr lang="en-CA" sz="2800" b="1" i="0">
                <a:solidFill>
                  <a:srgbClr val="000000"/>
                </a:solidFill>
                <a:latin typeface="Raleway"/>
              </a:rPr>
              <a:t>What we are hearing at these events: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  <a:latin typeface="Raleway"/>
              </a:rPr>
              <a:t>Optimism with a dose of uncertainty/angst</a:t>
            </a:r>
            <a:r>
              <a:rPr lang="en-US" sz="2800" b="0" i="0">
                <a:solidFill>
                  <a:srgbClr val="000000"/>
                </a:solidFill>
                <a:effectLst/>
                <a:latin typeface="Raleway"/>
              </a:rPr>
              <a:t>​</a:t>
            </a:r>
            <a:endParaRPr lang="en-US" sz="2800" b="0" i="0">
              <a:solidFill>
                <a:srgbClr val="000000"/>
              </a:solidFill>
              <a:effectLst/>
              <a:latin typeface="Raleway"/>
              <a:cs typeface="Arial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  <a:latin typeface="Raleway"/>
              </a:rPr>
              <a:t>Preparing for change without clear implementation plan is challenging </a:t>
            </a:r>
            <a:r>
              <a:rPr lang="en-US" sz="2800" b="0" i="0">
                <a:solidFill>
                  <a:srgbClr val="000000"/>
                </a:solidFill>
                <a:effectLst/>
                <a:latin typeface="Raleway"/>
              </a:rPr>
              <a:t>​</a:t>
            </a:r>
            <a:endParaRPr lang="en-US" sz="2800" b="0" i="0">
              <a:solidFill>
                <a:srgbClr val="000000"/>
              </a:solidFill>
              <a:effectLst/>
              <a:latin typeface="Raleway"/>
              <a:cs typeface="Arial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  <a:latin typeface="Raleway"/>
              </a:rPr>
              <a:t>Importance of partnerships, leadership and collaboration</a:t>
            </a:r>
            <a:r>
              <a:rPr lang="en-US" sz="2800" b="0" i="0">
                <a:solidFill>
                  <a:srgbClr val="000000"/>
                </a:solidFill>
                <a:effectLst/>
                <a:latin typeface="Raleway"/>
              </a:rPr>
              <a:t>​</a:t>
            </a:r>
            <a:endParaRPr lang="en-US" sz="2800" b="0" i="0">
              <a:solidFill>
                <a:srgbClr val="000000"/>
              </a:solidFill>
              <a:effectLst/>
              <a:latin typeface="Raleway"/>
              <a:cs typeface="Arial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effectLst/>
                <a:latin typeface="Raleway"/>
              </a:rPr>
              <a:t>Housing affordability as an ongoing challenge/theme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Raleway"/>
              </a:rPr>
              <a:t>Financial and operational challenges are straining service providers</a:t>
            </a:r>
          </a:p>
          <a:p>
            <a:endParaRPr lang="en-US" sz="2800">
              <a:solidFill>
                <a:srgbClr val="FF0000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54919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682E8-1A55-47E2-E71C-784BD89F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283FA3-A7A5-46CE-92E8-E148BDB613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5900"/>
            <a:ext cx="10515600" cy="806450"/>
          </a:xfrm>
        </p:spPr>
        <p:txBody>
          <a:bodyPr>
            <a:normAutofit fontScale="90000"/>
          </a:bodyPr>
          <a:lstStyle/>
          <a:p>
            <a:r>
              <a:rPr lang="en-CA" sz="3100">
                <a:latin typeface="Raleway" panose="00000500000000000000" pitchFamily="50" charset="0"/>
              </a:rPr>
              <a:t>Coming Soon!</a:t>
            </a:r>
            <a:br>
              <a:rPr lang="en-CA" sz="2800"/>
            </a:br>
            <a:endParaRPr lang="en-CA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AC69D-2665-6F6B-06DC-833A4B22DBBD}"/>
              </a:ext>
            </a:extLst>
          </p:cNvPr>
          <p:cNvSpPr txBox="1"/>
          <p:nvPr/>
        </p:nvSpPr>
        <p:spPr>
          <a:xfrm>
            <a:off x="310064" y="1213110"/>
            <a:ext cx="5220000" cy="578882"/>
          </a:xfrm>
          <a:prstGeom prst="roundRect">
            <a:avLst/>
          </a:prstGeom>
          <a:solidFill>
            <a:srgbClr val="94C2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May 28, 2024 at 7pm </a:t>
            </a:r>
            <a:endParaRPr kumimoji="0" lang="en-CA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310BA-C4C1-4F06-B6A5-DBE8D8150BC9}"/>
              </a:ext>
            </a:extLst>
          </p:cNvPr>
          <p:cNvSpPr txBox="1"/>
          <p:nvPr/>
        </p:nvSpPr>
        <p:spPr>
          <a:xfrm>
            <a:off x="310064" y="1955019"/>
            <a:ext cx="5785936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>
                <a:latin typeface="Raleway"/>
              </a:rPr>
              <a:t>Webinar for Individuals and Families </a:t>
            </a:r>
          </a:p>
          <a:p>
            <a:pPr>
              <a:spcAft>
                <a:spcPts val="1200"/>
              </a:spcAft>
            </a:pPr>
            <a:r>
              <a:rPr lang="en-CA" sz="2400">
                <a:latin typeface="Raleway"/>
              </a:rPr>
              <a:t>Provide update to individuals with a developmental disability and their families/caregivers about the progress made, work underway and a live Q&amp;A with the Ministry of Children, Community and Social Services.</a:t>
            </a:r>
            <a:endParaRPr lang="en-US" sz="2400">
              <a:highlight>
                <a:srgbClr val="FFFF00"/>
              </a:highlight>
              <a:latin typeface="Raleway"/>
            </a:endParaRPr>
          </a:p>
        </p:txBody>
      </p:sp>
      <p:pic>
        <p:nvPicPr>
          <p:cNvPr id="7" name="Graphic 6" descr="Online meeting with solid fill">
            <a:extLst>
              <a:ext uri="{FF2B5EF4-FFF2-40B4-BE49-F238E27FC236}">
                <a16:creationId xmlns:a16="http://schemas.microsoft.com/office/drawing/2014/main" id="{69354F45-B068-331F-DAD2-3BF77CE8A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1937" y="1690924"/>
            <a:ext cx="4536141" cy="39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09256-E508-4E7F-57C1-54F1A61A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3DF2476-6873-8BA1-17BC-A586705E1B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1547475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Where are we now?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/>
              <a:ea typeface="+mn-ea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8A5888-E917-2FF5-7A10-2B229C03F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5537" y="46962"/>
            <a:ext cx="6466114" cy="661579"/>
          </a:xfrm>
          <a:prstGeom prst="roundRect">
            <a:avLst/>
          </a:prstGeom>
          <a:solidFill>
            <a:srgbClr val="81B7B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99CA5-45AC-A06F-0CCA-2BA07C7A2ED6}"/>
              </a:ext>
            </a:extLst>
          </p:cNvPr>
          <p:cNvSpPr txBox="1"/>
          <p:nvPr/>
        </p:nvSpPr>
        <p:spPr>
          <a:xfrm>
            <a:off x="7514284" y="109172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0000500000000000000" pitchFamily="50" charset="0"/>
                <a:ea typeface="+mn-ea"/>
                <a:cs typeface="+mn-cs"/>
              </a:rPr>
              <a:t>Putting People First</a:t>
            </a:r>
            <a:endParaRPr kumimoji="0" lang="en-C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00005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7CD2185F-8F8C-AE14-114E-78FA72BF4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84274"/>
              </p:ext>
            </p:extLst>
          </p:nvPr>
        </p:nvGraphicFramePr>
        <p:xfrm>
          <a:off x="108236" y="662924"/>
          <a:ext cx="12011302" cy="6195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506">
                  <a:extLst>
                    <a:ext uri="{9D8B030D-6E8A-4147-A177-3AD203B41FA5}">
                      <a16:colId xmlns:a16="http://schemas.microsoft.com/office/drawing/2014/main" val="2200225457"/>
                    </a:ext>
                  </a:extLst>
                </a:gridCol>
                <a:gridCol w="10446796">
                  <a:extLst>
                    <a:ext uri="{9D8B030D-6E8A-4147-A177-3AD203B41FA5}">
                      <a16:colId xmlns:a16="http://schemas.microsoft.com/office/drawing/2014/main" val="812044000"/>
                    </a:ext>
                  </a:extLst>
                </a:gridCol>
              </a:tblGrid>
              <a:tr h="27572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CA" sz="1600" b="1">
                        <a:latin typeface="Raleway"/>
                      </a:endParaRPr>
                    </a:p>
                  </a:txBody>
                  <a:tcPr marL="100584" marR="10058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defTabSz="847210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endParaRPr lang="en-CA" sz="1600">
                        <a:latin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086806"/>
                  </a:ext>
                </a:extLst>
              </a:tr>
              <a:tr h="14943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b="1">
                          <a:latin typeface="Raleway"/>
                        </a:rPr>
                        <a:t> </a:t>
                      </a:r>
                      <a:endParaRPr lang="en-CA" sz="1600" b="1">
                        <a:latin typeface="Raleway"/>
                      </a:endParaRPr>
                    </a:p>
                  </a:txBody>
                  <a:tcPr marL="100584" marR="10058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7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u="none" strike="noStrike" noProof="0">
                        <a:solidFill>
                          <a:schemeClr val="tx1"/>
                        </a:solidFill>
                        <a:latin typeface="Raleway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119677"/>
                  </a:ext>
                </a:extLst>
              </a:tr>
              <a:tr h="19433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US" sz="1600" b="1">
                        <a:latin typeface="Raleway"/>
                      </a:endParaRPr>
                    </a:p>
                  </a:txBody>
                  <a:tcPr marL="100584" marR="100584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endParaRPr lang="en-CA" sz="1600" b="0">
                        <a:solidFill>
                          <a:schemeClr val="tx1"/>
                        </a:solidFill>
                        <a:latin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572524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0FD6BFA-E1E3-9285-6BDF-722456669663}"/>
              </a:ext>
            </a:extLst>
          </p:cNvPr>
          <p:cNvSpPr txBox="1"/>
          <p:nvPr/>
        </p:nvSpPr>
        <p:spPr>
          <a:xfrm>
            <a:off x="176005" y="1066645"/>
            <a:ext cx="88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aleway" panose="00000500000000000000" pitchFamily="50" charset="0"/>
              </a:rPr>
              <a:t>Past</a:t>
            </a:r>
            <a:endParaRPr lang="en-CA" sz="2400" b="1">
              <a:latin typeface="Raleway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91D9A-7A7F-550A-E8CC-F5C2ECA54410}"/>
              </a:ext>
            </a:extLst>
          </p:cNvPr>
          <p:cNvSpPr txBox="1"/>
          <p:nvPr/>
        </p:nvSpPr>
        <p:spPr>
          <a:xfrm>
            <a:off x="1683371" y="615962"/>
            <a:ext cx="10447283" cy="25391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847210">
              <a:spcBef>
                <a:spcPts val="600"/>
              </a:spcBef>
              <a:defRPr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Raleway"/>
            </a:endParaRPr>
          </a:p>
          <a:p>
            <a:pPr marL="285750" indent="-285750" defTabSz="84721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Raleway"/>
                <a:ea typeface="Calibri" panose="020F0502020204030204" pitchFamily="34" charset="0"/>
                <a:cs typeface="Arial"/>
              </a:rPr>
              <a:t>H</a:t>
            </a:r>
            <a:r>
              <a:rPr lang="en-US" sz="2400" dirty="0">
                <a:effectLst/>
                <a:latin typeface="Raleway"/>
                <a:ea typeface="Calibri" panose="020F0502020204030204" pitchFamily="34" charset="0"/>
                <a:cs typeface="Arial"/>
              </a:rPr>
              <a:t>ousing navigation and</a:t>
            </a:r>
            <a:r>
              <a:rPr lang="en-CA" sz="2400" dirty="0">
                <a:latin typeface="Raleway"/>
              </a:rPr>
              <a:t> </a:t>
            </a:r>
            <a:r>
              <a:rPr lang="en-US" sz="2400" dirty="0">
                <a:latin typeface="Raleway"/>
              </a:rPr>
              <a:t>Adult </a:t>
            </a:r>
            <a:r>
              <a:rPr lang="en-US" sz="2400" dirty="0">
                <a:solidFill>
                  <a:srgbClr val="000000"/>
                </a:solidFill>
                <a:latin typeface="Raleway"/>
              </a:rPr>
              <a:t>Protective Services Worker (APSW) program </a:t>
            </a:r>
            <a:endParaRPr lang="en-US" sz="2400" dirty="0">
              <a:latin typeface="Raleway" panose="00000500000000000000" pitchFamily="50" charset="0"/>
            </a:endParaRPr>
          </a:p>
          <a:p>
            <a:pPr marL="285750" indent="-285750" defTabSz="84721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Raleway"/>
              </a:rPr>
              <a:t>Dual Diagnosis (DD) – Alternative Level Care </a:t>
            </a:r>
          </a:p>
          <a:p>
            <a:pPr marL="285750" indent="-285750" defTabSz="84721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CA" sz="2400" dirty="0">
                <a:latin typeface="Raleway"/>
              </a:rPr>
              <a:t>Webcasts delivered on ‘The Impact of Anti-Human Trafficking in the DS Sector’ and</a:t>
            </a:r>
            <a:r>
              <a:rPr lang="en-CA" sz="2400" dirty="0">
                <a:solidFill>
                  <a:srgbClr val="FF0000"/>
                </a:solidFill>
                <a:latin typeface="Raleway"/>
              </a:rPr>
              <a:t> </a:t>
            </a:r>
            <a:r>
              <a:rPr lang="en-CA" sz="2400" dirty="0">
                <a:latin typeface="Raleway"/>
              </a:rPr>
              <a:t>'Trauma Informed Care’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335686-A8CE-F041-881B-7FDED28B08DF}"/>
              </a:ext>
            </a:extLst>
          </p:cNvPr>
          <p:cNvSpPr txBox="1"/>
          <p:nvPr/>
        </p:nvSpPr>
        <p:spPr>
          <a:xfrm>
            <a:off x="108236" y="3660299"/>
            <a:ext cx="138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aleway"/>
              </a:rPr>
              <a:t>Present</a:t>
            </a:r>
            <a:endParaRPr lang="en-CA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306BC-7026-E685-F614-CC30C73BAE09}"/>
              </a:ext>
            </a:extLst>
          </p:cNvPr>
          <p:cNvSpPr txBox="1"/>
          <p:nvPr/>
        </p:nvSpPr>
        <p:spPr>
          <a:xfrm>
            <a:off x="1665484" y="3368221"/>
            <a:ext cx="10465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0">
                <a:solidFill>
                  <a:schemeClr val="tx1"/>
                </a:solidFill>
                <a:latin typeface="Raleway"/>
              </a:rPr>
              <a:t>2024-2025- Family Support Networks Grant Program by Ontario Caregivers Organization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noProof="0">
                <a:solidFill>
                  <a:schemeClr val="tx1"/>
                </a:solidFill>
                <a:latin typeface="Raleway"/>
              </a:rPr>
              <a:t>ON Trac conducting Readiness Assessments with Developmental Services agencies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593E7-7403-B329-CA48-89024C9230FB}"/>
              </a:ext>
            </a:extLst>
          </p:cNvPr>
          <p:cNvSpPr txBox="1"/>
          <p:nvPr/>
        </p:nvSpPr>
        <p:spPr>
          <a:xfrm>
            <a:off x="268014" y="5029200"/>
            <a:ext cx="138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Raleway"/>
              </a:rPr>
              <a:t>Future</a:t>
            </a:r>
            <a:endParaRPr lang="en-US" sz="2000" b="1">
              <a:latin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2F284-9DA1-6EC1-6CA2-D197B19872C2}"/>
              </a:ext>
            </a:extLst>
          </p:cNvPr>
          <p:cNvSpPr txBox="1"/>
          <p:nvPr/>
        </p:nvSpPr>
        <p:spPr>
          <a:xfrm>
            <a:off x="1683371" y="4918179"/>
            <a:ext cx="10595945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0" i="0" u="none" strike="noStrike" noProof="0">
                <a:solidFill>
                  <a:schemeClr val="tx1"/>
                </a:solidFill>
                <a:latin typeface="Raleway"/>
              </a:rPr>
              <a:t>Develop policies, guidelines and processes for person-</a:t>
            </a:r>
            <a:r>
              <a:rPr lang="en-US" sz="2400" b="0" i="0" u="none" strike="noStrike" noProof="0" err="1">
                <a:solidFill>
                  <a:schemeClr val="tx1"/>
                </a:solidFill>
                <a:latin typeface="Raleway"/>
              </a:rPr>
              <a:t>centred</a:t>
            </a:r>
            <a:r>
              <a:rPr lang="en-US" sz="2400" b="0" i="0" u="none" strike="noStrike" noProof="0">
                <a:solidFill>
                  <a:schemeClr val="tx1"/>
                </a:solidFill>
                <a:latin typeface="Raleway"/>
              </a:rPr>
              <a:t> </a:t>
            </a:r>
            <a:r>
              <a:rPr lang="en-US" sz="2400" b="0" i="0" u="none" strike="noStrike" noProof="0">
                <a:latin typeface="Raleway"/>
              </a:rPr>
              <a:t>funding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CA" sz="2400" b="0">
                <a:latin typeface="Raleway"/>
              </a:rPr>
              <a:t>Improve coordination of peer-to-peer groups across the province</a:t>
            </a:r>
            <a:endParaRPr lang="en-US" sz="2400" b="0" i="0" u="none" strike="noStrike" noProof="0">
              <a:highlight>
                <a:srgbClr val="FFFF00"/>
              </a:highlight>
              <a:latin typeface="Raleway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CA" sz="2400">
                <a:latin typeface="Raleway"/>
              </a:rPr>
              <a:t>Anti Human Trafficking 101 module for Developmental Services  agencies</a:t>
            </a:r>
          </a:p>
        </p:txBody>
      </p:sp>
    </p:spTree>
    <p:extLst>
      <p:ext uri="{BB962C8B-B14F-4D97-AF65-F5344CB8AC3E}">
        <p14:creationId xmlns:p14="http://schemas.microsoft.com/office/powerpoint/2010/main" val="19224187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55834B14-F32E-6E48-884D-1807D5F933FF}" vid="{07819D66-D109-C64B-A0A9-AD467B4F411D}"/>
    </a:ext>
  </a:extLst>
</a:theme>
</file>

<file path=ppt/theme/theme2.xml><?xml version="1.0" encoding="utf-8"?>
<a:theme xmlns:a="http://schemas.openxmlformats.org/drawingml/2006/main" name="3_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DCECA"/>
      </a:accent1>
      <a:accent2>
        <a:srgbClr val="48A7A2"/>
      </a:accent2>
      <a:accent3>
        <a:srgbClr val="00B2E3"/>
      </a:accent3>
      <a:accent4>
        <a:srgbClr val="CBA52E"/>
      </a:accent4>
      <a:accent5>
        <a:srgbClr val="8DC63F"/>
      </a:accent5>
      <a:accent6>
        <a:srgbClr val="F15922"/>
      </a:accent6>
      <a:hlink>
        <a:srgbClr val="047BC1"/>
      </a:hlink>
      <a:folHlink>
        <a:srgbClr val="9227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55834B14-F32E-6E48-884D-1807D5F933FF}" vid="{07819D66-D109-C64B-A0A9-AD467B4F41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5B21F6B24494893EB47CF25F59569" ma:contentTypeVersion="13" ma:contentTypeDescription="Create a new document." ma:contentTypeScope="" ma:versionID="a34be2b27c60a8d84c5fca791b8ea192">
  <xsd:schema xmlns:xsd="http://www.w3.org/2001/XMLSchema" xmlns:xs="http://www.w3.org/2001/XMLSchema" xmlns:p="http://schemas.microsoft.com/office/2006/metadata/properties" xmlns:ns2="09a92490-49a9-4e6f-9177-e3478becf2e8" xmlns:ns3="0a792c36-d5cb-4604-ab92-4bbca710d6df" xmlns:ns4="3ca20c4f-63db-48fb-9350-04ca3f147f2d" targetNamespace="http://schemas.microsoft.com/office/2006/metadata/properties" ma:root="true" ma:fieldsID="d93d14fc5bc9ae54637b0251081e1698" ns2:_="" ns3:_="" ns4:_="">
    <xsd:import namespace="09a92490-49a9-4e6f-9177-e3478becf2e8"/>
    <xsd:import namespace="0a792c36-d5cb-4604-ab92-4bbca710d6df"/>
    <xsd:import namespace="3ca20c4f-63db-48fb-9350-04ca3f147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92490-49a9-4e6f-9177-e3478becf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3f8475-640f-4944-9dcc-2d3788384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92c36-d5cb-4604-ab92-4bbca710d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20c4f-63db-48fb-9350-04ca3f147f2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361e819-ea43-4a79-984e-f69f1cb2575a}" ma:internalName="TaxCatchAll" ma:showField="CatchAllData" ma:web="3ca20c4f-63db-48fb-9350-04ca3f147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a792c36-d5cb-4604-ab92-4bbca710d6df">
      <UserInfo>
        <DisplayName>TIG Visitors</DisplayName>
        <AccountId>96</AccountId>
        <AccountType/>
      </UserInfo>
      <UserInfo>
        <DisplayName>OAP Q&amp;A Repository Owners</DisplayName>
        <AccountId>28</AccountId>
        <AccountType/>
      </UserInfo>
      <UserInfo>
        <DisplayName>Caires, Alexander (MCCSS)</DisplayName>
        <AccountId>15</AccountId>
        <AccountType/>
      </UserInfo>
      <UserInfo>
        <DisplayName>Plummer, Shannon (MCCSS)</DisplayName>
        <AccountId>121</AccountId>
        <AccountType/>
      </UserInfo>
      <UserInfo>
        <DisplayName>Persaud, Dianne (MCCSS)</DisplayName>
        <AccountId>71</AccountId>
        <AccountType/>
      </UserInfo>
      <UserInfo>
        <DisplayName>McChesney, Alexandra (She/Her) (MCCSS)</DisplayName>
        <AccountId>67</AccountId>
        <AccountType/>
      </UserInfo>
      <UserInfo>
        <DisplayName>Rusnak, Diane (MOH)</DisplayName>
        <AccountId>120</AccountId>
        <AccountType/>
      </UserInfo>
      <UserInfo>
        <DisplayName>EPR Visitors</DisplayName>
        <AccountId>38</AccountId>
        <AccountType/>
      </UserInfo>
      <UserInfo>
        <DisplayName>McColm, Kathleen (MCCSS)</DisplayName>
        <AccountId>116</AccountId>
        <AccountType/>
      </UserInfo>
      <UserInfo>
        <DisplayName>Mayers, Michelle (MCCSS)</DisplayName>
        <AccountId>12</AccountId>
        <AccountType/>
      </UserInfo>
      <UserInfo>
        <DisplayName>Vasconcelos, Isabel (She/Her) (MCCSS)</DisplayName>
        <AccountId>16</AccountId>
        <AccountType/>
      </UserInfo>
      <UserInfo>
        <DisplayName>Price, Lisa (MCCSS)</DisplayName>
        <AccountId>18</AccountId>
        <AccountType/>
      </UserInfo>
      <UserInfo>
        <DisplayName>Milroy, Marcie (MCCSS)</DisplayName>
        <AccountId>52</AccountId>
        <AccountType/>
      </UserInfo>
      <UserInfo>
        <DisplayName>Billyard, Meagan (MCCSS)</DisplayName>
        <AccountId>37883</AccountId>
        <AccountType/>
      </UserInfo>
      <UserInfo>
        <DisplayName>Carlucci, Rosa (MCCSS)</DisplayName>
        <AccountId>491</AccountId>
        <AccountType/>
      </UserInfo>
      <UserInfo>
        <DisplayName>Kuepfer, Christine (MCCSS)</DisplayName>
        <AccountId>215</AccountId>
        <AccountType/>
      </UserInfo>
      <UserInfo>
        <DisplayName>Taylor, Cliona (She/Her) (MCCSS)</DisplayName>
        <AccountId>3538</AccountId>
        <AccountType/>
      </UserInfo>
    </SharedWithUsers>
    <TaxCatchAll xmlns="3ca20c4f-63db-48fb-9350-04ca3f147f2d" xsi:nil="true"/>
    <lcf76f155ced4ddcb4097134ff3c332f xmlns="09a92490-49a9-4e6f-9177-e3478becf2e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A3092C-3C77-4AF3-BD78-4BAEBF706DAF}">
  <ds:schemaRefs>
    <ds:schemaRef ds:uri="09a92490-49a9-4e6f-9177-e3478becf2e8"/>
    <ds:schemaRef ds:uri="0a792c36-d5cb-4604-ab92-4bbca710d6df"/>
    <ds:schemaRef ds:uri="3ca20c4f-63db-48fb-9350-04ca3f147f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5DF377C-7E1C-4E68-BAB7-64B91BAAAA73}">
  <ds:schemaRefs>
    <ds:schemaRef ds:uri="09a92490-49a9-4e6f-9177-e3478becf2e8"/>
    <ds:schemaRef ds:uri="0a792c36-d5cb-4604-ab92-4bbca710d6df"/>
    <ds:schemaRef ds:uri="3ca20c4f-63db-48fb-9350-04ca3f147f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D71DDF-B5BE-49B9-BB4F-15CFF02C9C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34a106e-6316-442c-ad35-738afd673d2b}" enabled="1" method="Standard" siteId="{cddc1229-ac2a-4b97-b78a-0e5cacb586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2006</Words>
  <Application>Microsoft Office PowerPoint</Application>
  <PresentationFormat>Widescreen</PresentationFormat>
  <Paragraphs>338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Arial</vt:lpstr>
      <vt:lpstr>Arial Black</vt:lpstr>
      <vt:lpstr>Avenir Next LT Pro Light</vt:lpstr>
      <vt:lpstr>Calibri</vt:lpstr>
      <vt:lpstr>Century Gothic</vt:lpstr>
      <vt:lpstr>Helvetica</vt:lpstr>
      <vt:lpstr>Nunito Sans ExtraLight</vt:lpstr>
      <vt:lpstr>Open Sans</vt:lpstr>
      <vt:lpstr>Raleway</vt:lpstr>
      <vt:lpstr>Raleway ExtraBold</vt:lpstr>
      <vt:lpstr>Raleway Medium</vt:lpstr>
      <vt:lpstr>Raleway SemiBold</vt:lpstr>
      <vt:lpstr>Roboto</vt:lpstr>
      <vt:lpstr>Segoe UI</vt:lpstr>
      <vt:lpstr>Verdana</vt:lpstr>
      <vt:lpstr>Wingdings</vt:lpstr>
      <vt:lpstr>1_Office Theme</vt:lpstr>
      <vt:lpstr>3_Office Theme</vt:lpstr>
      <vt:lpstr>Journey to Belonging: Choice and Inclusion  </vt:lpstr>
      <vt:lpstr>Agenda Journey to Belonging:  Choice and Inclusion </vt:lpstr>
      <vt:lpstr>Evolution of DS Services and Supports</vt:lpstr>
      <vt:lpstr>Journey to Belonging: Vision</vt:lpstr>
      <vt:lpstr>Journey to Belonging: Path Forward</vt:lpstr>
      <vt:lpstr>2023 Engagements</vt:lpstr>
      <vt:lpstr>Feedback from Spring and Fall Engagements of 2023 </vt:lpstr>
      <vt:lpstr>Coming Soon! </vt:lpstr>
      <vt:lpstr>Where are we now?</vt:lpstr>
      <vt:lpstr>Where are we now?</vt:lpstr>
      <vt:lpstr>Where are we now?</vt:lpstr>
      <vt:lpstr>Join at slido.com   Code #4243501</vt:lpstr>
      <vt:lpstr>Join at slido.com   Code #4243501</vt:lpstr>
      <vt:lpstr>Workforce Initiatives </vt:lpstr>
      <vt:lpstr>Workforce Strategy Framework: Overview</vt:lpstr>
      <vt:lpstr>Workforce Strategy Implementation: Task Groups</vt:lpstr>
      <vt:lpstr>Anti Human Trafficking </vt:lpstr>
      <vt:lpstr>Intersection of Human Trafficking and Developmental Disabilities</vt:lpstr>
      <vt:lpstr>Raising Awareness: Intersection of Human Trafficking and Developmental Disabilities</vt:lpstr>
      <vt:lpstr>Person-centred Funding</vt:lpstr>
      <vt:lpstr>Myth Breaking: Person-centered Funding </vt:lpstr>
      <vt:lpstr>A Person-centred Funding Approach</vt:lpstr>
      <vt:lpstr>Key Components of Developing Person-centred Funding</vt:lpstr>
      <vt:lpstr>Calculating Person-centred Funding – Key Concepts </vt:lpstr>
      <vt:lpstr>Calculating Person-Centred Funding –Jurisdictional Approaches</vt:lpstr>
      <vt:lpstr>Developing Person-centred Funding in Ontario –J2B Principles</vt:lpstr>
      <vt:lpstr>What can you do to get involved? </vt:lpstr>
      <vt:lpstr>Resources</vt:lpstr>
      <vt:lpstr>Questions</vt:lpstr>
      <vt:lpstr>APPENDIX</vt:lpstr>
      <vt:lpstr>Journey to Belonging: Key Commitments </vt:lpstr>
      <vt:lpstr>Journey to Belonging: Guiding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Belonging: Choice and Inclusion</dc:title>
  <dc:creator>Hossain, Rafa (She/Her) (MCCSS)</dc:creator>
  <cp:lastModifiedBy>Boyse, Chelsey A (She/Her) (MCCSS)</cp:lastModifiedBy>
  <cp:revision>3</cp:revision>
  <cp:lastPrinted>2023-09-18T13:12:32Z</cp:lastPrinted>
  <dcterms:created xsi:type="dcterms:W3CDTF">2023-09-12T21:12:29Z</dcterms:created>
  <dcterms:modified xsi:type="dcterms:W3CDTF">2024-04-26T17:41:23Z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4a106e-6316-442c-ad35-738afd673d2b_Enabled">
    <vt:lpwstr>true</vt:lpwstr>
  </property>
  <property fmtid="{D5CDD505-2E9C-101B-9397-08002B2CF9AE}" pid="3" name="MSIP_Label_034a106e-6316-442c-ad35-738afd673d2b_SetDate">
    <vt:lpwstr>2023-09-12T21:12:29Z</vt:lpwstr>
  </property>
  <property fmtid="{D5CDD505-2E9C-101B-9397-08002B2CF9AE}" pid="4" name="MSIP_Label_034a106e-6316-442c-ad35-738afd673d2b_Method">
    <vt:lpwstr>Standard</vt:lpwstr>
  </property>
  <property fmtid="{D5CDD505-2E9C-101B-9397-08002B2CF9AE}" pid="5" name="MSIP_Label_034a106e-6316-442c-ad35-738afd673d2b_Name">
    <vt:lpwstr>034a106e-6316-442c-ad35-738afd673d2b</vt:lpwstr>
  </property>
  <property fmtid="{D5CDD505-2E9C-101B-9397-08002B2CF9AE}" pid="6" name="MSIP_Label_034a106e-6316-442c-ad35-738afd673d2b_SiteId">
    <vt:lpwstr>cddc1229-ac2a-4b97-b78a-0e5cacb5865c</vt:lpwstr>
  </property>
  <property fmtid="{D5CDD505-2E9C-101B-9397-08002B2CF9AE}" pid="7" name="MSIP_Label_034a106e-6316-442c-ad35-738afd673d2b_ActionId">
    <vt:lpwstr>e0efd5db-2722-49f7-97d5-d74bef4b95cd</vt:lpwstr>
  </property>
  <property fmtid="{D5CDD505-2E9C-101B-9397-08002B2CF9AE}" pid="8" name="MSIP_Label_034a106e-6316-442c-ad35-738afd673d2b_ContentBits">
    <vt:lpwstr>0</vt:lpwstr>
  </property>
  <property fmtid="{D5CDD505-2E9C-101B-9397-08002B2CF9AE}" pid="9" name="ContentTypeId">
    <vt:lpwstr>0x0101008545B21F6B24494893EB47CF25F59569</vt:lpwstr>
  </property>
  <property fmtid="{D5CDD505-2E9C-101B-9397-08002B2CF9AE}" pid="10" name="MediaServiceImageTags">
    <vt:lpwstr/>
  </property>
</Properties>
</file>