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6729" r:id="rId6"/>
    <p:sldId id="6730" r:id="rId7"/>
    <p:sldId id="257" r:id="rId8"/>
    <p:sldId id="258" r:id="rId9"/>
    <p:sldId id="259" r:id="rId10"/>
    <p:sldId id="260" r:id="rId11"/>
    <p:sldId id="261" r:id="rId12"/>
    <p:sldId id="262" r:id="rId13"/>
    <p:sldId id="6731" r:id="rId14"/>
    <p:sldId id="6732" r:id="rId15"/>
    <p:sldId id="6733" r:id="rId16"/>
    <p:sldId id="6734" r:id="rId17"/>
    <p:sldId id="6735" r:id="rId18"/>
    <p:sldId id="6736" r:id="rId19"/>
    <p:sldId id="6737" r:id="rId20"/>
    <p:sldId id="6738" r:id="rId21"/>
    <p:sldId id="6739" r:id="rId22"/>
    <p:sldId id="6728" r:id="rId23"/>
    <p:sldId id="6740" r:id="rId24"/>
    <p:sldId id="6741" r:id="rId25"/>
    <p:sldId id="67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DA5D2-E94F-453E-BF25-4FCBAA409843}" v="4" dt="2024-06-13T22:39:20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7"/>
    <p:restoredTop sz="90979" autoAdjust="0"/>
  </p:normalViewPr>
  <p:slideViewPr>
    <p:cSldViewPr snapToGrid="0" snapToObjects="1">
      <p:cViewPr varScale="1">
        <p:scale>
          <a:sx n="57" d="100"/>
          <a:sy n="57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29609-20E7-45A1-AED3-DDED9A23A0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8C9A28-8FC2-46DC-9937-8EA2966C4B61}">
      <dgm:prSet/>
      <dgm:spPr/>
      <dgm:t>
        <a:bodyPr/>
        <a:lstStyle/>
        <a:p>
          <a:r>
            <a:rPr lang="en-US"/>
            <a:t>Reports to the Board of Directors</a:t>
          </a:r>
        </a:p>
      </dgm:t>
    </dgm:pt>
    <dgm:pt modelId="{B8F2722E-F6BD-4AA7-BD59-6449810CE142}" type="parTrans" cxnId="{AA8490FD-9719-4BB3-B089-372BDE6C2ADC}">
      <dgm:prSet/>
      <dgm:spPr/>
      <dgm:t>
        <a:bodyPr/>
        <a:lstStyle/>
        <a:p>
          <a:endParaRPr lang="en-US"/>
        </a:p>
      </dgm:t>
    </dgm:pt>
    <dgm:pt modelId="{A16FF70D-E019-4445-92F1-1FCCE4A6C7E2}" type="sibTrans" cxnId="{AA8490FD-9719-4BB3-B089-372BDE6C2ADC}">
      <dgm:prSet/>
      <dgm:spPr/>
      <dgm:t>
        <a:bodyPr/>
        <a:lstStyle/>
        <a:p>
          <a:endParaRPr lang="en-US"/>
        </a:p>
      </dgm:t>
    </dgm:pt>
    <dgm:pt modelId="{FEAC42EC-874E-4C39-8455-83342C7196F1}">
      <dgm:prSet/>
      <dgm:spPr/>
      <dgm:t>
        <a:bodyPr/>
        <a:lstStyle/>
        <a:p>
          <a:r>
            <a:rPr lang="en-US" dirty="0"/>
            <a:t>Meets monthly or as needed</a:t>
          </a:r>
        </a:p>
      </dgm:t>
    </dgm:pt>
    <dgm:pt modelId="{4BB7ADDB-C4A6-4B06-B038-0256F631D8D1}" type="parTrans" cxnId="{764BA40F-C50C-4A64-AB4C-80B422EA2BCF}">
      <dgm:prSet/>
      <dgm:spPr/>
      <dgm:t>
        <a:bodyPr/>
        <a:lstStyle/>
        <a:p>
          <a:endParaRPr lang="en-US"/>
        </a:p>
      </dgm:t>
    </dgm:pt>
    <dgm:pt modelId="{B59866DA-9372-41EF-9472-326A6A17EF76}" type="sibTrans" cxnId="{764BA40F-C50C-4A64-AB4C-80B422EA2BCF}">
      <dgm:prSet/>
      <dgm:spPr/>
      <dgm:t>
        <a:bodyPr/>
        <a:lstStyle/>
        <a:p>
          <a:endParaRPr lang="en-US"/>
        </a:p>
      </dgm:t>
    </dgm:pt>
    <dgm:pt modelId="{7ADBA425-A409-44AE-A75D-8680A611C03F}">
      <dgm:prSet/>
      <dgm:spPr/>
      <dgm:t>
        <a:bodyPr/>
        <a:lstStyle/>
        <a:p>
          <a:r>
            <a:rPr lang="en-US"/>
            <a:t>Advises Management on strategies to successfully engage with all levels of government (Municipal, Provincial, Federal).  </a:t>
          </a:r>
        </a:p>
      </dgm:t>
    </dgm:pt>
    <dgm:pt modelId="{B1804B84-509B-4C54-90C0-2B72373723BC}" type="parTrans" cxnId="{EB75407D-70EE-4DC4-9B35-A6E5359155E0}">
      <dgm:prSet/>
      <dgm:spPr/>
      <dgm:t>
        <a:bodyPr/>
        <a:lstStyle/>
        <a:p>
          <a:endParaRPr lang="en-US"/>
        </a:p>
      </dgm:t>
    </dgm:pt>
    <dgm:pt modelId="{492D20F1-E62C-4D54-9EBC-7E60D65960FE}" type="sibTrans" cxnId="{EB75407D-70EE-4DC4-9B35-A6E5359155E0}">
      <dgm:prSet/>
      <dgm:spPr/>
      <dgm:t>
        <a:bodyPr/>
        <a:lstStyle/>
        <a:p>
          <a:endParaRPr lang="en-US"/>
        </a:p>
      </dgm:t>
    </dgm:pt>
    <dgm:pt modelId="{D67C2891-F4CF-45BF-B20F-08490507DCB4}" type="pres">
      <dgm:prSet presAssocID="{BCA29609-20E7-45A1-AED3-DDED9A23A080}" presName="root" presStyleCnt="0">
        <dgm:presLayoutVars>
          <dgm:dir/>
          <dgm:resizeHandles val="exact"/>
        </dgm:presLayoutVars>
      </dgm:prSet>
      <dgm:spPr/>
    </dgm:pt>
    <dgm:pt modelId="{5F1FCE50-3884-4662-A509-5DEA1EA58FE0}" type="pres">
      <dgm:prSet presAssocID="{218C9A28-8FC2-46DC-9937-8EA2966C4B61}" presName="compNode" presStyleCnt="0"/>
      <dgm:spPr/>
    </dgm:pt>
    <dgm:pt modelId="{2D223731-6A61-48EE-93CA-4D6E22903E52}" type="pres">
      <dgm:prSet presAssocID="{218C9A28-8FC2-46DC-9937-8EA2966C4B61}" presName="bgRect" presStyleLbl="bgShp" presStyleIdx="0" presStyleCnt="3"/>
      <dgm:spPr/>
    </dgm:pt>
    <dgm:pt modelId="{4EEE3843-E4B8-4D8C-8D25-82CD9655C3C3}" type="pres">
      <dgm:prSet presAssocID="{218C9A28-8FC2-46DC-9937-8EA2966C4B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E5693E9-9C43-45C3-AE18-ED2601259548}" type="pres">
      <dgm:prSet presAssocID="{218C9A28-8FC2-46DC-9937-8EA2966C4B61}" presName="spaceRect" presStyleCnt="0"/>
      <dgm:spPr/>
    </dgm:pt>
    <dgm:pt modelId="{15293C9C-1DA0-449B-9BF9-6FFFDB1D095E}" type="pres">
      <dgm:prSet presAssocID="{218C9A28-8FC2-46DC-9937-8EA2966C4B61}" presName="parTx" presStyleLbl="revTx" presStyleIdx="0" presStyleCnt="3">
        <dgm:presLayoutVars>
          <dgm:chMax val="0"/>
          <dgm:chPref val="0"/>
        </dgm:presLayoutVars>
      </dgm:prSet>
      <dgm:spPr/>
    </dgm:pt>
    <dgm:pt modelId="{C4FEA997-8335-49F9-8A6A-F605B18218E0}" type="pres">
      <dgm:prSet presAssocID="{A16FF70D-E019-4445-92F1-1FCCE4A6C7E2}" presName="sibTrans" presStyleCnt="0"/>
      <dgm:spPr/>
    </dgm:pt>
    <dgm:pt modelId="{1691097E-ADC6-4102-99C5-2C14CD2C6171}" type="pres">
      <dgm:prSet presAssocID="{FEAC42EC-874E-4C39-8455-83342C7196F1}" presName="compNode" presStyleCnt="0"/>
      <dgm:spPr/>
    </dgm:pt>
    <dgm:pt modelId="{E2BE6F44-6E8F-4E9F-A116-E193D66CD0C1}" type="pres">
      <dgm:prSet presAssocID="{FEAC42EC-874E-4C39-8455-83342C7196F1}" presName="bgRect" presStyleLbl="bgShp" presStyleIdx="1" presStyleCnt="3"/>
      <dgm:spPr/>
    </dgm:pt>
    <dgm:pt modelId="{902F89B8-DAB7-4964-8B15-82DB42BF5DCD}" type="pres">
      <dgm:prSet presAssocID="{FEAC42EC-874E-4C39-8455-83342C7196F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356A925-3262-4045-995A-91DC8758B023}" type="pres">
      <dgm:prSet presAssocID="{FEAC42EC-874E-4C39-8455-83342C7196F1}" presName="spaceRect" presStyleCnt="0"/>
      <dgm:spPr/>
    </dgm:pt>
    <dgm:pt modelId="{BE52EA6B-6473-4AE3-ACF3-21263CC5B54B}" type="pres">
      <dgm:prSet presAssocID="{FEAC42EC-874E-4C39-8455-83342C7196F1}" presName="parTx" presStyleLbl="revTx" presStyleIdx="1" presStyleCnt="3">
        <dgm:presLayoutVars>
          <dgm:chMax val="0"/>
          <dgm:chPref val="0"/>
        </dgm:presLayoutVars>
      </dgm:prSet>
      <dgm:spPr/>
    </dgm:pt>
    <dgm:pt modelId="{2D448CAF-BE88-4D9B-8422-4B0DFE108380}" type="pres">
      <dgm:prSet presAssocID="{B59866DA-9372-41EF-9472-326A6A17EF76}" presName="sibTrans" presStyleCnt="0"/>
      <dgm:spPr/>
    </dgm:pt>
    <dgm:pt modelId="{C9D15CC1-09F3-4B8C-B38C-A424E73BBB5A}" type="pres">
      <dgm:prSet presAssocID="{7ADBA425-A409-44AE-A75D-8680A611C03F}" presName="compNode" presStyleCnt="0"/>
      <dgm:spPr/>
    </dgm:pt>
    <dgm:pt modelId="{82176914-1568-4CE6-A94D-C44A3AF55213}" type="pres">
      <dgm:prSet presAssocID="{7ADBA425-A409-44AE-A75D-8680A611C03F}" presName="bgRect" presStyleLbl="bgShp" presStyleIdx="2" presStyleCnt="3"/>
      <dgm:spPr/>
    </dgm:pt>
    <dgm:pt modelId="{5DBE223E-C1F0-4D23-8EA2-6B575D29CBE0}" type="pres">
      <dgm:prSet presAssocID="{7ADBA425-A409-44AE-A75D-8680A611C03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FB49C44C-B127-461E-875A-ED75452DD9E5}" type="pres">
      <dgm:prSet presAssocID="{7ADBA425-A409-44AE-A75D-8680A611C03F}" presName="spaceRect" presStyleCnt="0"/>
      <dgm:spPr/>
    </dgm:pt>
    <dgm:pt modelId="{B7B901D0-72AC-4F73-B4CB-A45951C7B2D5}" type="pres">
      <dgm:prSet presAssocID="{7ADBA425-A409-44AE-A75D-8680A611C03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64BA40F-C50C-4A64-AB4C-80B422EA2BCF}" srcId="{BCA29609-20E7-45A1-AED3-DDED9A23A080}" destId="{FEAC42EC-874E-4C39-8455-83342C7196F1}" srcOrd="1" destOrd="0" parTransId="{4BB7ADDB-C4A6-4B06-B038-0256F631D8D1}" sibTransId="{B59866DA-9372-41EF-9472-326A6A17EF76}"/>
    <dgm:cxn modelId="{9FD54C21-F5C2-4C82-8E7A-50005B37A797}" type="presOf" srcId="{218C9A28-8FC2-46DC-9937-8EA2966C4B61}" destId="{15293C9C-1DA0-449B-9BF9-6FFFDB1D095E}" srcOrd="0" destOrd="0" presId="urn:microsoft.com/office/officeart/2018/2/layout/IconVerticalSolidList"/>
    <dgm:cxn modelId="{48F2FC49-DDCB-450A-9C54-83EC108E79A1}" type="presOf" srcId="{FEAC42EC-874E-4C39-8455-83342C7196F1}" destId="{BE52EA6B-6473-4AE3-ACF3-21263CC5B54B}" srcOrd="0" destOrd="0" presId="urn:microsoft.com/office/officeart/2018/2/layout/IconVerticalSolidList"/>
    <dgm:cxn modelId="{EB75407D-70EE-4DC4-9B35-A6E5359155E0}" srcId="{BCA29609-20E7-45A1-AED3-DDED9A23A080}" destId="{7ADBA425-A409-44AE-A75D-8680A611C03F}" srcOrd="2" destOrd="0" parTransId="{B1804B84-509B-4C54-90C0-2B72373723BC}" sibTransId="{492D20F1-E62C-4D54-9EBC-7E60D65960FE}"/>
    <dgm:cxn modelId="{6090789A-E106-48B5-92BA-C461514BA016}" type="presOf" srcId="{7ADBA425-A409-44AE-A75D-8680A611C03F}" destId="{B7B901D0-72AC-4F73-B4CB-A45951C7B2D5}" srcOrd="0" destOrd="0" presId="urn:microsoft.com/office/officeart/2018/2/layout/IconVerticalSolidList"/>
    <dgm:cxn modelId="{629D25C0-CAD8-4DA3-8504-1B5687482FC7}" type="presOf" srcId="{BCA29609-20E7-45A1-AED3-DDED9A23A080}" destId="{D67C2891-F4CF-45BF-B20F-08490507DCB4}" srcOrd="0" destOrd="0" presId="urn:microsoft.com/office/officeart/2018/2/layout/IconVerticalSolidList"/>
    <dgm:cxn modelId="{AA8490FD-9719-4BB3-B089-372BDE6C2ADC}" srcId="{BCA29609-20E7-45A1-AED3-DDED9A23A080}" destId="{218C9A28-8FC2-46DC-9937-8EA2966C4B61}" srcOrd="0" destOrd="0" parTransId="{B8F2722E-F6BD-4AA7-BD59-6449810CE142}" sibTransId="{A16FF70D-E019-4445-92F1-1FCCE4A6C7E2}"/>
    <dgm:cxn modelId="{C3C8C6D8-34D5-4726-9E25-65BE2069C30C}" type="presParOf" srcId="{D67C2891-F4CF-45BF-B20F-08490507DCB4}" destId="{5F1FCE50-3884-4662-A509-5DEA1EA58FE0}" srcOrd="0" destOrd="0" presId="urn:microsoft.com/office/officeart/2018/2/layout/IconVerticalSolidList"/>
    <dgm:cxn modelId="{2CED6F67-EB2C-4212-B636-173F26A004CA}" type="presParOf" srcId="{5F1FCE50-3884-4662-A509-5DEA1EA58FE0}" destId="{2D223731-6A61-48EE-93CA-4D6E22903E52}" srcOrd="0" destOrd="0" presId="urn:microsoft.com/office/officeart/2018/2/layout/IconVerticalSolidList"/>
    <dgm:cxn modelId="{ACBEE47D-4FC5-4443-8B6F-36304FE1A848}" type="presParOf" srcId="{5F1FCE50-3884-4662-A509-5DEA1EA58FE0}" destId="{4EEE3843-E4B8-4D8C-8D25-82CD9655C3C3}" srcOrd="1" destOrd="0" presId="urn:microsoft.com/office/officeart/2018/2/layout/IconVerticalSolidList"/>
    <dgm:cxn modelId="{3C9F252D-E633-4FEB-97BC-3E1573AF1523}" type="presParOf" srcId="{5F1FCE50-3884-4662-A509-5DEA1EA58FE0}" destId="{0E5693E9-9C43-45C3-AE18-ED2601259548}" srcOrd="2" destOrd="0" presId="urn:microsoft.com/office/officeart/2018/2/layout/IconVerticalSolidList"/>
    <dgm:cxn modelId="{AB0B0B53-1D21-4B11-8030-06C17342FE73}" type="presParOf" srcId="{5F1FCE50-3884-4662-A509-5DEA1EA58FE0}" destId="{15293C9C-1DA0-449B-9BF9-6FFFDB1D095E}" srcOrd="3" destOrd="0" presId="urn:microsoft.com/office/officeart/2018/2/layout/IconVerticalSolidList"/>
    <dgm:cxn modelId="{EED6E402-8E18-48CE-97BA-21DF55EFF8A2}" type="presParOf" srcId="{D67C2891-F4CF-45BF-B20F-08490507DCB4}" destId="{C4FEA997-8335-49F9-8A6A-F605B18218E0}" srcOrd="1" destOrd="0" presId="urn:microsoft.com/office/officeart/2018/2/layout/IconVerticalSolidList"/>
    <dgm:cxn modelId="{2B812CA9-C814-4AD3-96B5-571C978BF10A}" type="presParOf" srcId="{D67C2891-F4CF-45BF-B20F-08490507DCB4}" destId="{1691097E-ADC6-4102-99C5-2C14CD2C6171}" srcOrd="2" destOrd="0" presId="urn:microsoft.com/office/officeart/2018/2/layout/IconVerticalSolidList"/>
    <dgm:cxn modelId="{491AD338-3A89-4580-A2BE-84E0C0C8543C}" type="presParOf" srcId="{1691097E-ADC6-4102-99C5-2C14CD2C6171}" destId="{E2BE6F44-6E8F-4E9F-A116-E193D66CD0C1}" srcOrd="0" destOrd="0" presId="urn:microsoft.com/office/officeart/2018/2/layout/IconVerticalSolidList"/>
    <dgm:cxn modelId="{DA4F712A-8589-4DA9-8DA5-67D46F1A0D1C}" type="presParOf" srcId="{1691097E-ADC6-4102-99C5-2C14CD2C6171}" destId="{902F89B8-DAB7-4964-8B15-82DB42BF5DCD}" srcOrd="1" destOrd="0" presId="urn:microsoft.com/office/officeart/2018/2/layout/IconVerticalSolidList"/>
    <dgm:cxn modelId="{17D81DDA-01FF-4D00-8D0F-02AA9156DD4A}" type="presParOf" srcId="{1691097E-ADC6-4102-99C5-2C14CD2C6171}" destId="{1356A925-3262-4045-995A-91DC8758B023}" srcOrd="2" destOrd="0" presId="urn:microsoft.com/office/officeart/2018/2/layout/IconVerticalSolidList"/>
    <dgm:cxn modelId="{7BE71290-7478-4B93-9E12-50C1D91611C1}" type="presParOf" srcId="{1691097E-ADC6-4102-99C5-2C14CD2C6171}" destId="{BE52EA6B-6473-4AE3-ACF3-21263CC5B54B}" srcOrd="3" destOrd="0" presId="urn:microsoft.com/office/officeart/2018/2/layout/IconVerticalSolidList"/>
    <dgm:cxn modelId="{5CDC520C-94E4-4B53-83A7-5DEBF702BE71}" type="presParOf" srcId="{D67C2891-F4CF-45BF-B20F-08490507DCB4}" destId="{2D448CAF-BE88-4D9B-8422-4B0DFE108380}" srcOrd="3" destOrd="0" presId="urn:microsoft.com/office/officeart/2018/2/layout/IconVerticalSolidList"/>
    <dgm:cxn modelId="{7F10B936-2663-4C01-A7C8-305CB3820F1B}" type="presParOf" srcId="{D67C2891-F4CF-45BF-B20F-08490507DCB4}" destId="{C9D15CC1-09F3-4B8C-B38C-A424E73BBB5A}" srcOrd="4" destOrd="0" presId="urn:microsoft.com/office/officeart/2018/2/layout/IconVerticalSolidList"/>
    <dgm:cxn modelId="{59697279-3DE8-4158-870E-43234B593AF3}" type="presParOf" srcId="{C9D15CC1-09F3-4B8C-B38C-A424E73BBB5A}" destId="{82176914-1568-4CE6-A94D-C44A3AF55213}" srcOrd="0" destOrd="0" presId="urn:microsoft.com/office/officeart/2018/2/layout/IconVerticalSolidList"/>
    <dgm:cxn modelId="{6544D760-D1A0-409E-BD73-AB9592B57E88}" type="presParOf" srcId="{C9D15CC1-09F3-4B8C-B38C-A424E73BBB5A}" destId="{5DBE223E-C1F0-4D23-8EA2-6B575D29CBE0}" srcOrd="1" destOrd="0" presId="urn:microsoft.com/office/officeart/2018/2/layout/IconVerticalSolidList"/>
    <dgm:cxn modelId="{E1523878-3C03-4ABF-97EA-7CD06BC7779A}" type="presParOf" srcId="{C9D15CC1-09F3-4B8C-B38C-A424E73BBB5A}" destId="{FB49C44C-B127-461E-875A-ED75452DD9E5}" srcOrd="2" destOrd="0" presId="urn:microsoft.com/office/officeart/2018/2/layout/IconVerticalSolidList"/>
    <dgm:cxn modelId="{AC4B2BC2-73A4-488A-9EFB-4E6CF80DE7BD}" type="presParOf" srcId="{C9D15CC1-09F3-4B8C-B38C-A424E73BBB5A}" destId="{B7B901D0-72AC-4F73-B4CB-A45951C7B2D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23731-6A61-48EE-93CA-4D6E22903E52}">
      <dsp:nvSpPr>
        <dsp:cNvPr id="0" name=""/>
        <dsp:cNvSpPr/>
      </dsp:nvSpPr>
      <dsp:spPr>
        <a:xfrm>
          <a:off x="0" y="432"/>
          <a:ext cx="11272025" cy="10126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E3843-E4B8-4D8C-8D25-82CD9655C3C3}">
      <dsp:nvSpPr>
        <dsp:cNvPr id="0" name=""/>
        <dsp:cNvSpPr/>
      </dsp:nvSpPr>
      <dsp:spPr>
        <a:xfrm>
          <a:off x="306338" y="228287"/>
          <a:ext cx="556978" cy="5569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93C9C-1DA0-449B-9BF9-6FFFDB1D095E}">
      <dsp:nvSpPr>
        <dsp:cNvPr id="0" name=""/>
        <dsp:cNvSpPr/>
      </dsp:nvSpPr>
      <dsp:spPr>
        <a:xfrm>
          <a:off x="1169655" y="432"/>
          <a:ext cx="10102369" cy="1012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76" tIns="107176" rIns="107176" bIns="10717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Reports to the Board of Directors</a:t>
          </a:r>
        </a:p>
      </dsp:txBody>
      <dsp:txXfrm>
        <a:off x="1169655" y="432"/>
        <a:ext cx="10102369" cy="1012688"/>
      </dsp:txXfrm>
    </dsp:sp>
    <dsp:sp modelId="{E2BE6F44-6E8F-4E9F-A116-E193D66CD0C1}">
      <dsp:nvSpPr>
        <dsp:cNvPr id="0" name=""/>
        <dsp:cNvSpPr/>
      </dsp:nvSpPr>
      <dsp:spPr>
        <a:xfrm>
          <a:off x="0" y="1266293"/>
          <a:ext cx="11272025" cy="10126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F89B8-DAB7-4964-8B15-82DB42BF5DCD}">
      <dsp:nvSpPr>
        <dsp:cNvPr id="0" name=""/>
        <dsp:cNvSpPr/>
      </dsp:nvSpPr>
      <dsp:spPr>
        <a:xfrm>
          <a:off x="306338" y="1494148"/>
          <a:ext cx="556978" cy="5569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2EA6B-6473-4AE3-ACF3-21263CC5B54B}">
      <dsp:nvSpPr>
        <dsp:cNvPr id="0" name=""/>
        <dsp:cNvSpPr/>
      </dsp:nvSpPr>
      <dsp:spPr>
        <a:xfrm>
          <a:off x="1169655" y="1266293"/>
          <a:ext cx="10102369" cy="1012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76" tIns="107176" rIns="107176" bIns="10717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Meets monthly or as needed</a:t>
          </a:r>
        </a:p>
      </dsp:txBody>
      <dsp:txXfrm>
        <a:off x="1169655" y="1266293"/>
        <a:ext cx="10102369" cy="1012688"/>
      </dsp:txXfrm>
    </dsp:sp>
    <dsp:sp modelId="{82176914-1568-4CE6-A94D-C44A3AF55213}">
      <dsp:nvSpPr>
        <dsp:cNvPr id="0" name=""/>
        <dsp:cNvSpPr/>
      </dsp:nvSpPr>
      <dsp:spPr>
        <a:xfrm>
          <a:off x="0" y="2532153"/>
          <a:ext cx="11272025" cy="10126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E223E-C1F0-4D23-8EA2-6B575D29CBE0}">
      <dsp:nvSpPr>
        <dsp:cNvPr id="0" name=""/>
        <dsp:cNvSpPr/>
      </dsp:nvSpPr>
      <dsp:spPr>
        <a:xfrm>
          <a:off x="306338" y="2760008"/>
          <a:ext cx="556978" cy="5569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901D0-72AC-4F73-B4CB-A45951C7B2D5}">
      <dsp:nvSpPr>
        <dsp:cNvPr id="0" name=""/>
        <dsp:cNvSpPr/>
      </dsp:nvSpPr>
      <dsp:spPr>
        <a:xfrm>
          <a:off x="1169655" y="2532153"/>
          <a:ext cx="10102369" cy="10126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176" tIns="107176" rIns="107176" bIns="10717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Advises Management on strategies to successfully engage with all levels of government (Municipal, Provincial, Federal).  </a:t>
          </a:r>
        </a:p>
      </dsp:txBody>
      <dsp:txXfrm>
        <a:off x="1169655" y="2532153"/>
        <a:ext cx="10102369" cy="1012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3B8A-4F8F-BB44-A246-7F7928FEF6C8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37C2E-DF44-A046-BB78-CACA6B96B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0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Jo-Anne Demick to do Land Acknowledgement and housekeeping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0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Expenditure Estimates are detailed spending plans that outline what each ministry expects to spend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37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Symbol" pitchFamily="2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– Ensure your list of requests is short and prioritized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Relevance - Understand how your issue fits into government’s agenda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Clarity – The importance of clear asks and messages  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Targeted – why you need a defined engagement strategy to ensure you reach the right decision makers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60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36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9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Jonathan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3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Chris Beesley – pass questions to others when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88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2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6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Steph &amp; 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8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James &amp; 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4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Steph, will pass off to others to comment on specific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9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Steph, will pass off to others to comment on specific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7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 also important to understand the lifecycle of most governments and why it matters.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I said most governments last four years</a:t>
            </a:r>
          </a:p>
          <a:p>
            <a:pPr marL="1143000" lvl="2" indent="-228600">
              <a:buFont typeface="Courier New" panose="02070309020205020404" pitchFamily="49" charset="0"/>
              <a:buChar char="o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1: Learning the Ropes / Setting the stage</a:t>
            </a:r>
          </a:p>
          <a:p>
            <a:pPr marL="1143000" lvl="2" indent="-228600">
              <a:buFont typeface="Courier New" panose="02070309020205020404" pitchFamily="49" charset="0"/>
              <a:buChar char="o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2: Getting things done</a:t>
            </a:r>
          </a:p>
          <a:p>
            <a:pPr marL="1143000" lvl="2" indent="-228600">
              <a:buFont typeface="Courier New" panose="02070309020205020404" pitchFamily="49" charset="0"/>
              <a:buChar char="o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3: Tying up loose ends</a:t>
            </a:r>
          </a:p>
          <a:p>
            <a:pPr marL="1143000" lvl="2" indent="-228600">
              <a:buFont typeface="Courier New" panose="02070309020205020404" pitchFamily="49" charset="0"/>
              <a:buChar char="o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4: Pre-election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Considering where you are in the election cycle when you develop your plan will be important.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Advocating to a newly elected government for a policy which would be immediately politically popular but could lead to unknown impacts or costs in the coming years may not be wise.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Likewise, asking a government in year three or four of its mandate for a policy which may have long term benefits but will likely cause immediate public discomfort is not good strategy.</a:t>
            </a:r>
          </a:p>
          <a:p>
            <a:pPr marL="742950" lvl="1" indent="-285750">
              <a:buFont typeface="Symbol" pitchFamily="2" charset="2"/>
              <a:buChar char=""/>
            </a:pPr>
            <a:r>
              <a:rPr lang="en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not always this clear but understanding a government’s election cycle can help you anticipate their sensitivity to upsetting voters and use that to your advantage.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37C2E-DF44-A046-BB78-CACA6B96B6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182ABB-A434-B445-BA3A-222AE2173C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095CB7-3B53-A945-8192-8BF0309B76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9387"/>
            <a:ext cx="12192000" cy="958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67DFA-4AD1-C242-81A0-E713E47179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2323" y="1895708"/>
            <a:ext cx="7055796" cy="2843506"/>
          </a:xfrm>
        </p:spPr>
        <p:txBody>
          <a:bodyPr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Title of presentation goes here and can span two or more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E06CB-48ED-7246-B623-A3B6D35379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2323" y="5226964"/>
            <a:ext cx="7843737" cy="75041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3858-8FED-984A-BB57-9FBFA14B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7812" y="5406250"/>
            <a:ext cx="2869660" cy="365125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32844C-45C9-F447-A93F-D41E70DB90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2324" y="618689"/>
            <a:ext cx="3641388" cy="7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 Column –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0" y="2631687"/>
            <a:ext cx="11272025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of page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0F2A26-8A36-3F40-B85E-B5476E4217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–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of page goes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38E192-236C-2E43-9021-0CADE2B245C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23878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75454A-2853-C149-AD78-E8D97A9EED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7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– Text +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81CA04C-D885-704B-9FBD-CF149C80D54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2150" y="1572323"/>
            <a:ext cx="5517997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of page goes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76950" y="1571625"/>
            <a:ext cx="5584825" cy="4605338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here to insert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C538A1-FA92-FD4F-8CE9-52C5BECD77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37786"/>
            <a:ext cx="12192000" cy="5620214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here to insert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Full page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4410B1-74CF-8A45-AD4E-B0ED215EB8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6F7A7E-6169-7C48-B338-50224A0B0018}"/>
              </a:ext>
            </a:extLst>
          </p:cNvPr>
          <p:cNvSpPr/>
          <p:nvPr userDrawn="1"/>
        </p:nvSpPr>
        <p:spPr>
          <a:xfrm>
            <a:off x="11351941" y="6388797"/>
            <a:ext cx="310376" cy="31037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85B1D-DB48-9F4D-B114-0183995B4B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5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73761-F26D-B14E-B629-35ADCDFB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with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E628-895F-C445-9195-219BE6C9C9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35015" y="1571625"/>
            <a:ext cx="1926759" cy="4605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Caption of photo goes here caption of photo goes here 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F7F-6914-184D-A277-B2BBBB4D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64047D-4CC1-074D-AD64-C1B0E293F1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6960" y="131955"/>
            <a:ext cx="747132" cy="99617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139057-A648-684B-B212-7B225551D5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2151" y="1571625"/>
            <a:ext cx="9164444" cy="4605338"/>
          </a:xfr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here to insert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ED2858-1097-D547-A85F-479E499D63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7" y="6424835"/>
            <a:ext cx="10725912" cy="2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386DF-BA3C-9943-BA9C-53D91D93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FC635-09B4-CB48-BE85-F6455DD4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Bullets level 1</a:t>
            </a:r>
          </a:p>
          <a:p>
            <a:pPr lvl="1"/>
            <a:r>
              <a:rPr lang="en-US" dirty="0"/>
              <a:t>Bullets level 2</a:t>
            </a:r>
          </a:p>
          <a:p>
            <a:pPr lvl="2"/>
            <a:r>
              <a:rPr lang="en-US" dirty="0"/>
              <a:t>Bullets level 3</a:t>
            </a:r>
          </a:p>
          <a:p>
            <a:pPr lvl="3"/>
            <a:r>
              <a:rPr lang="en-US" dirty="0"/>
              <a:t>Bullets level 4</a:t>
            </a:r>
          </a:p>
          <a:p>
            <a:pPr lvl="4"/>
            <a:r>
              <a:rPr lang="en-US" dirty="0"/>
              <a:t>Bullets level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1C51E-BD73-7F4A-9D03-E966B35E3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F9AFD-4E7C-1E43-AE1F-860863937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1C286-42D1-504C-AC50-74C7D4531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37E6E5-CD26-CF43-AA43-C25C508D9B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7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maiac/582505257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150093-53DA-6E44-85BC-F7EBD6F42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352" y="1895708"/>
            <a:ext cx="8377677" cy="2843506"/>
          </a:xfrm>
        </p:spPr>
        <p:txBody>
          <a:bodyPr/>
          <a:lstStyle/>
          <a:p>
            <a:r>
              <a:rPr lang="en-US" sz="4000" dirty="0"/>
              <a:t>The Art of Government Relations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B34CAA4-AE92-E84D-B366-876934D7A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Government Relations and GR Committees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11E3691-EF6B-F24F-9BD2-6965DC80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EBA29-45D4-E744-9313-4D696CF619B2}" type="datetime4">
              <a:rPr lang="en-CA" smtClean="0"/>
              <a:t>June 17, 2024</a:t>
            </a:fld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F966092-02FC-F975-1495-6E7C45A2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95" y="630504"/>
            <a:ext cx="3083209" cy="872802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F3036CE-4EBF-1220-57D6-D01CE9BC6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32" y="1619861"/>
            <a:ext cx="4336122" cy="119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0725B7-08FB-9BFE-DCEA-7479DDFF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Governments are constantly confronted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with issues…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82E98-DD12-AFEB-9E44-95948E04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8C4E6BB-FFDE-57ED-9B46-079017EF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  <p:pic>
        <p:nvPicPr>
          <p:cNvPr id="6" name="Picture 4" descr="ClipArt_Parl">
            <a:extLst>
              <a:ext uri="{FF2B5EF4-FFF2-40B4-BE49-F238E27FC236}">
                <a16:creationId xmlns:a16="http://schemas.microsoft.com/office/drawing/2014/main" id="{29614833-C2BA-984C-B336-B2B0433E07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701" y="1248698"/>
            <a:ext cx="9897918" cy="548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631DA6-3772-8147-A8AD-8DC32D3BD67B}"/>
              </a:ext>
            </a:extLst>
          </p:cNvPr>
          <p:cNvSpPr/>
          <p:nvPr/>
        </p:nvSpPr>
        <p:spPr>
          <a:xfrm>
            <a:off x="5850660" y="664317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charset="0"/>
                <a:ea typeface="Franklin Gothic Book" charset="0"/>
                <a:cs typeface="Franklin Gothic Book" charset="0"/>
                <a:sym typeface="Arial"/>
              </a:rPr>
              <a:t>Source: Milne, Glen. 2008. Making Policy: A Guide to the Federal Government’s Policy Process</a:t>
            </a:r>
          </a:p>
        </p:txBody>
      </p:sp>
    </p:spTree>
    <p:extLst>
      <p:ext uri="{BB962C8B-B14F-4D97-AF65-F5344CB8AC3E}">
        <p14:creationId xmlns:p14="http://schemas.microsoft.com/office/powerpoint/2010/main" val="329307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46F3F-8605-5EE9-8E26-5BC65C0B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Google Shape;231;p8">
            <a:extLst>
              <a:ext uri="{FF2B5EF4-FFF2-40B4-BE49-F238E27FC236}">
                <a16:creationId xmlns:a16="http://schemas.microsoft.com/office/drawing/2014/main" id="{89127053-80DC-9EAB-DAE5-58938DF88A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13" y="122238"/>
            <a:ext cx="9164637" cy="99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4C5C4"/>
              </a:buClr>
              <a:buSzPts val="2000"/>
              <a:buFont typeface="Arial"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Government Timeline Refresh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342"/>
              </a:buClr>
              <a:buSzPts val="3000"/>
              <a:buFont typeface="Libre Franklin"/>
              <a:buNone/>
              <a:tabLst/>
              <a:defRPr/>
            </a:pPr>
            <a:r>
              <a:rPr kumimoji="0" lang="en-CA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Government Life Cycle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C1A19D-3FC3-EB99-4624-297DD493CD95}"/>
              </a:ext>
            </a:extLst>
          </p:cNvPr>
          <p:cNvGrpSpPr/>
          <p:nvPr/>
        </p:nvGrpSpPr>
        <p:grpSpPr>
          <a:xfrm>
            <a:off x="643163" y="2076149"/>
            <a:ext cx="10704444" cy="4214292"/>
            <a:chOff x="643163" y="2076149"/>
            <a:chExt cx="12101478" cy="4214292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96E03FF-7AEB-81B2-1304-AC83CF286B90}"/>
                </a:ext>
              </a:extLst>
            </p:cNvPr>
            <p:cNvSpPr/>
            <p:nvPr/>
          </p:nvSpPr>
          <p:spPr>
            <a:xfrm>
              <a:off x="643163" y="2076149"/>
              <a:ext cx="2781682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0CEED41-4FBD-1509-A72A-28C2C955D496}"/>
                </a:ext>
              </a:extLst>
            </p:cNvPr>
            <p:cNvSpPr/>
            <p:nvPr/>
          </p:nvSpPr>
          <p:spPr>
            <a:xfrm>
              <a:off x="3783139" y="2076149"/>
              <a:ext cx="2781683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DEA2E05-2A8E-D9D8-EE4A-497C4162ACB5}"/>
                </a:ext>
              </a:extLst>
            </p:cNvPr>
            <p:cNvSpPr/>
            <p:nvPr/>
          </p:nvSpPr>
          <p:spPr>
            <a:xfrm>
              <a:off x="6923115" y="2076149"/>
              <a:ext cx="2781683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CFB0B5E-1C07-E634-2E98-65127420D2ED}"/>
                </a:ext>
              </a:extLst>
            </p:cNvPr>
            <p:cNvSpPr/>
            <p:nvPr/>
          </p:nvSpPr>
          <p:spPr>
            <a:xfrm>
              <a:off x="9962958" y="2076149"/>
              <a:ext cx="2781683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30AE2-ABCB-E4B8-2FFE-7AF111146962}"/>
              </a:ext>
            </a:extLst>
          </p:cNvPr>
          <p:cNvSpPr/>
          <p:nvPr/>
        </p:nvSpPr>
        <p:spPr>
          <a:xfrm>
            <a:off x="942415" y="3469637"/>
            <a:ext cx="18620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Year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endParaRPr kumimoji="0" lang="en-CA" sz="1000" b="1" i="0" u="none" strike="noStrike" kern="0" cap="none" spc="0" normalizeH="0" baseline="0" noProof="0" dirty="0">
              <a:ln>
                <a:noFill/>
              </a:ln>
              <a:solidFill>
                <a:srgbClr val="424342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Setting the stage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0471CB-A3BF-B7FC-0ED7-D8C4E1F1832F}"/>
              </a:ext>
            </a:extLst>
          </p:cNvPr>
          <p:cNvSpPr/>
          <p:nvPr/>
        </p:nvSpPr>
        <p:spPr>
          <a:xfrm>
            <a:off x="1195970" y="1695335"/>
            <a:ext cx="1347952" cy="1347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C1EA27-A76C-A5B8-E720-2C4E6387DA5F}"/>
              </a:ext>
            </a:extLst>
          </p:cNvPr>
          <p:cNvSpPr/>
          <p:nvPr/>
        </p:nvSpPr>
        <p:spPr>
          <a:xfrm>
            <a:off x="3719902" y="3429000"/>
            <a:ext cx="18620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Year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endParaRPr kumimoji="0" lang="en-CA" sz="1000" b="1" i="0" u="none" strike="noStrike" kern="0" cap="none" spc="0" normalizeH="0" baseline="0" noProof="0" dirty="0">
              <a:ln>
                <a:noFill/>
              </a:ln>
              <a:solidFill>
                <a:srgbClr val="424342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Getting things done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BCA1151-41D4-C429-10E3-76EF60E1A4CD}"/>
              </a:ext>
            </a:extLst>
          </p:cNvPr>
          <p:cNvSpPr/>
          <p:nvPr/>
        </p:nvSpPr>
        <p:spPr>
          <a:xfrm>
            <a:off x="3973457" y="1695335"/>
            <a:ext cx="1347952" cy="1347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BDA0C77-2DD5-8662-9758-EDE2823743E1}"/>
              </a:ext>
            </a:extLst>
          </p:cNvPr>
          <p:cNvSpPr/>
          <p:nvPr/>
        </p:nvSpPr>
        <p:spPr>
          <a:xfrm>
            <a:off x="6754439" y="1695335"/>
            <a:ext cx="1347952" cy="1347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15151F2-255C-0641-0C08-D3FCA7165984}"/>
              </a:ext>
            </a:extLst>
          </p:cNvPr>
          <p:cNvSpPr/>
          <p:nvPr/>
        </p:nvSpPr>
        <p:spPr>
          <a:xfrm>
            <a:off x="9443353" y="1700876"/>
            <a:ext cx="1347952" cy="1347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F2586A-5FD4-3233-6DBA-460188500DEC}"/>
              </a:ext>
            </a:extLst>
          </p:cNvPr>
          <p:cNvSpPr/>
          <p:nvPr/>
        </p:nvSpPr>
        <p:spPr>
          <a:xfrm>
            <a:off x="6497389" y="3466534"/>
            <a:ext cx="18620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Year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endParaRPr kumimoji="0" lang="en-CA" sz="1000" b="1" i="0" u="none" strike="noStrike" kern="0" cap="none" spc="0" normalizeH="0" baseline="0" noProof="0" dirty="0">
              <a:ln>
                <a:noFill/>
              </a:ln>
              <a:solidFill>
                <a:srgbClr val="424342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Tying up loose ends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8ADC0E-EE2E-4597-7144-AD758D8FC354}"/>
              </a:ext>
            </a:extLst>
          </p:cNvPr>
          <p:cNvSpPr/>
          <p:nvPr/>
        </p:nvSpPr>
        <p:spPr>
          <a:xfrm>
            <a:off x="9186303" y="3467698"/>
            <a:ext cx="18620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Year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endParaRPr kumimoji="0" lang="en-CA" sz="1000" b="1" i="0" u="none" strike="noStrike" kern="0" cap="none" spc="0" normalizeH="0" baseline="0" noProof="0" dirty="0">
              <a:ln>
                <a:noFill/>
              </a:ln>
              <a:solidFill>
                <a:srgbClr val="424342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Pre-election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0649F596-98E2-2EF6-8D6F-AC8BD5E14D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558" t="3457" r="20744" b="22182"/>
          <a:stretch/>
        </p:blipFill>
        <p:spPr>
          <a:xfrm>
            <a:off x="1530143" y="1890908"/>
            <a:ext cx="715452" cy="92206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676B1FD-57B6-3742-48CA-487BC256CA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261" t="3979" r="14462" b="23778"/>
          <a:stretch/>
        </p:blipFill>
        <p:spPr>
          <a:xfrm>
            <a:off x="4351994" y="2044702"/>
            <a:ext cx="590878" cy="598893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FF2F160-7EE6-9090-15E2-C41853D1F8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8985" t="4568" r="28183" b="24887"/>
          <a:stretch/>
        </p:blipFill>
        <p:spPr>
          <a:xfrm>
            <a:off x="7084696" y="1859581"/>
            <a:ext cx="585090" cy="96366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01F52B1-0F8C-35EA-06DA-D3E6AB9909F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8926" t="5644" r="19322" b="27025"/>
          <a:stretch/>
        </p:blipFill>
        <p:spPr>
          <a:xfrm>
            <a:off x="9752193" y="1940931"/>
            <a:ext cx="745559" cy="812922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7617B0E-A494-32F3-27BC-087A03BEB1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0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295D-B5C3-61E3-4CB6-859A68D8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Government Timeline Refresh</a:t>
            </a:r>
            <a:br>
              <a:rPr kumimoji="0" lang="en-CA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The Government’s Timeline</a:t>
            </a:r>
            <a:br>
              <a:rPr kumimoji="0" lang="en-CA" sz="4800" b="0" i="0" u="none" strike="noStrike" kern="0" cap="none" spc="0" normalizeH="0" baseline="0" noProof="0" dirty="0">
                <a:ln>
                  <a:noFill/>
                </a:ln>
                <a:solidFill>
                  <a:srgbClr val="424342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4BEBB-33E1-7850-F315-A1DA1607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9" name="Google Shape;569;p27"/>
          <p:cNvSpPr txBox="1"/>
          <p:nvPr/>
        </p:nvSpPr>
        <p:spPr>
          <a:xfrm>
            <a:off x="1647620" y="4863901"/>
            <a:ext cx="166659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Mid November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Fall Economic Statement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cs typeface="Arial"/>
              <a:sym typeface="Arial"/>
            </a:endParaRPr>
          </a:p>
        </p:txBody>
      </p:sp>
      <p:sp>
        <p:nvSpPr>
          <p:cNvPr id="570" name="Google Shape;570;p27"/>
          <p:cNvSpPr txBox="1"/>
          <p:nvPr/>
        </p:nvSpPr>
        <p:spPr>
          <a:xfrm>
            <a:off x="1235567" y="1690010"/>
            <a:ext cx="245166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Late Sept/Oct to Mid-Dec</a:t>
            </a:r>
            <a:b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780030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The Legislative Assembly is in session until Mid-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December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cs typeface="Arial"/>
              <a:sym typeface="Arial"/>
            </a:endParaRPr>
          </a:p>
        </p:txBody>
      </p:sp>
      <p:sp>
        <p:nvSpPr>
          <p:cNvPr id="572" name="Google Shape;572;p27"/>
          <p:cNvSpPr txBox="1"/>
          <p:nvPr/>
        </p:nvSpPr>
        <p:spPr>
          <a:xfrm>
            <a:off x="9778500" y="4834735"/>
            <a:ext cx="2272451" cy="1323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September 2023</a:t>
            </a:r>
            <a:b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The Legislative Assembly will resume in September to mid-December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587" name="Google Shape;587;p27"/>
          <p:cNvCxnSpPr>
            <a:cxnSpLocks/>
          </p:cNvCxnSpPr>
          <p:nvPr/>
        </p:nvCxnSpPr>
        <p:spPr>
          <a:xfrm flipH="1">
            <a:off x="1218634" y="3800156"/>
            <a:ext cx="2451666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88" name="Google Shape;588;p27"/>
          <p:cNvCxnSpPr>
            <a:cxnSpLocks/>
          </p:cNvCxnSpPr>
          <p:nvPr/>
        </p:nvCxnSpPr>
        <p:spPr>
          <a:xfrm flipH="1">
            <a:off x="3670300" y="4368528"/>
            <a:ext cx="2685143" cy="0"/>
          </a:xfrm>
          <a:prstGeom prst="straightConnector1">
            <a:avLst/>
          </a:prstGeom>
          <a:noFill/>
          <a:ln w="22225" cap="flat" cmpd="sng">
            <a:solidFill>
              <a:schemeClr val="accent2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592" name="Google Shape;592;p27"/>
          <p:cNvCxnSpPr>
            <a:cxnSpLocks/>
          </p:cNvCxnSpPr>
          <p:nvPr/>
        </p:nvCxnSpPr>
        <p:spPr>
          <a:xfrm>
            <a:off x="2444467" y="2993320"/>
            <a:ext cx="0" cy="806836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2" name="Google Shape;592;p27">
            <a:extLst>
              <a:ext uri="{FF2B5EF4-FFF2-40B4-BE49-F238E27FC236}">
                <a16:creationId xmlns:a16="http://schemas.microsoft.com/office/drawing/2014/main" id="{CCB9B332-EF93-0C93-5DE7-3F86E85510F3}"/>
              </a:ext>
            </a:extLst>
          </p:cNvPr>
          <p:cNvCxnSpPr>
            <a:cxnSpLocks/>
          </p:cNvCxnSpPr>
          <p:nvPr/>
        </p:nvCxnSpPr>
        <p:spPr>
          <a:xfrm flipH="1">
            <a:off x="5012871" y="4455831"/>
            <a:ext cx="0" cy="378000"/>
          </a:xfrm>
          <a:prstGeom prst="straightConnector1">
            <a:avLst/>
          </a:prstGeom>
          <a:noFill/>
          <a:ln w="222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46" name="Google Shape;575;p27">
            <a:extLst>
              <a:ext uri="{FF2B5EF4-FFF2-40B4-BE49-F238E27FC236}">
                <a16:creationId xmlns:a16="http://schemas.microsoft.com/office/drawing/2014/main" id="{A848998E-582E-6E12-59CD-3C272EEE9DA1}"/>
              </a:ext>
            </a:extLst>
          </p:cNvPr>
          <p:cNvCxnSpPr>
            <a:cxnSpLocks/>
          </p:cNvCxnSpPr>
          <p:nvPr/>
        </p:nvCxnSpPr>
        <p:spPr>
          <a:xfrm flipH="1" flipV="1">
            <a:off x="10914726" y="4333027"/>
            <a:ext cx="15619" cy="47474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0AF2D-95D7-9CD5-AED8-F256F5CD4959}"/>
              </a:ext>
            </a:extLst>
          </p:cNvPr>
          <p:cNvGrpSpPr/>
          <p:nvPr/>
        </p:nvGrpSpPr>
        <p:grpSpPr>
          <a:xfrm>
            <a:off x="110978" y="3473750"/>
            <a:ext cx="11741740" cy="1226643"/>
            <a:chOff x="871528" y="3473750"/>
            <a:chExt cx="10765289" cy="12266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A4CD2D-417D-9955-97CC-492F7B72BDDC}"/>
                </a:ext>
              </a:extLst>
            </p:cNvPr>
            <p:cNvGrpSpPr/>
            <p:nvPr/>
          </p:nvGrpSpPr>
          <p:grpSpPr>
            <a:xfrm>
              <a:off x="871528" y="3473750"/>
              <a:ext cx="10765289" cy="1226643"/>
              <a:chOff x="817207" y="3473510"/>
              <a:chExt cx="10765289" cy="122664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B03C5A6-AE13-B591-AC90-10D999F24F7A}"/>
                  </a:ext>
                </a:extLst>
              </p:cNvPr>
              <p:cNvGrpSpPr/>
              <p:nvPr/>
            </p:nvGrpSpPr>
            <p:grpSpPr>
              <a:xfrm>
                <a:off x="817207" y="3886530"/>
                <a:ext cx="10430312" cy="373277"/>
                <a:chOff x="817207" y="3886530"/>
                <a:chExt cx="10430312" cy="373277"/>
              </a:xfrm>
            </p:grpSpPr>
            <p:sp>
              <p:nvSpPr>
                <p:cNvPr id="580" name="Google Shape;580;p27"/>
                <p:cNvSpPr txBox="1"/>
                <p:nvPr/>
              </p:nvSpPr>
              <p:spPr>
                <a:xfrm>
                  <a:off x="817207" y="3890516"/>
                  <a:ext cx="1326262" cy="369291"/>
                </a:xfrm>
                <a:prstGeom prst="rect">
                  <a:avLst/>
                </a:prstGeom>
                <a:solidFill>
                  <a:schemeClr val="accent1"/>
                </a:solidFill>
                <a:ln w="508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CA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  <a:cs typeface="Arial"/>
                      <a:sym typeface="Arial"/>
                    </a:rPr>
                    <a:t>October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27"/>
                <p:cNvSpPr txBox="1"/>
                <p:nvPr/>
              </p:nvSpPr>
              <p:spPr>
                <a:xfrm>
                  <a:off x="8972669" y="3890514"/>
                  <a:ext cx="2274850" cy="368917"/>
                </a:xfrm>
                <a:prstGeom prst="rect">
                  <a:avLst/>
                </a:prstGeom>
                <a:solidFill>
                  <a:schemeClr val="accent2"/>
                </a:solidFill>
                <a:ln w="508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CA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  <a:cs typeface="Arial"/>
                      <a:sym typeface="Arial"/>
                    </a:rPr>
                    <a:t>August - Onwards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580;p27">
                  <a:extLst>
                    <a:ext uri="{FF2B5EF4-FFF2-40B4-BE49-F238E27FC236}">
                      <a16:creationId xmlns:a16="http://schemas.microsoft.com/office/drawing/2014/main" id="{B0ACD3A4-D49B-2E4C-9743-242B93579508}"/>
                    </a:ext>
                  </a:extLst>
                </p:cNvPr>
                <p:cNvSpPr txBox="1"/>
                <p:nvPr/>
              </p:nvSpPr>
              <p:spPr>
                <a:xfrm>
                  <a:off x="4507329" y="3886530"/>
                  <a:ext cx="2153546" cy="369291"/>
                </a:xfrm>
                <a:prstGeom prst="rect">
                  <a:avLst/>
                </a:prstGeom>
                <a:solidFill>
                  <a:schemeClr val="accent2"/>
                </a:solidFill>
                <a:ln w="508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CA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Franklin Gothic Book" panose="020B0503020102020204" pitchFamily="34" charset="0"/>
                      <a:cs typeface="Arial"/>
                      <a:sym typeface="Arial"/>
                    </a:rPr>
                    <a:t>January / February</a:t>
                  </a: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96" name="Google Shape;596;p27"/>
              <p:cNvSpPr/>
              <p:nvPr/>
            </p:nvSpPr>
            <p:spPr>
              <a:xfrm rot="5400000">
                <a:off x="10740517" y="3858175"/>
                <a:ext cx="1226643" cy="457314"/>
              </a:xfrm>
              <a:prstGeom prst="triangle">
                <a:avLst>
                  <a:gd name="adj" fmla="val 50000"/>
                </a:avLst>
              </a:prstGeom>
              <a:solidFill>
                <a:schemeClr val="accent6"/>
              </a:solidFill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580;p27">
              <a:extLst>
                <a:ext uri="{FF2B5EF4-FFF2-40B4-BE49-F238E27FC236}">
                  <a16:creationId xmlns:a16="http://schemas.microsoft.com/office/drawing/2014/main" id="{B5003357-DD76-1C45-9C8D-EA26AC080361}"/>
                </a:ext>
              </a:extLst>
            </p:cNvPr>
            <p:cNvSpPr txBox="1"/>
            <p:nvPr/>
          </p:nvSpPr>
          <p:spPr>
            <a:xfrm>
              <a:off x="2085352" y="3889760"/>
              <a:ext cx="2482092" cy="369291"/>
            </a:xfrm>
            <a:prstGeom prst="rect">
              <a:avLst/>
            </a:prstGeom>
            <a:solidFill>
              <a:schemeClr val="accent1"/>
            </a:solidFill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Arial"/>
                  <a:sym typeface="Arial"/>
                </a:rPr>
                <a:t>November / December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endParaRPr>
            </a:p>
          </p:txBody>
        </p:sp>
        <p:sp>
          <p:nvSpPr>
            <p:cNvPr id="28" name="Google Shape;580;p27">
              <a:extLst>
                <a:ext uri="{FF2B5EF4-FFF2-40B4-BE49-F238E27FC236}">
                  <a16:creationId xmlns:a16="http://schemas.microsoft.com/office/drawing/2014/main" id="{BD172850-D9FA-E343-9606-A844D207EE53}"/>
                </a:ext>
              </a:extLst>
            </p:cNvPr>
            <p:cNvSpPr txBox="1"/>
            <p:nvPr/>
          </p:nvSpPr>
          <p:spPr>
            <a:xfrm>
              <a:off x="6660875" y="3884153"/>
              <a:ext cx="2355450" cy="369291"/>
            </a:xfrm>
            <a:prstGeom prst="rect">
              <a:avLst/>
            </a:prstGeom>
            <a:solidFill>
              <a:schemeClr val="accent2"/>
            </a:solidFill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CA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 pitchFamily="34" charset="0"/>
                  <a:cs typeface="Arial"/>
                  <a:sym typeface="Arial"/>
                </a:rPr>
                <a:t>March / April / May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80F098F-0BCC-1942-93C9-DBF09FE54775}"/>
              </a:ext>
            </a:extLst>
          </p:cNvPr>
          <p:cNvSpPr txBox="1"/>
          <p:nvPr/>
        </p:nvSpPr>
        <p:spPr>
          <a:xfrm>
            <a:off x="3614107" y="4834304"/>
            <a:ext cx="28110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Dec to Feb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Pre-Budget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consultations occur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BB5208-F9E9-D94A-90FB-3D831B7C7BCD}"/>
              </a:ext>
            </a:extLst>
          </p:cNvPr>
          <p:cNvSpPr txBox="1"/>
          <p:nvPr/>
        </p:nvSpPr>
        <p:spPr>
          <a:xfrm>
            <a:off x="6557935" y="4834304"/>
            <a:ext cx="24820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April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The government’s financial cycle ends March 31 and restarts on April 1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43" name="Google Shape;575;p27">
            <a:extLst>
              <a:ext uri="{FF2B5EF4-FFF2-40B4-BE49-F238E27FC236}">
                <a16:creationId xmlns:a16="http://schemas.microsoft.com/office/drawing/2014/main" id="{DD9A688B-D14F-EC41-B024-ACBA78F27A9A}"/>
              </a:ext>
            </a:extLst>
          </p:cNvPr>
          <p:cNvCxnSpPr>
            <a:cxnSpLocks/>
          </p:cNvCxnSpPr>
          <p:nvPr/>
        </p:nvCxnSpPr>
        <p:spPr>
          <a:xfrm flipV="1">
            <a:off x="7798981" y="4344324"/>
            <a:ext cx="0" cy="46883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7" name="Google Shape;570;p27">
            <a:extLst>
              <a:ext uri="{FF2B5EF4-FFF2-40B4-BE49-F238E27FC236}">
                <a16:creationId xmlns:a16="http://schemas.microsoft.com/office/drawing/2014/main" id="{49D5EA72-2C16-C343-8D19-B5E283F61338}"/>
              </a:ext>
            </a:extLst>
          </p:cNvPr>
          <p:cNvSpPr txBox="1"/>
          <p:nvPr/>
        </p:nvSpPr>
        <p:spPr>
          <a:xfrm>
            <a:off x="5610002" y="1926915"/>
            <a:ext cx="2355447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On or Before March 31 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Budget for next fiscal year is tabled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cs typeface="Arial"/>
              <a:sym typeface="Arial"/>
            </a:endParaRPr>
          </a:p>
        </p:txBody>
      </p:sp>
      <p:cxnSp>
        <p:nvCxnSpPr>
          <p:cNvPr id="51" name="Google Shape;575;p27">
            <a:extLst>
              <a:ext uri="{FF2B5EF4-FFF2-40B4-BE49-F238E27FC236}">
                <a16:creationId xmlns:a16="http://schemas.microsoft.com/office/drawing/2014/main" id="{4390609D-5F87-4542-85D0-481F2A01A6C8}"/>
              </a:ext>
            </a:extLst>
          </p:cNvPr>
          <p:cNvCxnSpPr>
            <a:cxnSpLocks/>
          </p:cNvCxnSpPr>
          <p:nvPr/>
        </p:nvCxnSpPr>
        <p:spPr>
          <a:xfrm>
            <a:off x="6787725" y="2897226"/>
            <a:ext cx="0" cy="896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52" name="Google Shape;575;p27">
            <a:extLst>
              <a:ext uri="{FF2B5EF4-FFF2-40B4-BE49-F238E27FC236}">
                <a16:creationId xmlns:a16="http://schemas.microsoft.com/office/drawing/2014/main" id="{17C49090-B440-304F-A193-7306B4F00F23}"/>
              </a:ext>
            </a:extLst>
          </p:cNvPr>
          <p:cNvCxnSpPr>
            <a:cxnSpLocks/>
          </p:cNvCxnSpPr>
          <p:nvPr/>
        </p:nvCxnSpPr>
        <p:spPr>
          <a:xfrm>
            <a:off x="8994538" y="2948538"/>
            <a:ext cx="0" cy="896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11" name="Google Shape;587;p27">
            <a:extLst>
              <a:ext uri="{FF2B5EF4-FFF2-40B4-BE49-F238E27FC236}">
                <a16:creationId xmlns:a16="http://schemas.microsoft.com/office/drawing/2014/main" id="{B1A36D16-4AFF-ED13-B7D1-A5CA62472397}"/>
              </a:ext>
            </a:extLst>
          </p:cNvPr>
          <p:cNvCxnSpPr>
            <a:cxnSpLocks/>
          </p:cNvCxnSpPr>
          <p:nvPr/>
        </p:nvCxnSpPr>
        <p:spPr>
          <a:xfrm flipH="1">
            <a:off x="358404" y="4368528"/>
            <a:ext cx="3156876" cy="0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22" name="Google Shape;592;p27">
            <a:extLst>
              <a:ext uri="{FF2B5EF4-FFF2-40B4-BE49-F238E27FC236}">
                <a16:creationId xmlns:a16="http://schemas.microsoft.com/office/drawing/2014/main" id="{7516110B-650C-1F83-1A5F-213F822D0C3A}"/>
              </a:ext>
            </a:extLst>
          </p:cNvPr>
          <p:cNvCxnSpPr>
            <a:cxnSpLocks/>
          </p:cNvCxnSpPr>
          <p:nvPr/>
        </p:nvCxnSpPr>
        <p:spPr>
          <a:xfrm>
            <a:off x="924200" y="4377493"/>
            <a:ext cx="0" cy="1348459"/>
          </a:xfrm>
          <a:prstGeom prst="straightConnector1">
            <a:avLst/>
          </a:prstGeom>
          <a:noFill/>
          <a:ln w="222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3" name="Google Shape;575;p27">
            <a:extLst>
              <a:ext uri="{FF2B5EF4-FFF2-40B4-BE49-F238E27FC236}">
                <a16:creationId xmlns:a16="http://schemas.microsoft.com/office/drawing/2014/main" id="{B103A496-3668-8CFF-4F70-4A75C96FAB34}"/>
              </a:ext>
            </a:extLst>
          </p:cNvPr>
          <p:cNvCxnSpPr>
            <a:cxnSpLocks/>
          </p:cNvCxnSpPr>
          <p:nvPr/>
        </p:nvCxnSpPr>
        <p:spPr>
          <a:xfrm flipV="1">
            <a:off x="2480916" y="4359564"/>
            <a:ext cx="0" cy="526141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B643DF-1F97-D2CE-C882-FA7BC4588058}"/>
              </a:ext>
            </a:extLst>
          </p:cNvPr>
          <p:cNvSpPr txBox="1"/>
          <p:nvPr/>
        </p:nvSpPr>
        <p:spPr>
          <a:xfrm>
            <a:off x="7771932" y="2132254"/>
            <a:ext cx="2482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June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Legislature rises for the summer break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569;p27">
            <a:extLst>
              <a:ext uri="{FF2B5EF4-FFF2-40B4-BE49-F238E27FC236}">
                <a16:creationId xmlns:a16="http://schemas.microsoft.com/office/drawing/2014/main" id="{8825F2D1-B7F2-6EE5-4987-DA193B7D810F}"/>
              </a:ext>
            </a:extLst>
          </p:cNvPr>
          <p:cNvSpPr txBox="1"/>
          <p:nvPr/>
        </p:nvSpPr>
        <p:spPr>
          <a:xfrm>
            <a:off x="117416" y="5694571"/>
            <a:ext cx="1819426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CA" sz="1600" b="1" kern="0" dirty="0">
                <a:solidFill>
                  <a:srgbClr val="002060"/>
                </a:solidFill>
                <a:latin typeface="Franklin Gothic Book" panose="020B0503020102020204" pitchFamily="34" charset="0"/>
                <a:sym typeface="Libre Franklin"/>
              </a:rPr>
              <a:t>Oct to Dec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Ministry multi-year budget planning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cs typeface="Arial"/>
              <a:sym typeface="Arial"/>
            </a:endParaRP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0E2A53F3-3A25-9ED9-77E5-D9CF97B89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39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77766-C148-F37C-15FB-B768106D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The Legislative Process</a:t>
            </a:r>
            <a:br>
              <a:rPr kumimoji="0" lang="en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r>
              <a:rPr kumimoji="0" lang="en-CA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Provincial Organizational Structure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19BA7-8C82-36BB-7EF0-78BD528C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D498783-1437-1D45-6971-7093CFCA3698}"/>
              </a:ext>
            </a:extLst>
          </p:cNvPr>
          <p:cNvCxnSpPr>
            <a:cxnSpLocks/>
          </p:cNvCxnSpPr>
          <p:nvPr/>
        </p:nvCxnSpPr>
        <p:spPr>
          <a:xfrm>
            <a:off x="5575076" y="3436283"/>
            <a:ext cx="0" cy="176630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525268A-E501-2025-4CAB-B487CF2283C1}"/>
              </a:ext>
            </a:extLst>
          </p:cNvPr>
          <p:cNvCxnSpPr>
            <a:cxnSpLocks/>
          </p:cNvCxnSpPr>
          <p:nvPr/>
        </p:nvCxnSpPr>
        <p:spPr>
          <a:xfrm flipH="1">
            <a:off x="2362200" y="3511233"/>
            <a:ext cx="37338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30E2E4B-52C8-9D04-48EA-ADD78718C9E5}"/>
              </a:ext>
            </a:extLst>
          </p:cNvPr>
          <p:cNvCxnSpPr>
            <a:cxnSpLocks/>
          </p:cNvCxnSpPr>
          <p:nvPr/>
        </p:nvCxnSpPr>
        <p:spPr>
          <a:xfrm flipH="1">
            <a:off x="785994" y="2759226"/>
            <a:ext cx="477784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FD2D4C9-A01E-E047-87F9-80F746EC04C3}"/>
              </a:ext>
            </a:extLst>
          </p:cNvPr>
          <p:cNvSpPr/>
          <p:nvPr/>
        </p:nvSpPr>
        <p:spPr>
          <a:xfrm>
            <a:off x="7094624" y="3089037"/>
            <a:ext cx="4661724" cy="279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Legislature: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Comprised Members of Parliament of all parties. The government must have plurality of votes in parliament to lead.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Cabinet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Comprised of all Ministers including Premier, reviews approves all policy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Treasury Board</a:t>
            </a: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Reviews and approves all ministry spending plans.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8735C-25AE-1E4C-9427-062E63AB3A75}"/>
              </a:ext>
            </a:extLst>
          </p:cNvPr>
          <p:cNvSpPr txBox="1"/>
          <p:nvPr/>
        </p:nvSpPr>
        <p:spPr>
          <a:xfrm>
            <a:off x="7094624" y="1897324"/>
            <a:ext cx="4259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To pass and implement legislation, regulation or major policy changes, the government must receive approval from the Legislature, Cabinet, and the Treasury Board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780031"/>
              </a:solidFill>
              <a:effectLst/>
              <a:uLnTx/>
              <a:uFillTx/>
              <a:latin typeface="Franklin Gothic Book" panose="020B0503020102020204" pitchFamily="34" charset="0"/>
              <a:cs typeface="Arial"/>
              <a:sym typeface="Arial"/>
            </a:endParaRPr>
          </a:p>
        </p:txBody>
      </p:sp>
      <p:pic>
        <p:nvPicPr>
          <p:cNvPr id="15" name="Graphic 14" descr="Lights On with solid fill">
            <a:extLst>
              <a:ext uri="{FF2B5EF4-FFF2-40B4-BE49-F238E27FC236}">
                <a16:creationId xmlns:a16="http://schemas.microsoft.com/office/drawing/2014/main" id="{CCDC2486-EE76-6300-F96E-7CB445853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06939" y="1968763"/>
            <a:ext cx="501465" cy="501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64ABA-627E-46F0-0194-2E4721DD83D7}"/>
              </a:ext>
            </a:extLst>
          </p:cNvPr>
          <p:cNvSpPr txBox="1"/>
          <p:nvPr/>
        </p:nvSpPr>
        <p:spPr>
          <a:xfrm>
            <a:off x="283596" y="1749206"/>
            <a:ext cx="6225118" cy="622978"/>
          </a:xfrm>
          <a:prstGeom prst="rect">
            <a:avLst/>
          </a:prstGeom>
          <a:solidFill>
            <a:srgbClr val="002060"/>
          </a:solidFill>
          <a:ln>
            <a:solidFill>
              <a:schemeClr val="accent6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Office of the Premier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CDA99-6EBF-B391-8A41-0581A4F35C8A}"/>
              </a:ext>
            </a:extLst>
          </p:cNvPr>
          <p:cNvSpPr txBox="1"/>
          <p:nvPr/>
        </p:nvSpPr>
        <p:spPr>
          <a:xfrm>
            <a:off x="283596" y="2478864"/>
            <a:ext cx="1889760" cy="622978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Cabinet Office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F7624-C676-5E5C-CD12-09004AE47EC8}"/>
              </a:ext>
            </a:extLst>
          </p:cNvPr>
          <p:cNvSpPr txBox="1"/>
          <p:nvPr/>
        </p:nvSpPr>
        <p:spPr>
          <a:xfrm>
            <a:off x="2638069" y="2447737"/>
            <a:ext cx="1889760" cy="622978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Ministers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E7EE76-9E03-0B85-93EE-DD44758C72A1}"/>
              </a:ext>
            </a:extLst>
          </p:cNvPr>
          <p:cNvSpPr txBox="1"/>
          <p:nvPr/>
        </p:nvSpPr>
        <p:spPr>
          <a:xfrm>
            <a:off x="4618954" y="2447737"/>
            <a:ext cx="1889760" cy="622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Parliamentary Assistants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98764-067E-C1E9-CC98-AFCE88EE1948}"/>
              </a:ext>
            </a:extLst>
          </p:cNvPr>
          <p:cNvSpPr txBox="1"/>
          <p:nvPr/>
        </p:nvSpPr>
        <p:spPr>
          <a:xfrm>
            <a:off x="2638069" y="3183542"/>
            <a:ext cx="1889760" cy="622978"/>
          </a:xfrm>
          <a:prstGeom prst="rect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Deputy Ministers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5C630-D3AC-B034-7808-F0A029A470E9}"/>
              </a:ext>
            </a:extLst>
          </p:cNvPr>
          <p:cNvSpPr txBox="1"/>
          <p:nvPr/>
        </p:nvSpPr>
        <p:spPr>
          <a:xfrm>
            <a:off x="4618954" y="3183542"/>
            <a:ext cx="1889760" cy="622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Associate / Assistant Deputy Ministers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FF505C-8F7C-292D-4C54-AB3878878DD3}"/>
              </a:ext>
            </a:extLst>
          </p:cNvPr>
          <p:cNvSpPr txBox="1"/>
          <p:nvPr/>
        </p:nvSpPr>
        <p:spPr>
          <a:xfrm>
            <a:off x="4618954" y="3919347"/>
            <a:ext cx="1889760" cy="622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Directors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7971C5-F2EE-2B88-BDF2-FD74FDFAF90C}"/>
              </a:ext>
            </a:extLst>
          </p:cNvPr>
          <p:cNvSpPr txBox="1"/>
          <p:nvPr/>
        </p:nvSpPr>
        <p:spPr>
          <a:xfrm>
            <a:off x="4618954" y="4655152"/>
            <a:ext cx="1889760" cy="6229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Managers &amp; Program/Policy Staff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40C5F-0529-D344-4889-72938CCC0CC1}"/>
              </a:ext>
            </a:extLst>
          </p:cNvPr>
          <p:cNvSpPr txBox="1"/>
          <p:nvPr/>
        </p:nvSpPr>
        <p:spPr>
          <a:xfrm>
            <a:off x="283596" y="5661706"/>
            <a:ext cx="1472945" cy="6229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Ministry of Health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DBBA61-64A6-74FB-A71A-1D8C055AD113}"/>
              </a:ext>
            </a:extLst>
          </p:cNvPr>
          <p:cNvSpPr txBox="1"/>
          <p:nvPr/>
        </p:nvSpPr>
        <p:spPr>
          <a:xfrm>
            <a:off x="1867654" y="5661706"/>
            <a:ext cx="1472945" cy="6229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Ministry of Finance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2279B7-1200-1A8A-B44C-EC9E7F0E65A3}"/>
              </a:ext>
            </a:extLst>
          </p:cNvPr>
          <p:cNvSpPr txBox="1"/>
          <p:nvPr/>
        </p:nvSpPr>
        <p:spPr>
          <a:xfrm>
            <a:off x="3452734" y="5661706"/>
            <a:ext cx="1472945" cy="6229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cs typeface="Arial"/>
                <a:sym typeface="Arial"/>
              </a:rPr>
              <a:t>Treasury Board Secretariat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3EE110-ABAA-2E18-ADAE-D9AF8A1FF945}"/>
              </a:ext>
            </a:extLst>
          </p:cNvPr>
          <p:cNvCxnSpPr>
            <a:cxnSpLocks/>
          </p:cNvCxnSpPr>
          <p:nvPr/>
        </p:nvCxnSpPr>
        <p:spPr>
          <a:xfrm>
            <a:off x="2362200" y="2372184"/>
            <a:ext cx="0" cy="307358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E75E12-E988-B3D9-7AA5-E8D51B44D7A9}"/>
              </a:ext>
            </a:extLst>
          </p:cNvPr>
          <p:cNvCxnSpPr>
            <a:cxnSpLocks/>
          </p:cNvCxnSpPr>
          <p:nvPr/>
        </p:nvCxnSpPr>
        <p:spPr>
          <a:xfrm flipH="1">
            <a:off x="994401" y="5445770"/>
            <a:ext cx="329017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32684B-077D-DCFA-264C-DB0D5E4C75F6}"/>
              </a:ext>
            </a:extLst>
          </p:cNvPr>
          <p:cNvCxnSpPr>
            <a:cxnSpLocks/>
          </p:cNvCxnSpPr>
          <p:nvPr/>
        </p:nvCxnSpPr>
        <p:spPr>
          <a:xfrm>
            <a:off x="999876" y="5445770"/>
            <a:ext cx="0" cy="22075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762506-CBF9-F409-BBCA-E2C3D47B1F7F}"/>
              </a:ext>
            </a:extLst>
          </p:cNvPr>
          <p:cNvCxnSpPr>
            <a:cxnSpLocks/>
          </p:cNvCxnSpPr>
          <p:nvPr/>
        </p:nvCxnSpPr>
        <p:spPr>
          <a:xfrm>
            <a:off x="2604126" y="5445770"/>
            <a:ext cx="0" cy="21593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EA95D1-4BAA-D452-D4FB-323CC044C00F}"/>
              </a:ext>
            </a:extLst>
          </p:cNvPr>
          <p:cNvCxnSpPr>
            <a:cxnSpLocks/>
          </p:cNvCxnSpPr>
          <p:nvPr/>
        </p:nvCxnSpPr>
        <p:spPr>
          <a:xfrm>
            <a:off x="4284575" y="5445770"/>
            <a:ext cx="0" cy="215936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70A9A167-426C-7E2A-7B56-5C4CF2A5F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24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6EAC-FF78-08AB-F497-4C17ACCE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Understanding Government</a:t>
            </a:r>
            <a:br>
              <a:rPr kumimoji="0" lang="en-US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The Machinery of Government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C5BA3-FD85-21AC-16BA-0F422F8F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20EB1-63AD-AD4C-8439-145550EE3382}"/>
              </a:ext>
            </a:extLst>
          </p:cNvPr>
          <p:cNvSpPr txBox="1"/>
          <p:nvPr/>
        </p:nvSpPr>
        <p:spPr>
          <a:xfrm>
            <a:off x="838200" y="1631397"/>
            <a:ext cx="453716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Elected Officials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318671-E227-CC42-83FF-733B1DB20380}"/>
              </a:ext>
            </a:extLst>
          </p:cNvPr>
          <p:cNvSpPr txBox="1">
            <a:spLocks/>
          </p:cNvSpPr>
          <p:nvPr/>
        </p:nvSpPr>
        <p:spPr>
          <a:xfrm>
            <a:off x="354368" y="2595545"/>
            <a:ext cx="3898900" cy="35289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Federal – MPs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Provincial – MPPs</a:t>
            </a:r>
            <a:endParaRPr lang="en-US" sz="2000" b="1" dirty="0">
              <a:solidFill>
                <a:srgbClr val="222A34"/>
              </a:solidFill>
              <a:latin typeface="Arial"/>
              <a:sym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Elected as members in individual ridings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Generally, serve 4-year terms between elections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Can be appointed as Cabinet Ministers (Executive Branch)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616146-5064-3B4D-AFFC-467F7AA992FC}"/>
              </a:ext>
            </a:extLst>
          </p:cNvPr>
          <p:cNvSpPr/>
          <p:nvPr/>
        </p:nvSpPr>
        <p:spPr>
          <a:xfrm flipH="1">
            <a:off x="6050280" y="1628050"/>
            <a:ext cx="45719" cy="935731"/>
          </a:xfrm>
          <a:prstGeom prst="rect">
            <a:avLst/>
          </a:prstGeom>
          <a:solidFill>
            <a:srgbClr val="62082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D4ABD-D4A5-FF4E-8734-A47DB1F46507}"/>
              </a:ext>
            </a:extLst>
          </p:cNvPr>
          <p:cNvSpPr txBox="1"/>
          <p:nvPr/>
        </p:nvSpPr>
        <p:spPr>
          <a:xfrm>
            <a:off x="7143206" y="1631397"/>
            <a:ext cx="453716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Civil Service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DB48A-3256-BD4E-8129-0B5768666D7C}"/>
              </a:ext>
            </a:extLst>
          </p:cNvPr>
          <p:cNvSpPr/>
          <p:nvPr/>
        </p:nvSpPr>
        <p:spPr>
          <a:xfrm flipH="1">
            <a:off x="6050279" y="5026208"/>
            <a:ext cx="45719" cy="1668676"/>
          </a:xfrm>
          <a:prstGeom prst="rect">
            <a:avLst/>
          </a:prstGeom>
          <a:solidFill>
            <a:srgbClr val="62082B"/>
          </a:solidFill>
          <a:ln>
            <a:solidFill>
              <a:srgbClr val="780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C40F58-80FB-E047-992A-53C4CCC3E4FF}"/>
              </a:ext>
            </a:extLst>
          </p:cNvPr>
          <p:cNvSpPr txBox="1"/>
          <p:nvPr/>
        </p:nvSpPr>
        <p:spPr>
          <a:xfrm>
            <a:off x="3734161" y="2757908"/>
            <a:ext cx="453716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Political Staff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DAA9D-B27E-3943-A15A-A9C3C1444ED7}"/>
              </a:ext>
            </a:extLst>
          </p:cNvPr>
          <p:cNvSpPr txBox="1"/>
          <p:nvPr/>
        </p:nvSpPr>
        <p:spPr>
          <a:xfrm>
            <a:off x="4580708" y="3535550"/>
            <a:ext cx="3030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Staff to elected members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Lynch-pins between direction from elected members/party agenda and implementation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3441D-B176-E444-8292-C573A8375640}"/>
              </a:ext>
            </a:extLst>
          </p:cNvPr>
          <p:cNvSpPr txBox="1"/>
          <p:nvPr/>
        </p:nvSpPr>
        <p:spPr>
          <a:xfrm>
            <a:off x="4088057" y="2700258"/>
            <a:ext cx="3898901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6808B41-2172-BD40-82C3-06CFF0461F95}"/>
              </a:ext>
            </a:extLst>
          </p:cNvPr>
          <p:cNvSpPr txBox="1">
            <a:spLocks/>
          </p:cNvSpPr>
          <p:nvPr/>
        </p:nvSpPr>
        <p:spPr>
          <a:xfrm>
            <a:off x="8118889" y="2627778"/>
            <a:ext cx="3898900" cy="35289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Civil Servants – Employees of		government 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Permanent employees of the civil service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Not subject to election cycles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Implement priorities of elected officials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705E6544-72EE-098D-4F6B-4DEEE466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B916-9B8E-A383-387A-7371D7FE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Understanding Government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Federal Government</a:t>
            </a:r>
            <a:endParaRPr lang="en-CA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3A7B6-530B-DA75-70AB-97D5AF0F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38815DBF-2218-374A-8858-25BDFCD4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43" y="35028"/>
            <a:ext cx="1080095" cy="108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318671-E227-CC42-83FF-733B1DB20380}"/>
              </a:ext>
            </a:extLst>
          </p:cNvPr>
          <p:cNvSpPr txBox="1">
            <a:spLocks/>
          </p:cNvSpPr>
          <p:nvPr/>
        </p:nvSpPr>
        <p:spPr>
          <a:xfrm>
            <a:off x="459377" y="1665301"/>
            <a:ext cx="6075136" cy="479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Federal Governance in Canada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616146-5064-3B4D-AFFC-467F7AA992FC}"/>
              </a:ext>
            </a:extLst>
          </p:cNvPr>
          <p:cNvSpPr/>
          <p:nvPr/>
        </p:nvSpPr>
        <p:spPr>
          <a:xfrm>
            <a:off x="6547335" y="1665301"/>
            <a:ext cx="45719" cy="466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4AEB1D0-A679-7945-88CF-24740462E323}"/>
              </a:ext>
            </a:extLst>
          </p:cNvPr>
          <p:cNvSpPr txBox="1">
            <a:spLocks/>
          </p:cNvSpPr>
          <p:nvPr/>
        </p:nvSpPr>
        <p:spPr>
          <a:xfrm>
            <a:off x="838200" y="2389114"/>
            <a:ext cx="6075136" cy="3005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Bi-cameral system (two houses)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House of Commons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338 MPs (elected)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 major political parties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Senate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105 Senators (appointed)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Some partisan; many now sit as independents</a:t>
            </a:r>
          </a:p>
          <a:p>
            <a:pPr marL="91440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Executive function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Prime Minister and Cabinet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B2B51C-E457-2144-9427-03D8083AED0A}"/>
              </a:ext>
            </a:extLst>
          </p:cNvPr>
          <p:cNvSpPr txBox="1">
            <a:spLocks/>
          </p:cNvSpPr>
          <p:nvPr/>
        </p:nvSpPr>
        <p:spPr>
          <a:xfrm>
            <a:off x="7113512" y="1665301"/>
            <a:ext cx="4692207" cy="10960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Developmental Services Oversight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44F698-06BC-8346-BBD2-83B59A18030D}"/>
              </a:ext>
            </a:extLst>
          </p:cNvPr>
          <p:cNvSpPr txBox="1">
            <a:spLocks/>
          </p:cNvSpPr>
          <p:nvPr/>
        </p:nvSpPr>
        <p:spPr>
          <a:xfrm>
            <a:off x="7439964" y="2389114"/>
            <a:ext cx="4003616" cy="41023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Overseen by </a:t>
            </a:r>
            <a:r>
              <a:rPr kumimoji="0" lang="en-CA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Minister of Diversity, Inclusion and Persons with Disabilities of Canada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(federal department)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Cabinet Minister: MP Kamal Khera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5029549-86B7-AE49-7B6A-1047F97D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4D4D-90CC-E0B3-3178-E8F0B105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Understanding Government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Provincial Government</a:t>
            </a:r>
            <a:endParaRPr lang="en-CA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E39A4-B751-7D15-5F5C-A4A42246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71B37DC9-ADF7-E544-8027-FD9133EBC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848" y="349647"/>
            <a:ext cx="662782" cy="6627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616146-5064-3B4D-AFFC-467F7AA992FC}"/>
              </a:ext>
            </a:extLst>
          </p:cNvPr>
          <p:cNvSpPr/>
          <p:nvPr/>
        </p:nvSpPr>
        <p:spPr>
          <a:xfrm>
            <a:off x="6285204" y="1526537"/>
            <a:ext cx="45719" cy="4662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FFBA42-27C0-0B48-BA72-73A2606FFEC2}"/>
              </a:ext>
            </a:extLst>
          </p:cNvPr>
          <p:cNvSpPr txBox="1">
            <a:spLocks/>
          </p:cNvSpPr>
          <p:nvPr/>
        </p:nvSpPr>
        <p:spPr>
          <a:xfrm>
            <a:off x="233207" y="1556600"/>
            <a:ext cx="6075136" cy="479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Provincial Governance in Canada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4DDB23-246A-CB4A-9301-4BAE26EE68D7}"/>
              </a:ext>
            </a:extLst>
          </p:cNvPr>
          <p:cNvSpPr txBox="1">
            <a:spLocks/>
          </p:cNvSpPr>
          <p:nvPr/>
        </p:nvSpPr>
        <p:spPr>
          <a:xfrm>
            <a:off x="7087094" y="1556599"/>
            <a:ext cx="4447575" cy="9657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Developmental Services Oversight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16433B-78F1-E246-9179-4F0EF6B73E5F}"/>
              </a:ext>
            </a:extLst>
          </p:cNvPr>
          <p:cNvSpPr txBox="1">
            <a:spLocks/>
          </p:cNvSpPr>
          <p:nvPr/>
        </p:nvSpPr>
        <p:spPr>
          <a:xfrm>
            <a:off x="626138" y="2354614"/>
            <a:ext cx="5257800" cy="3005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Uni-cameral system (one house)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Provincial Parliament / Legislature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Made up of MPPs (elected)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Executive function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Premier and Cabinet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B531516-128F-5542-8B64-CBB4A74A2D57}"/>
              </a:ext>
            </a:extLst>
          </p:cNvPr>
          <p:cNvSpPr txBox="1">
            <a:spLocks/>
          </p:cNvSpPr>
          <p:nvPr/>
        </p:nvSpPr>
        <p:spPr>
          <a:xfrm>
            <a:off x="7332808" y="2178976"/>
            <a:ext cx="4447574" cy="45911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Overseen by provincial Ministry of Children, Communities, and Social Services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Elected MPP appointed as provincial Minister – Hon. Michael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Parsa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DC681DC-B4C3-059D-F624-492D83E9B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3ADEC-7BCD-C4DB-E9FF-E582E60B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How to Effectively Lobby</a:t>
            </a:r>
            <a:br>
              <a:rPr kumimoji="0" lang="en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</a:br>
            <a:r>
              <a:rPr kumimoji="0" lang="en-CA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Key Principles of Advocacy</a:t>
            </a:r>
            <a:endParaRPr lang="en-CA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E04E6-14D6-0395-9637-54447D28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EC1A19D-3FC3-EB99-4624-297DD493CD95}"/>
              </a:ext>
            </a:extLst>
          </p:cNvPr>
          <p:cNvGrpSpPr/>
          <p:nvPr/>
        </p:nvGrpSpPr>
        <p:grpSpPr>
          <a:xfrm>
            <a:off x="643163" y="1976135"/>
            <a:ext cx="10704444" cy="4214292"/>
            <a:chOff x="643163" y="2076149"/>
            <a:chExt cx="12101478" cy="4214292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96E03FF-7AEB-81B2-1304-AC83CF286B90}"/>
                </a:ext>
              </a:extLst>
            </p:cNvPr>
            <p:cNvSpPr/>
            <p:nvPr/>
          </p:nvSpPr>
          <p:spPr>
            <a:xfrm>
              <a:off x="643163" y="2076149"/>
              <a:ext cx="2781682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10CEED41-4FBD-1509-A72A-28C2C955D496}"/>
                </a:ext>
              </a:extLst>
            </p:cNvPr>
            <p:cNvSpPr/>
            <p:nvPr/>
          </p:nvSpPr>
          <p:spPr>
            <a:xfrm>
              <a:off x="3783139" y="2076149"/>
              <a:ext cx="2781683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DEA2E05-2A8E-D9D8-EE4A-497C4162ACB5}"/>
                </a:ext>
              </a:extLst>
            </p:cNvPr>
            <p:cNvSpPr/>
            <p:nvPr/>
          </p:nvSpPr>
          <p:spPr>
            <a:xfrm>
              <a:off x="6923115" y="2076149"/>
              <a:ext cx="2781683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CFB0B5E-1C07-E634-2E98-65127420D2ED}"/>
                </a:ext>
              </a:extLst>
            </p:cNvPr>
            <p:cNvSpPr/>
            <p:nvPr/>
          </p:nvSpPr>
          <p:spPr>
            <a:xfrm>
              <a:off x="9962958" y="2076149"/>
              <a:ext cx="2781683" cy="421429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30AE2-ABCB-E4B8-2FFE-7AF111146962}"/>
              </a:ext>
            </a:extLst>
          </p:cNvPr>
          <p:cNvSpPr/>
          <p:nvPr/>
        </p:nvSpPr>
        <p:spPr>
          <a:xfrm>
            <a:off x="639668" y="1974476"/>
            <a:ext cx="2457061" cy="7258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Focus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94CDC-8758-1149-5CD7-2EA85551DDEA}"/>
              </a:ext>
            </a:extLst>
          </p:cNvPr>
          <p:cNvSpPr/>
          <p:nvPr/>
        </p:nvSpPr>
        <p:spPr>
          <a:xfrm>
            <a:off x="3417155" y="1974476"/>
            <a:ext cx="2464051" cy="7258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Relevance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D229F7-6F36-5EA5-5FF3-150CC46AA3EF}"/>
              </a:ext>
            </a:extLst>
          </p:cNvPr>
          <p:cNvSpPr/>
          <p:nvPr/>
        </p:nvSpPr>
        <p:spPr>
          <a:xfrm>
            <a:off x="6196389" y="1974476"/>
            <a:ext cx="2464051" cy="7258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Clarity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0F4D7A-8F82-F865-A19E-91903CF4021B}"/>
              </a:ext>
            </a:extLst>
          </p:cNvPr>
          <p:cNvSpPr/>
          <p:nvPr/>
        </p:nvSpPr>
        <p:spPr>
          <a:xfrm>
            <a:off x="8887051" y="1974476"/>
            <a:ext cx="2464051" cy="7258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Targeted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8DD25-F523-2CEF-B00C-13E700011248}"/>
              </a:ext>
            </a:extLst>
          </p:cNvPr>
          <p:cNvSpPr/>
          <p:nvPr/>
        </p:nvSpPr>
        <p:spPr>
          <a:xfrm>
            <a:off x="785304" y="2899110"/>
            <a:ext cx="217277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Identify a short list of priorities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Avoid a long laundry list of asks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Know what your “top priority” 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95147-5520-7EC1-5205-874F9976BAD8}"/>
              </a:ext>
            </a:extLst>
          </p:cNvPr>
          <p:cNvSpPr/>
          <p:nvPr/>
        </p:nvSpPr>
        <p:spPr>
          <a:xfrm>
            <a:off x="3562792" y="2899110"/>
            <a:ext cx="21727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Align your priorities with government priorities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What problem are they solving?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Libre Franklin"/>
                <a:sym typeface="Libre Franklin"/>
              </a:rPr>
              <a:t>What will this cost? How much money will it save?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1A894A-F40D-E055-164D-FB12AB5CA2D1}"/>
              </a:ext>
            </a:extLst>
          </p:cNvPr>
          <p:cNvSpPr/>
          <p:nvPr/>
        </p:nvSpPr>
        <p:spPr>
          <a:xfrm>
            <a:off x="6342024" y="2899110"/>
            <a:ext cx="217277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Frame the ask by presenting the problem, the solution and the benefit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Times New Roman" panose="02020603050405020304" pitchFamily="18" charset="0"/>
                <a:sym typeface="Libre Franklin"/>
              </a:rPr>
              <a:t>Where possible, have proof points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88D96-B279-A4EC-D1A6-9AC52514D2E0}"/>
              </a:ext>
            </a:extLst>
          </p:cNvPr>
          <p:cNvSpPr/>
          <p:nvPr/>
        </p:nvSpPr>
        <p:spPr>
          <a:xfrm>
            <a:off x="9030939" y="2899110"/>
            <a:ext cx="217277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What part of government is responsible for your issue?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Times New Roman" panose="02020603050405020304" pitchFamily="18" charset="0"/>
                <a:sym typeface="Libre Franklin"/>
              </a:rPr>
              <a:t>Is an elected official passionate about this issue?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CA" sz="5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Times New Roman" panose="02020603050405020304" pitchFamily="18" charset="0"/>
              <a:sym typeface="Libre Frankli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srgbClr val="222A34"/>
                </a:solidFill>
                <a:effectLst/>
                <a:uLnTx/>
                <a:uFillTx/>
                <a:latin typeface="Franklin Gothic Book" panose="020B0503020102020204" pitchFamily="34" charset="0"/>
                <a:ea typeface="Libre Franklin"/>
                <a:cs typeface="Times New Roman" panose="02020603050405020304" pitchFamily="18" charset="0"/>
                <a:sym typeface="Libre Franklin"/>
              </a:rPr>
              <a:t>Leverage relationships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222A34"/>
              </a:solidFill>
              <a:effectLst/>
              <a:uLnTx/>
              <a:uFillTx/>
              <a:latin typeface="Franklin Gothic Book" panose="020B0503020102020204" pitchFamily="34" charset="0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58FB604F-F96E-0D02-BAC9-353170210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4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0586-672F-14F6-6408-8A8896BB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  <a:sym typeface="Arial"/>
              </a:rPr>
              <a:t>And policy priorities are set in several different ways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F9A42-5FD2-171B-2EE1-9872E825F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0" y="1507067"/>
            <a:ext cx="11272025" cy="4669895"/>
          </a:xfrm>
        </p:spPr>
        <p:txBody>
          <a:bodyPr/>
          <a:lstStyle/>
          <a:p>
            <a:r>
              <a:rPr lang="en-US" dirty="0"/>
              <a:t>Election Platforms </a:t>
            </a:r>
          </a:p>
          <a:p>
            <a:r>
              <a:rPr lang="en-US" dirty="0"/>
              <a:t>Speech from the Throne </a:t>
            </a:r>
          </a:p>
          <a:p>
            <a:r>
              <a:rPr lang="en-US" dirty="0"/>
              <a:t>Budget and Fall Economic Statements/Updates </a:t>
            </a:r>
          </a:p>
          <a:p>
            <a:r>
              <a:rPr lang="en-US" dirty="0"/>
              <a:t>Mandate Letters from Leader to Cabinet Ministers </a:t>
            </a:r>
          </a:p>
          <a:p>
            <a:r>
              <a:rPr lang="en-US" dirty="0"/>
              <a:t>Emerging global issues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66393-213D-B1FB-3FC7-079FEB21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93E417C4-35E4-8368-5B6D-0EE248080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62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63A5-2B0D-7A03-901A-84C867E8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MPP Summer Engagement Kit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F6F21-6CA0-8258-9722-BF70D8EF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87AF39-500E-61AC-D07A-2EECDE71F7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2149" y="4535121"/>
            <a:ext cx="11272025" cy="1503729"/>
          </a:xfrm>
        </p:spPr>
        <p:txBody>
          <a:bodyPr/>
          <a:lstStyle/>
          <a:p>
            <a:r>
              <a:rPr lang="en-CA" dirty="0"/>
              <a:t>Jonathan Bradshaw, </a:t>
            </a:r>
          </a:p>
          <a:p>
            <a:r>
              <a:rPr lang="en-CA" dirty="0"/>
              <a:t>Director of Advocacy, Policy and Strategy</a:t>
            </a:r>
          </a:p>
          <a:p>
            <a:r>
              <a:rPr lang="en-CA" dirty="0"/>
              <a:t>OASIS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AACA6CE-DC32-685B-AF09-C34395B77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1" y="1701687"/>
            <a:ext cx="9662635" cy="273531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494E890-6158-98B2-6B9F-F70DA201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3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4FD2-A5E4-452B-F0D7-FBE6FAFC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A5D02-3D85-1556-BF16-6A06724A2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1" y="1571625"/>
            <a:ext cx="5517996" cy="46053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Update from Chris Beesley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Presenter 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CLTO’s GR Committee &amp; Best Practices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Government Relations 101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Government Engagement Kits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49CE7-E832-A603-71A4-E4E9E7AD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Placeholder 8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7BBC16F0-513D-49C5-4E0D-76D184F9D3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557" r="9557"/>
          <a:stretch>
            <a:fillRect/>
          </a:stretch>
        </p:blipFill>
        <p:spPr>
          <a:xfrm>
            <a:off x="6096000" y="1497013"/>
            <a:ext cx="5584825" cy="460533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BEC42C-ABBA-3781-7C73-8014E0B07C36}"/>
              </a:ext>
            </a:extLst>
          </p:cNvPr>
          <p:cNvSpPr txBox="1"/>
          <p:nvPr/>
        </p:nvSpPr>
        <p:spPr>
          <a:xfrm>
            <a:off x="6096000" y="6102350"/>
            <a:ext cx="55848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>
                <a:hlinkClick r:id="rId4" tooltip="https://www.flickr.com/photos/maiac/5825052576/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5" tooltip="https://creativecommons.org/licenses/by-nc-nd/3.0/"/>
              </a:rPr>
              <a:t>CC BY-NC-ND</a:t>
            </a:r>
            <a:endParaRPr lang="en-CA" sz="90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0F6BA37-457C-D333-8118-FD615FE50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501" y="354721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3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63A5-2B0D-7A03-901A-84C867E8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MPP Summer Engagement Kit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F6F21-6CA0-8258-9722-BF70D8EF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Content Placeholder 7" descr="A person and a child smiling&#10;&#10;Description automatically generated">
            <a:extLst>
              <a:ext uri="{FF2B5EF4-FFF2-40B4-BE49-F238E27FC236}">
                <a16:creationId xmlns:a16="http://schemas.microsoft.com/office/drawing/2014/main" id="{08E7C68F-D0E8-BB07-FDB9-758CD878B0E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209391" y="1739590"/>
            <a:ext cx="4299260" cy="4299260"/>
          </a:xfr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494E890-6158-98B2-6B9F-F70DA201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63A5-2B0D-7A03-901A-84C867E8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Next?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F6F21-6CA0-8258-9722-BF70D8EF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494E890-6158-98B2-6B9F-F70DA201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  <p:pic>
        <p:nvPicPr>
          <p:cNvPr id="9" name="Content Placeholder 8" descr="A diagram of a four seasons strategy&#10;&#10;Description automatically generated">
            <a:extLst>
              <a:ext uri="{FF2B5EF4-FFF2-40B4-BE49-F238E27FC236}">
                <a16:creationId xmlns:a16="http://schemas.microsoft.com/office/drawing/2014/main" id="{AE47E4EE-1465-E3BF-E673-8F65F85BF39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2743200" y="1270890"/>
            <a:ext cx="6542512" cy="4906885"/>
          </a:xfrm>
        </p:spPr>
      </p:pic>
    </p:spTree>
    <p:extLst>
      <p:ext uri="{BB962C8B-B14F-4D97-AF65-F5344CB8AC3E}">
        <p14:creationId xmlns:p14="http://schemas.microsoft.com/office/powerpoint/2010/main" val="2964294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A742-429D-C3AA-E7B2-B52436DE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Wrap-up and 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4FDBF-D359-6AFA-583B-7243E24A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 descr="A close-up of yellow tiles&#10;&#10;Description automatically generated">
            <a:extLst>
              <a:ext uri="{FF2B5EF4-FFF2-40B4-BE49-F238E27FC236}">
                <a16:creationId xmlns:a16="http://schemas.microsoft.com/office/drawing/2014/main" id="{47D8FF9E-B5EA-E278-F591-FCE50FB4E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681" y="1465404"/>
            <a:ext cx="6975318" cy="4650212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9B04088-CFD4-7357-4C16-52CE61921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3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1C67-2994-BCF7-817A-D9334FD4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Update from Chris Beesley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E5B09-68CF-0F5C-2F73-C542F147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7FD7DA8-45A6-E80E-6D3C-2BE3301A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501" y="307391"/>
            <a:ext cx="1686499" cy="477418"/>
          </a:xfrm>
          <a:prstGeom prst="rect">
            <a:avLst/>
          </a:prstGeom>
        </p:spPr>
      </p:pic>
      <p:pic>
        <p:nvPicPr>
          <p:cNvPr id="5" name="Picture 4" descr="A person and person smiling for a picture">
            <a:extLst>
              <a:ext uri="{FF2B5EF4-FFF2-40B4-BE49-F238E27FC236}">
                <a16:creationId xmlns:a16="http://schemas.microsoft.com/office/drawing/2014/main" id="{0DF186B3-BD33-F8EE-CD7F-1C3535038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778" y="1572322"/>
            <a:ext cx="6489420" cy="43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8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199014-5567-9F47-A4D9-2E601C8F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A5495F-CDD6-324C-A0E3-AF35E873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 descr="Stephanie Gawur (@stephaniegawur) / X">
            <a:extLst>
              <a:ext uri="{FF2B5EF4-FFF2-40B4-BE49-F238E27FC236}">
                <a16:creationId xmlns:a16="http://schemas.microsoft.com/office/drawing/2014/main" id="{864AE4EA-92C5-2221-1B11-7ACA1050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9" y="1766595"/>
            <a:ext cx="3477208" cy="347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0A2237-1667-CCAD-D8AC-E486DC9ED4C6}"/>
              </a:ext>
            </a:extLst>
          </p:cNvPr>
          <p:cNvSpPr txBox="1"/>
          <p:nvPr/>
        </p:nvSpPr>
        <p:spPr>
          <a:xfrm>
            <a:off x="483221" y="5325549"/>
            <a:ext cx="3319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Stephanie Gawur</a:t>
            </a:r>
          </a:p>
          <a:p>
            <a:pPr algn="ctr"/>
            <a:r>
              <a:rPr lang="en-CA" dirty="0"/>
              <a:t>Principal at </a:t>
            </a:r>
            <a:r>
              <a:rPr lang="en-CA" dirty="0" err="1"/>
              <a:t>Santis</a:t>
            </a:r>
            <a:r>
              <a:rPr lang="en-CA" dirty="0"/>
              <a:t> Health</a:t>
            </a:r>
          </a:p>
          <a:p>
            <a:pPr algn="ctr"/>
            <a:r>
              <a:rPr lang="en-CA" dirty="0"/>
              <a:t>CLTO Board Vice Chair,</a:t>
            </a:r>
          </a:p>
          <a:p>
            <a:pPr algn="ctr"/>
            <a:r>
              <a:rPr lang="en-CA" dirty="0"/>
              <a:t>Chair of GR Committee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620AA-A53B-7389-5DA1-BF7FC6853192}"/>
              </a:ext>
            </a:extLst>
          </p:cNvPr>
          <p:cNvSpPr txBox="1"/>
          <p:nvPr/>
        </p:nvSpPr>
        <p:spPr>
          <a:xfrm>
            <a:off x="4127405" y="5474329"/>
            <a:ext cx="3790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James Janeiro </a:t>
            </a:r>
          </a:p>
          <a:p>
            <a:pPr algn="ctr"/>
            <a:r>
              <a:rPr lang="en-CA" dirty="0"/>
              <a:t>Director of Policy and GR at CCCE</a:t>
            </a:r>
          </a:p>
          <a:p>
            <a:pPr algn="ctr"/>
            <a:r>
              <a:rPr lang="en-CA" dirty="0"/>
              <a:t>Incoming Chair of CLTO GR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1D975-F38E-D0B1-830A-8F500F84B5C7}"/>
              </a:ext>
            </a:extLst>
          </p:cNvPr>
          <p:cNvSpPr txBox="1"/>
          <p:nvPr/>
        </p:nvSpPr>
        <p:spPr>
          <a:xfrm>
            <a:off x="8318626" y="5484890"/>
            <a:ext cx="3319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Jonathan Bradshaw</a:t>
            </a:r>
          </a:p>
          <a:p>
            <a:pPr algn="ctr"/>
            <a:r>
              <a:rPr lang="en-CA" dirty="0"/>
              <a:t>Director of Advocacy, Policy and Strategy at OASIS</a:t>
            </a:r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71F4F349-ABC0-A307-56D2-224B47AF7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357" y="1763672"/>
            <a:ext cx="1721493" cy="3430265"/>
          </a:xfrm>
          <a:prstGeom prst="rect">
            <a:avLst/>
          </a:prstGeom>
        </p:spPr>
      </p:pic>
      <p:pic>
        <p:nvPicPr>
          <p:cNvPr id="9" name="Picture 8" descr="A person in a suit and tie&#10;&#10;Description automatically generated">
            <a:extLst>
              <a:ext uri="{FF2B5EF4-FFF2-40B4-BE49-F238E27FC236}">
                <a16:creationId xmlns:a16="http://schemas.microsoft.com/office/drawing/2014/main" id="{7ED60399-1D9B-A539-128B-23C385258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977" y="1766595"/>
            <a:ext cx="3427342" cy="3427342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DE8267F-0452-BC83-63E9-5A24EEA9F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A1EC59-D32C-2D45-94F9-286C6204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 anchor="ctr">
            <a:normAutofit/>
          </a:bodyPr>
          <a:lstStyle/>
          <a:p>
            <a:r>
              <a:rPr lang="en-US" dirty="0"/>
              <a:t>CLTO’s GR Committee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58ECEA-40CE-5145-A454-3A840EAE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336" y="6388797"/>
            <a:ext cx="401443" cy="31037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237E6E5-CD26-CF43-AA43-C25C508D9B4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D48685-C33B-934F-BA7E-2A53D59BA9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2150" y="1572323"/>
            <a:ext cx="11272025" cy="936701"/>
          </a:xfrm>
        </p:spPr>
        <p:txBody>
          <a:bodyPr>
            <a:normAutofit/>
          </a:bodyPr>
          <a:lstStyle/>
          <a:p>
            <a:r>
              <a:rPr lang="en-US" dirty="0"/>
              <a:t>Roles and Responsibilities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B1CEA4FC-76E3-202A-4BE7-9049B23ED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39795"/>
              </p:ext>
            </p:extLst>
          </p:nvPr>
        </p:nvGraphicFramePr>
        <p:xfrm>
          <a:off x="392150" y="2631687"/>
          <a:ext cx="11272025" cy="354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D4615E45-9A06-7AEE-521E-8958197F5D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0109F-F9A7-5148-B2D2-FE662C46D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Committee Terms of Reference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E176F-B7A1-F11C-56FC-954F483C4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Mandate and Responsibilities</a:t>
            </a:r>
          </a:p>
          <a:p>
            <a:r>
              <a:rPr lang="en-CA" dirty="0"/>
              <a:t>Membership </a:t>
            </a:r>
          </a:p>
          <a:p>
            <a:r>
              <a:rPr lang="en-CA" dirty="0"/>
              <a:t>Term</a:t>
            </a:r>
          </a:p>
          <a:p>
            <a:r>
              <a:rPr lang="en-CA" dirty="0"/>
              <a:t>Minutes</a:t>
            </a:r>
          </a:p>
          <a:p>
            <a:r>
              <a:rPr lang="en-CA" dirty="0"/>
              <a:t>Confidentiality</a:t>
            </a:r>
          </a:p>
          <a:p>
            <a:r>
              <a:rPr lang="en-CA" dirty="0"/>
              <a:t>Conflict of Interest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887CDC1-A39A-AF43-9465-80A9CEBA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B5B58-972C-3518-A536-3964CAFB60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CA" dirty="0"/>
              <a:t>Subsections: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0F94FC-5C97-0942-EB65-E3C057E7A91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CA" sz="2800" dirty="0"/>
              <a:t>Quorum</a:t>
            </a:r>
          </a:p>
          <a:p>
            <a:r>
              <a:rPr lang="en-CA" sz="2800" dirty="0"/>
              <a:t>Decision Making and Voting</a:t>
            </a:r>
          </a:p>
          <a:p>
            <a:r>
              <a:rPr lang="en-CA" sz="2800" dirty="0"/>
              <a:t>Roles (Chair, Members, Staff Liaison) </a:t>
            </a:r>
          </a:p>
          <a:p>
            <a:r>
              <a:rPr lang="en-CA" sz="2800" dirty="0"/>
              <a:t>Meeting Schedule</a:t>
            </a:r>
          </a:p>
          <a:p>
            <a:r>
              <a:rPr lang="en-CA" sz="2800" dirty="0"/>
              <a:t>Accountability</a:t>
            </a:r>
          </a:p>
          <a:p>
            <a:pPr marL="0" indent="0">
              <a:buNone/>
            </a:pPr>
            <a:r>
              <a:rPr lang="en-CA" sz="2000" i="1" dirty="0"/>
              <a:t>*entire </a:t>
            </a:r>
            <a:r>
              <a:rPr lang="en-CA" sz="2000" i="1" dirty="0" err="1"/>
              <a:t>ToR</a:t>
            </a:r>
            <a:r>
              <a:rPr lang="en-CA" sz="2000" i="1" dirty="0"/>
              <a:t> to be reviewed and updated (if necessary) annually</a:t>
            </a:r>
          </a:p>
        </p:txBody>
      </p:sp>
    </p:spTree>
    <p:extLst>
      <p:ext uri="{BB962C8B-B14F-4D97-AF65-F5344CB8AC3E}">
        <p14:creationId xmlns:p14="http://schemas.microsoft.com/office/powerpoint/2010/main" val="140463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12E6FC-A6D1-82E5-A700-FE6DC857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Advocacy Perspective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8C478-E9D9-FEB7-427C-DD04ECD4F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Importance of a relationship with your local MPP</a:t>
            </a:r>
          </a:p>
          <a:p>
            <a:r>
              <a:rPr lang="en-CA" dirty="0"/>
              <a:t>Understanding how government works</a:t>
            </a:r>
          </a:p>
          <a:p>
            <a:r>
              <a:rPr lang="en-CA" dirty="0"/>
              <a:t>Stakeholder relations – attending events, submitting letters, making phone calls, etc.</a:t>
            </a:r>
          </a:p>
          <a:p>
            <a:r>
              <a:rPr lang="en-CA" dirty="0"/>
              <a:t>What is your goal? How can you work together to execute on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2CCDA-3DDD-F943-B1FD-3BA3C20B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381FDD-3B64-E91F-65C3-C74938A386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CA" dirty="0"/>
              <a:t>How can you make a difference…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CE70E25-9349-6AA6-037F-21BBD943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4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AECF-5D26-DD4D-8960-6A2DCF10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B2228-6F01-4454-7257-D3CF4C6DD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1" y="2172833"/>
            <a:ext cx="5517996" cy="4004130"/>
          </a:xfrm>
        </p:spPr>
        <p:txBody>
          <a:bodyPr/>
          <a:lstStyle/>
          <a:p>
            <a:r>
              <a:rPr lang="en-CA" dirty="0"/>
              <a:t>Experience and/or interest in government and public policy</a:t>
            </a:r>
          </a:p>
          <a:p>
            <a:r>
              <a:rPr lang="en-CA" dirty="0"/>
              <a:t>Communications experience</a:t>
            </a:r>
          </a:p>
          <a:p>
            <a:r>
              <a:rPr lang="en-CA" dirty="0"/>
              <a:t>Willingness to attend events that engage members of government</a:t>
            </a:r>
          </a:p>
          <a:p>
            <a:r>
              <a:rPr lang="en-CA" dirty="0"/>
              <a:t>Eagerness to advocate on behalf of the sector</a:t>
            </a:r>
          </a:p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E47F2-84EB-CF42-80FF-FBA492E1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1F9F81-1BAE-848A-B520-9F59074EE59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CA" dirty="0"/>
              <a:t>Committee Members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B0AA646-4CF9-1AEB-5B36-6A73A5AA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  <p:pic>
        <p:nvPicPr>
          <p:cNvPr id="15" name="Picture 14" descr="A person in a wheelchair&#10;&#10;Description automatically generated">
            <a:extLst>
              <a:ext uri="{FF2B5EF4-FFF2-40B4-BE49-F238E27FC236}">
                <a16:creationId xmlns:a16="http://schemas.microsoft.com/office/drawing/2014/main" id="{C69AD6E8-07B5-78BB-1FE3-27A94206B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70" y="933385"/>
            <a:ext cx="4364330" cy="5455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3113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0725B7-08FB-9BFE-DCEA-7479DDFF9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 101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82E98-DD12-AFEB-9E44-95948E04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7E6E5-CD26-CF43-AA43-C25C508D9B4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F70F4A-ADCB-29E6-50ED-801624DE4B5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CA" dirty="0"/>
              <a:t>Presentation by Stephanie Gawur, Principal at </a:t>
            </a:r>
            <a:r>
              <a:rPr lang="en-CA" dirty="0" err="1"/>
              <a:t>Santis</a:t>
            </a:r>
            <a:r>
              <a:rPr lang="en-CA" dirty="0"/>
              <a:t> Health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8C4E6BB-FFDE-57ED-9B46-079017EF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501" y="380183"/>
            <a:ext cx="1686499" cy="4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91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, CLTO, OASIS Presentation on GR" id="{B43CA1D8-D3E8-4244-8250-7D97A732F05E}" vid="{3CFE74B0-3C59-4AA1-B831-E22FC6700A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c5b12-054e-4d88-9c48-f4b73558bb9d" xsi:nil="true"/>
    <lcf76f155ced4ddcb4097134ff3c332f xmlns="87d93a72-fd96-4185-947a-9349e355bfe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246637325D19488F4DD3B5A6EA449B" ma:contentTypeVersion="15" ma:contentTypeDescription="Create a new document." ma:contentTypeScope="" ma:versionID="8f7f195fc4bfbc3fdf412f81e4c84f98">
  <xsd:schema xmlns:xsd="http://www.w3.org/2001/XMLSchema" xmlns:xs="http://www.w3.org/2001/XMLSchema" xmlns:p="http://schemas.microsoft.com/office/2006/metadata/properties" xmlns:ns2="87d93a72-fd96-4185-947a-9349e355bfe2" xmlns:ns3="9f6c5b12-054e-4d88-9c48-f4b73558bb9d" targetNamespace="http://schemas.microsoft.com/office/2006/metadata/properties" ma:root="true" ma:fieldsID="06cd22998178431dcd77872a05b2737a" ns2:_="" ns3:_="">
    <xsd:import namespace="87d93a72-fd96-4185-947a-9349e355bfe2"/>
    <xsd:import namespace="9f6c5b12-054e-4d88-9c48-f4b73558bb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93a72-fd96-4185-947a-9349e355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1c5f364-ef22-4465-9d59-396c06b822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c5b12-054e-4d88-9c48-f4b73558bb9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6e723de-6aa7-4f5f-bdd8-fec1903c5f84}" ma:internalName="TaxCatchAll" ma:showField="CatchAllData" ma:web="9f6c5b12-054e-4d88-9c48-f4b73558bb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3CBC3B-E522-4D29-98FD-8BF88DA51985}">
  <ds:schemaRefs>
    <ds:schemaRef ds:uri="http://schemas.microsoft.com/office/2006/metadata/properties"/>
    <ds:schemaRef ds:uri="http://schemas.microsoft.com/office/infopath/2007/PartnerControls"/>
    <ds:schemaRef ds:uri="9f6c5b12-054e-4d88-9c48-f4b73558bb9d"/>
    <ds:schemaRef ds:uri="2c57d992-f7d1-482c-8ddf-37198fd99eca"/>
    <ds:schemaRef ds:uri="87d93a72-fd96-4185-947a-9349e355bfe2"/>
  </ds:schemaRefs>
</ds:datastoreItem>
</file>

<file path=customXml/itemProps2.xml><?xml version="1.0" encoding="utf-8"?>
<ds:datastoreItem xmlns:ds="http://schemas.openxmlformats.org/officeDocument/2006/customXml" ds:itemID="{0780462E-6DF7-4E87-9F3E-333AEF4304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CB217-A940-4DCA-9AB9-BA0F25C913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d93a72-fd96-4185-947a-9349e355bfe2"/>
    <ds:schemaRef ds:uri="9f6c5b12-054e-4d88-9c48-f4b73558bb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1218</Words>
  <Application>Microsoft Office PowerPoint</Application>
  <PresentationFormat>Widescreen</PresentationFormat>
  <Paragraphs>265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The Art of Government Relations</vt:lpstr>
      <vt:lpstr>Agenda</vt:lpstr>
      <vt:lpstr>Update from Chris Beesley </vt:lpstr>
      <vt:lpstr>Introductions</vt:lpstr>
      <vt:lpstr>CLTO’s GR Committee</vt:lpstr>
      <vt:lpstr>Template Committee Terms of Reference</vt:lpstr>
      <vt:lpstr>Advocacy Perspective</vt:lpstr>
      <vt:lpstr>Recruitment</vt:lpstr>
      <vt:lpstr>GR 101</vt:lpstr>
      <vt:lpstr>Governments are constantly confronted  with issues…</vt:lpstr>
      <vt:lpstr>Government Timeline Refresh Government Life Cycle</vt:lpstr>
      <vt:lpstr> Government Timeline Refresh The Government’s Timeline </vt:lpstr>
      <vt:lpstr>The Legislative Process Provincial Organizational Structure</vt:lpstr>
      <vt:lpstr>Understanding Government The Machinery of Government</vt:lpstr>
      <vt:lpstr>Understanding Government Federal Government</vt:lpstr>
      <vt:lpstr>Understanding Government Provincial Government</vt:lpstr>
      <vt:lpstr>How to Effectively Lobby Key Principles of Advocacy</vt:lpstr>
      <vt:lpstr>And policy priorities are set in several different ways </vt:lpstr>
      <vt:lpstr>MPP Summer Engagement Kit</vt:lpstr>
      <vt:lpstr>MPP Summer Engagement Kit</vt:lpstr>
      <vt:lpstr>What’s Next?</vt:lpstr>
      <vt:lpstr>Wrap-up and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Emerald Lee</dc:creator>
  <cp:lastModifiedBy>Lisa Tabachnick</cp:lastModifiedBy>
  <cp:revision>18</cp:revision>
  <dcterms:created xsi:type="dcterms:W3CDTF">2018-05-04T13:49:22Z</dcterms:created>
  <dcterms:modified xsi:type="dcterms:W3CDTF">2024-06-17T18:42:57Z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0x01010053246637325D19488F4DD3B5A6EA449B</vt:lpwstr>
  </property>
</Properties>
</file>