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</p:sldIdLst>
  <p:sldSz cx="18288000" cy="10287000"/>
  <p:notesSz cx="6858000" cy="9144000"/>
  <p:embeddedFontLst>
    <p:embeddedFont>
      <p:font typeface="Object Sans" panose="020B0604020202020204" charset="0"/>
      <p:regular r:id="rId27"/>
    </p:embeddedFont>
    <p:embeddedFont>
      <p:font typeface="Arimo Bold" panose="020B0604020202020204" charset="0"/>
      <p:regular r:id="rId28"/>
    </p:embeddedFont>
    <p:embeddedFont>
      <p:font typeface="Canva Sans Bold" panose="020B0604020202020204" charset="0"/>
      <p:regular r:id="rId29"/>
    </p:embeddedFont>
    <p:embeddedFont>
      <p:font typeface="Anantason Bold" panose="020B0604020202020204" charset="-34"/>
      <p:regular r:id="rId30"/>
    </p:embeddedFont>
    <p:embeddedFont>
      <p:font typeface="Canva Sans" panose="020B0604020202020204" charset="0"/>
      <p:regular r:id="rId31"/>
    </p:embeddedFont>
    <p:embeddedFont>
      <p:font typeface="EB Garamond" panose="020B0604020202020204" charset="0"/>
      <p:regular r:id="rId32"/>
      <p:bold r:id="rId33"/>
      <p:italic r:id="rId34"/>
      <p:boldItalic r:id="rId35"/>
    </p:embeddedFont>
    <p:embeddedFont>
      <p:font typeface="Object Sans Bold" panose="020B0604020202020204" charset="0"/>
      <p:regular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6B634-BFC9-A15D-D7FF-6657845AC915}" v="133" dt="2024-04-24T16:17:47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78" y="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Policicchio" userId="S::johnp@cla-algoma.org::1fc32a5a-3e2f-425a-82aa-3354d1f88229" providerId="AD" clId="Web-{1AF6B634-BFC9-A15D-D7FF-6657845AC915}"/>
    <pc:docChg chg="modSld">
      <pc:chgData name="John Policicchio" userId="S::johnp@cla-algoma.org::1fc32a5a-3e2f-425a-82aa-3354d1f88229" providerId="AD" clId="Web-{1AF6B634-BFC9-A15D-D7FF-6657845AC915}" dt="2024-04-24T16:17:47.198" v="80" actId="1076"/>
      <pc:docMkLst>
        <pc:docMk/>
      </pc:docMkLst>
      <pc:sldChg chg="addSp modSp">
        <pc:chgData name="John Policicchio" userId="S::johnp@cla-algoma.org::1fc32a5a-3e2f-425a-82aa-3354d1f88229" providerId="AD" clId="Web-{1AF6B634-BFC9-A15D-D7FF-6657845AC915}" dt="2024-04-24T16:17:47.198" v="80" actId="1076"/>
        <pc:sldMkLst>
          <pc:docMk/>
          <pc:sldMk cId="0" sldId="260"/>
        </pc:sldMkLst>
        <pc:spChg chg="add mod">
          <ac:chgData name="John Policicchio" userId="S::johnp@cla-algoma.org::1fc32a5a-3e2f-425a-82aa-3354d1f88229" providerId="AD" clId="Web-{1AF6B634-BFC9-A15D-D7FF-6657845AC915}" dt="2024-04-24T16:10:38.538" v="13" actId="20577"/>
          <ac:spMkLst>
            <pc:docMk/>
            <pc:sldMk cId="0" sldId="260"/>
            <ac:spMk id="3" creationId="{1791ED61-FD1B-E0EB-13C1-A8DB67DAB09D}"/>
          </ac:spMkLst>
        </pc:spChg>
        <pc:spChg chg="add mod">
          <ac:chgData name="John Policicchio" userId="S::johnp@cla-algoma.org::1fc32a5a-3e2f-425a-82aa-3354d1f88229" providerId="AD" clId="Web-{1AF6B634-BFC9-A15D-D7FF-6657845AC915}" dt="2024-04-24T16:11:09.804" v="21" actId="20577"/>
          <ac:spMkLst>
            <pc:docMk/>
            <pc:sldMk cId="0" sldId="260"/>
            <ac:spMk id="5" creationId="{49F490EE-1578-E7B3-BB31-33DAF87D058B}"/>
          </ac:spMkLst>
        </pc:spChg>
        <pc:picChg chg="add mod">
          <ac:chgData name="John Policicchio" userId="S::johnp@cla-algoma.org::1fc32a5a-3e2f-425a-82aa-3354d1f88229" providerId="AD" clId="Web-{1AF6B634-BFC9-A15D-D7FF-6657845AC915}" dt="2024-04-24T16:17:47.198" v="80" actId="1076"/>
          <ac:picMkLst>
            <pc:docMk/>
            <pc:sldMk cId="0" sldId="260"/>
            <ac:picMk id="2" creationId="{0B714997-8DAF-5145-6AD8-1BC1A0781784}"/>
          </ac:picMkLst>
        </pc:picChg>
      </pc:sldChg>
      <pc:sldChg chg="addSp delSp modSp">
        <pc:chgData name="John Policicchio" userId="S::johnp@cla-algoma.org::1fc32a5a-3e2f-425a-82aa-3354d1f88229" providerId="AD" clId="Web-{1AF6B634-BFC9-A15D-D7FF-6657845AC915}" dt="2024-04-24T16:17:05.963" v="79" actId="1076"/>
        <pc:sldMkLst>
          <pc:docMk/>
          <pc:sldMk cId="0" sldId="283"/>
        </pc:sldMkLst>
        <pc:spChg chg="del mod">
          <ac:chgData name="John Policicchio" userId="S::johnp@cla-algoma.org::1fc32a5a-3e2f-425a-82aa-3354d1f88229" providerId="AD" clId="Web-{1AF6B634-BFC9-A15D-D7FF-6657845AC915}" dt="2024-04-24T16:16:48.416" v="76"/>
          <ac:spMkLst>
            <pc:docMk/>
            <pc:sldMk cId="0" sldId="283"/>
            <ac:spMk id="2" creationId="{00000000-0000-0000-0000-000000000000}"/>
          </ac:spMkLst>
        </pc:spChg>
        <pc:spChg chg="add mod">
          <ac:chgData name="John Policicchio" userId="S::johnp@cla-algoma.org::1fc32a5a-3e2f-425a-82aa-3354d1f88229" providerId="AD" clId="Web-{1AF6B634-BFC9-A15D-D7FF-6657845AC915}" dt="2024-04-24T16:14:14.977" v="70"/>
          <ac:spMkLst>
            <pc:docMk/>
            <pc:sldMk cId="0" sldId="283"/>
            <ac:spMk id="4" creationId="{1016FF90-1F96-7EC9-0747-749BA9E41D37}"/>
          </ac:spMkLst>
        </pc:spChg>
        <pc:spChg chg="add mod">
          <ac:chgData name="John Policicchio" userId="S::johnp@cla-algoma.org::1fc32a5a-3e2f-425a-82aa-3354d1f88229" providerId="AD" clId="Web-{1AF6B634-BFC9-A15D-D7FF-6657845AC915}" dt="2024-04-24T16:14:31.790" v="72" actId="1076"/>
          <ac:spMkLst>
            <pc:docMk/>
            <pc:sldMk cId="0" sldId="283"/>
            <ac:spMk id="6" creationId="{956B03DA-7057-0CE1-B78C-03BF6CE95686}"/>
          </ac:spMkLst>
        </pc:spChg>
        <pc:picChg chg="add mod">
          <ac:chgData name="John Policicchio" userId="S::johnp@cla-algoma.org::1fc32a5a-3e2f-425a-82aa-3354d1f88229" providerId="AD" clId="Web-{1AF6B634-BFC9-A15D-D7FF-6657845AC915}" dt="2024-04-24T16:17:05.963" v="79" actId="1076"/>
          <ac:picMkLst>
            <pc:docMk/>
            <pc:sldMk cId="0" sldId="283"/>
            <ac:picMk id="7" creationId="{66B97CBF-7555-CAA2-0D4C-70E8456C4B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782C-7BD6-492E-A42A-CA2545B4D079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4EAB-93E8-4580-9201-56CAF889E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1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3484-56A7-44B7-B3C9-DE2A1EACFE4E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CFB-42CB-4839-AA69-A827C4118ABD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D86A-CEDA-4FB0-96C4-594FA9872A2F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5A8E-3768-4D35-8EF9-BABAA440E9FD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10F4-A539-418E-A114-00B5E4EB4607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8ABE-20F1-445A-8431-C315CA336563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5F21-1928-4C66-92EC-D1525A8F6E31}" type="datetime1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0F7B-C506-4A83-A0B9-57AFAC5EE7AD}" type="datetime1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A28C-180E-4082-8E0E-3AA980055FD0}" type="datetime1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3A3-E845-4CED-8BA9-890E9E2AF4AD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CD42-8C7C-48DC-9969-9A5AF9915CCB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2C9EC-613F-4D39-A01F-8B815E269DA9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svg"/><Relationship Id="rId7" Type="http://schemas.openxmlformats.org/officeDocument/2006/relationships/image" Target="../media/image4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3.svg"/><Relationship Id="rId4" Type="http://schemas.openxmlformats.org/officeDocument/2006/relationships/image" Target="../media/image24.png"/><Relationship Id="rId9" Type="http://schemas.openxmlformats.org/officeDocument/2006/relationships/image" Target="../media/image4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svg"/><Relationship Id="rId7" Type="http://schemas.openxmlformats.org/officeDocument/2006/relationships/image" Target="../media/image5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9.svg"/><Relationship Id="rId4" Type="http://schemas.openxmlformats.org/officeDocument/2006/relationships/image" Target="../media/image27.png"/><Relationship Id="rId9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wRCFgowDIY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14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842199"/>
            <a:ext cx="6672708" cy="7611105"/>
            <a:chOff x="0" y="0"/>
            <a:chExt cx="8896944" cy="1014813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896944" cy="10148139"/>
              <a:chOff x="0" y="0"/>
              <a:chExt cx="660400" cy="75327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0400" cy="753273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753273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7180"/>
                    </a:cubicBezTo>
                    <a:lnTo>
                      <a:pt x="660400" y="753273"/>
                    </a:lnTo>
                    <a:lnTo>
                      <a:pt x="0" y="753273"/>
                    </a:lnTo>
                    <a:lnTo>
                      <a:pt x="0" y="327496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79375"/>
                <a:ext cx="660400" cy="6738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0" y="2321404"/>
              <a:ext cx="8896944" cy="7085203"/>
            </a:xfrm>
            <a:custGeom>
              <a:avLst/>
              <a:gdLst/>
              <a:ahLst/>
              <a:cxnLst/>
              <a:rect l="l" t="t" r="r" b="b"/>
              <a:pathLst>
                <a:path w="8896944" h="7085203">
                  <a:moveTo>
                    <a:pt x="0" y="0"/>
                  </a:moveTo>
                  <a:lnTo>
                    <a:pt x="8896944" y="0"/>
                  </a:lnTo>
                  <a:lnTo>
                    <a:pt x="8896944" y="7085203"/>
                  </a:lnTo>
                  <a:lnTo>
                    <a:pt x="0" y="7085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1317029" y="1028700"/>
            <a:ext cx="5942271" cy="2887896"/>
          </a:xfrm>
          <a:custGeom>
            <a:avLst/>
            <a:gdLst/>
            <a:ahLst/>
            <a:cxnLst/>
            <a:rect l="l" t="t" r="r" b="b"/>
            <a:pathLst>
              <a:path w="5942271" h="2887896">
                <a:moveTo>
                  <a:pt x="0" y="0"/>
                </a:moveTo>
                <a:lnTo>
                  <a:pt x="5942271" y="0"/>
                </a:lnTo>
                <a:lnTo>
                  <a:pt x="5942271" y="2887896"/>
                </a:lnTo>
                <a:lnTo>
                  <a:pt x="0" y="2887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18615" y="4555752"/>
            <a:ext cx="15300098" cy="75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</a:pPr>
            <a:r>
              <a:rPr lang="en-US" sz="6858" spc="-315">
                <a:solidFill>
                  <a:srgbClr val="FFFFFF"/>
                </a:solidFill>
                <a:latin typeface="Anantason Bold"/>
              </a:rPr>
              <a:t>SUPPORTING PEOPLE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53160" y="5408915"/>
            <a:ext cx="9652973" cy="1341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6"/>
              </a:lnSpc>
            </a:pPr>
            <a:r>
              <a:rPr lang="en-US" sz="5196" spc="-239" dirty="0">
                <a:solidFill>
                  <a:srgbClr val="FFFFFF"/>
                </a:solidFill>
                <a:latin typeface="Object Sans"/>
              </a:rPr>
              <a:t>To have CHOICE and CONTROL </a:t>
            </a:r>
          </a:p>
          <a:p>
            <a:pPr algn="ctr">
              <a:lnSpc>
                <a:spcPts val="5196"/>
              </a:lnSpc>
              <a:spcBef>
                <a:spcPct val="0"/>
              </a:spcBef>
            </a:pPr>
            <a:r>
              <a:rPr lang="en-US" sz="5196" spc="-239" dirty="0">
                <a:solidFill>
                  <a:srgbClr val="FFFFFF"/>
                </a:solidFill>
                <a:latin typeface="Object Sans"/>
              </a:rPr>
              <a:t>in Community-Based Housing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37972" y="7954906"/>
            <a:ext cx="7021328" cy="1653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62"/>
              </a:lnSpc>
            </a:pPr>
            <a:r>
              <a:rPr lang="en-US" sz="4899" dirty="0">
                <a:solidFill>
                  <a:srgbClr val="FFFFFF"/>
                </a:solidFill>
                <a:latin typeface="EB Garamond"/>
              </a:rPr>
              <a:t>John Policicchio</a:t>
            </a:r>
          </a:p>
          <a:p>
            <a:pPr algn="r">
              <a:lnSpc>
                <a:spcPts val="4262"/>
              </a:lnSpc>
            </a:pPr>
            <a:r>
              <a:rPr lang="en-US" sz="4899" dirty="0">
                <a:solidFill>
                  <a:srgbClr val="FFFFFF"/>
                </a:solidFill>
                <a:latin typeface="EB Garamond"/>
              </a:rPr>
              <a:t>Community Living Algoma</a:t>
            </a:r>
          </a:p>
          <a:p>
            <a:pPr algn="r">
              <a:lnSpc>
                <a:spcPts val="4262"/>
              </a:lnSpc>
            </a:pPr>
            <a:r>
              <a:rPr lang="en-US" sz="4899" dirty="0">
                <a:solidFill>
                  <a:srgbClr val="FFFFFF"/>
                </a:solidFill>
                <a:latin typeface="EB Garamond"/>
              </a:rPr>
              <a:t>Wednesday, April 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5100" y="0"/>
            <a:ext cx="4152900" cy="10287000"/>
            <a:chOff x="0" y="0"/>
            <a:chExt cx="109376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3768" cy="2709333"/>
            </a:xfrm>
            <a:custGeom>
              <a:avLst/>
              <a:gdLst/>
              <a:ahLst/>
              <a:cxnLst/>
              <a:rect l="l" t="t" r="r" b="b"/>
              <a:pathLst>
                <a:path w="1093768" h="2709333">
                  <a:moveTo>
                    <a:pt x="0" y="0"/>
                  </a:moveTo>
                  <a:lnTo>
                    <a:pt x="1093768" y="0"/>
                  </a:lnTo>
                  <a:lnTo>
                    <a:pt x="109376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093768" cy="2661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35100" y="-2095500"/>
            <a:ext cx="6248400" cy="6248400"/>
            <a:chOff x="0" y="0"/>
            <a:chExt cx="702129" cy="702129"/>
          </a:xfrm>
        </p:grpSpPr>
        <p:sp>
          <p:nvSpPr>
            <p:cNvPr id="6" name="Freeform 6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135100" y="4882639"/>
            <a:ext cx="4152900" cy="4375661"/>
          </a:xfrm>
          <a:custGeom>
            <a:avLst/>
            <a:gdLst/>
            <a:ahLst/>
            <a:cxnLst/>
            <a:rect l="l" t="t" r="r" b="b"/>
            <a:pathLst>
              <a:path w="4152900" h="4375661">
                <a:moveTo>
                  <a:pt x="0" y="0"/>
                </a:moveTo>
                <a:lnTo>
                  <a:pt x="4152900" y="0"/>
                </a:lnTo>
                <a:lnTo>
                  <a:pt x="4152900" y="4375661"/>
                </a:lnTo>
                <a:lnTo>
                  <a:pt x="0" y="437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44573" y="561604"/>
            <a:ext cx="13585357" cy="153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7200" spc="-331">
                <a:solidFill>
                  <a:srgbClr val="FFFFFF"/>
                </a:solidFill>
                <a:latin typeface="Anantason Bold"/>
              </a:rPr>
              <a:t>GROUP HOMES TO COMMUNITY-BASED HOUSING.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28019" y="3917580"/>
            <a:ext cx="685800" cy="685800"/>
            <a:chOff x="0" y="0"/>
            <a:chExt cx="914400" cy="9144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653786" y="5715660"/>
            <a:ext cx="685800" cy="685800"/>
            <a:chOff x="0" y="0"/>
            <a:chExt cx="914400" cy="9144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495972" y="4022355"/>
            <a:ext cx="11737477" cy="1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62"/>
              </a:lnSpc>
              <a:spcBef>
                <a:spcPct val="0"/>
              </a:spcBef>
            </a:pPr>
            <a:r>
              <a:rPr lang="en-US" sz="4806" dirty="0">
                <a:solidFill>
                  <a:srgbClr val="FFFFFF"/>
                </a:solidFill>
                <a:latin typeface="Object Sans"/>
              </a:rPr>
              <a:t>Today, people choose where they live and with whom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95972" y="5820435"/>
            <a:ext cx="12350511" cy="180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2"/>
              </a:lnSpc>
            </a:pPr>
            <a:r>
              <a:rPr lang="en-US" sz="4806">
                <a:solidFill>
                  <a:srgbClr val="FFFFFF"/>
                </a:solidFill>
                <a:latin typeface="Object Sans"/>
              </a:rPr>
              <a:t>Choice comes from affording people opportunities and experiences</a:t>
            </a:r>
          </a:p>
          <a:p>
            <a:pPr marL="0" lvl="0" indent="0" algn="l">
              <a:lnSpc>
                <a:spcPts val="4662"/>
              </a:lnSpc>
              <a:spcBef>
                <a:spcPct val="0"/>
              </a:spcBef>
            </a:pPr>
            <a:endParaRPr lang="en-US" sz="4806">
              <a:solidFill>
                <a:srgbClr val="FFFFFF"/>
              </a:solidFill>
              <a:latin typeface="Object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95972" y="7451024"/>
            <a:ext cx="12350511" cy="62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62"/>
              </a:lnSpc>
              <a:spcBef>
                <a:spcPct val="0"/>
              </a:spcBef>
            </a:pPr>
            <a:r>
              <a:rPr lang="en-US" sz="4806" dirty="0">
                <a:solidFill>
                  <a:srgbClr val="FFFFFF"/>
                </a:solidFill>
                <a:latin typeface="Object Sans"/>
              </a:rPr>
              <a:t>“Ordinary and everyday places to live”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28019" y="7284811"/>
            <a:ext cx="685800" cy="685800"/>
            <a:chOff x="0" y="0"/>
            <a:chExt cx="914400" cy="91440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9" name="Slide Number Placeholder 10"/>
          <p:cNvSpPr txBox="1">
            <a:spLocks/>
          </p:cNvSpPr>
          <p:nvPr/>
        </p:nvSpPr>
        <p:spPr>
          <a:xfrm>
            <a:off x="16002000" y="9714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5100" y="0"/>
            <a:ext cx="4152900" cy="10287000"/>
            <a:chOff x="0" y="0"/>
            <a:chExt cx="109376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3768" cy="2709333"/>
            </a:xfrm>
            <a:custGeom>
              <a:avLst/>
              <a:gdLst/>
              <a:ahLst/>
              <a:cxnLst/>
              <a:rect l="l" t="t" r="r" b="b"/>
              <a:pathLst>
                <a:path w="1093768" h="2709333">
                  <a:moveTo>
                    <a:pt x="0" y="0"/>
                  </a:moveTo>
                  <a:lnTo>
                    <a:pt x="1093768" y="0"/>
                  </a:lnTo>
                  <a:lnTo>
                    <a:pt x="109376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093768" cy="2661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35100" y="-2095500"/>
            <a:ext cx="6248400" cy="6248400"/>
            <a:chOff x="0" y="0"/>
            <a:chExt cx="702129" cy="702129"/>
          </a:xfrm>
        </p:grpSpPr>
        <p:sp>
          <p:nvSpPr>
            <p:cNvPr id="6" name="Freeform 6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135100" y="4882639"/>
            <a:ext cx="4152900" cy="4375661"/>
          </a:xfrm>
          <a:custGeom>
            <a:avLst/>
            <a:gdLst/>
            <a:ahLst/>
            <a:cxnLst/>
            <a:rect l="l" t="t" r="r" b="b"/>
            <a:pathLst>
              <a:path w="4152900" h="4375661">
                <a:moveTo>
                  <a:pt x="0" y="0"/>
                </a:moveTo>
                <a:lnTo>
                  <a:pt x="4152900" y="0"/>
                </a:lnTo>
                <a:lnTo>
                  <a:pt x="4152900" y="4375661"/>
                </a:lnTo>
                <a:lnTo>
                  <a:pt x="0" y="437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91166" y="3469319"/>
            <a:ext cx="685800" cy="685800"/>
            <a:chOff x="0" y="0"/>
            <a:chExt cx="914400" cy="91440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369812" y="1413871"/>
            <a:ext cx="13585357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7200" spc="-331">
                <a:solidFill>
                  <a:srgbClr val="FFFFFF"/>
                </a:solidFill>
                <a:latin typeface="Anantason Bold"/>
              </a:rPr>
              <a:t>COMMUNITY-BASED HOUSING.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00394" y="3404308"/>
            <a:ext cx="11737477" cy="2988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2"/>
              </a:lnSpc>
            </a:pPr>
            <a:r>
              <a:rPr lang="en-US" sz="4806" dirty="0">
                <a:solidFill>
                  <a:srgbClr val="FFFFFF"/>
                </a:solidFill>
                <a:latin typeface="Object Sans"/>
              </a:rPr>
              <a:t>The evolution of supports and services (from institutions to community programs to individualized and person-directed supports)</a:t>
            </a:r>
          </a:p>
          <a:p>
            <a:pPr marL="0" lvl="0" indent="0" algn="l">
              <a:lnSpc>
                <a:spcPts val="4662"/>
              </a:lnSpc>
              <a:spcBef>
                <a:spcPct val="0"/>
              </a:spcBef>
            </a:pPr>
            <a:endParaRPr lang="en-US" sz="4806" dirty="0">
              <a:solidFill>
                <a:srgbClr val="FFFFFF"/>
              </a:solidFill>
              <a:latin typeface="Object San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847552" y="6049784"/>
            <a:ext cx="685800" cy="685800"/>
            <a:chOff x="0" y="0"/>
            <a:chExt cx="914400" cy="91440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700394" y="6115494"/>
            <a:ext cx="11737477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2"/>
              </a:lnSpc>
            </a:pPr>
            <a:r>
              <a:rPr lang="en-US" sz="4806" dirty="0">
                <a:solidFill>
                  <a:srgbClr val="FFFFFF"/>
                </a:solidFill>
                <a:latin typeface="Object Sans"/>
              </a:rPr>
              <a:t>Listen, listen and deeply listen to what people are telling us and showing us.</a:t>
            </a:r>
          </a:p>
          <a:p>
            <a:pPr marL="0" lvl="0" indent="0" algn="l">
              <a:lnSpc>
                <a:spcPts val="4662"/>
              </a:lnSpc>
              <a:spcBef>
                <a:spcPct val="0"/>
              </a:spcBef>
            </a:pPr>
            <a:endParaRPr lang="en-US" sz="4806" dirty="0">
              <a:solidFill>
                <a:srgbClr val="FFFFFF"/>
              </a:solidFill>
              <a:latin typeface="Object Sans"/>
            </a:endParaRPr>
          </a:p>
        </p:txBody>
      </p:sp>
      <p:sp>
        <p:nvSpPr>
          <p:cNvPr id="23" name="Slide Number Placeholder 10"/>
          <p:cNvSpPr txBox="1">
            <a:spLocks/>
          </p:cNvSpPr>
          <p:nvPr/>
        </p:nvSpPr>
        <p:spPr>
          <a:xfrm>
            <a:off x="16002000" y="9714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5100" y="0"/>
            <a:ext cx="4152900" cy="10287000"/>
            <a:chOff x="0" y="0"/>
            <a:chExt cx="109376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3768" cy="2709333"/>
            </a:xfrm>
            <a:custGeom>
              <a:avLst/>
              <a:gdLst/>
              <a:ahLst/>
              <a:cxnLst/>
              <a:rect l="l" t="t" r="r" b="b"/>
              <a:pathLst>
                <a:path w="1093768" h="2709333">
                  <a:moveTo>
                    <a:pt x="0" y="0"/>
                  </a:moveTo>
                  <a:lnTo>
                    <a:pt x="1093768" y="0"/>
                  </a:lnTo>
                  <a:lnTo>
                    <a:pt x="109376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093768" cy="2661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35100" y="-2095500"/>
            <a:ext cx="6248400" cy="6248400"/>
            <a:chOff x="0" y="0"/>
            <a:chExt cx="702129" cy="702129"/>
          </a:xfrm>
        </p:grpSpPr>
        <p:sp>
          <p:nvSpPr>
            <p:cNvPr id="6" name="Freeform 6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135100" y="4882639"/>
            <a:ext cx="4152900" cy="4375661"/>
          </a:xfrm>
          <a:custGeom>
            <a:avLst/>
            <a:gdLst/>
            <a:ahLst/>
            <a:cxnLst/>
            <a:rect l="l" t="t" r="r" b="b"/>
            <a:pathLst>
              <a:path w="4152900" h="4375661">
                <a:moveTo>
                  <a:pt x="0" y="0"/>
                </a:moveTo>
                <a:lnTo>
                  <a:pt x="4152900" y="0"/>
                </a:lnTo>
                <a:lnTo>
                  <a:pt x="4152900" y="4375661"/>
                </a:lnTo>
                <a:lnTo>
                  <a:pt x="0" y="437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07022" y="3265388"/>
            <a:ext cx="8456378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44"/>
              </a:lnSpc>
            </a:pPr>
            <a:r>
              <a:rPr lang="en-US" sz="5406" u="sng" dirty="0">
                <a:solidFill>
                  <a:srgbClr val="FFFFFF"/>
                </a:solidFill>
                <a:latin typeface="Object Sans"/>
              </a:rPr>
              <a:t>Citizenship</a:t>
            </a:r>
            <a:r>
              <a:rPr lang="en-US" sz="5406" dirty="0">
                <a:solidFill>
                  <a:srgbClr val="FFFFFF"/>
                </a:solidFill>
                <a:latin typeface="Object Sans"/>
              </a:rPr>
              <a:t> is about equal opportunities for people to make decisions.</a:t>
            </a:r>
          </a:p>
          <a:p>
            <a:pPr>
              <a:lnSpc>
                <a:spcPts val="5244"/>
              </a:lnSpc>
            </a:pPr>
            <a:r>
              <a:rPr lang="en-US" sz="5406" dirty="0">
                <a:solidFill>
                  <a:srgbClr val="FFFFFF"/>
                </a:solidFill>
                <a:latin typeface="Object Sans"/>
              </a:rPr>
              <a:t>It is about equality.</a:t>
            </a:r>
          </a:p>
          <a:p>
            <a:pPr>
              <a:lnSpc>
                <a:spcPts val="5244"/>
              </a:lnSpc>
            </a:pPr>
            <a:r>
              <a:rPr lang="en-US" sz="5406" dirty="0">
                <a:solidFill>
                  <a:srgbClr val="FFFFFF"/>
                </a:solidFill>
                <a:latin typeface="Object Sans"/>
              </a:rPr>
              <a:t>It is about fairness.</a:t>
            </a:r>
          </a:p>
          <a:p>
            <a:pPr>
              <a:lnSpc>
                <a:spcPts val="5244"/>
              </a:lnSpc>
            </a:pPr>
            <a:r>
              <a:rPr lang="en-US" sz="5406" dirty="0">
                <a:solidFill>
                  <a:srgbClr val="FFFFFF"/>
                </a:solidFill>
                <a:latin typeface="Object Sans"/>
              </a:rPr>
              <a:t>It is about social justice!</a:t>
            </a:r>
          </a:p>
          <a:p>
            <a:pPr marL="0" lvl="0" indent="0" algn="l">
              <a:lnSpc>
                <a:spcPts val="5244"/>
              </a:lnSpc>
              <a:spcBef>
                <a:spcPct val="0"/>
              </a:spcBef>
            </a:pPr>
            <a:endParaRPr lang="en-US" sz="5406" dirty="0">
              <a:solidFill>
                <a:srgbClr val="FFFFFF"/>
              </a:solidFill>
              <a:latin typeface="Object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9812" y="1413871"/>
            <a:ext cx="13585357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7200" spc="-331">
                <a:solidFill>
                  <a:srgbClr val="FFFFFF"/>
                </a:solidFill>
                <a:latin typeface="Anantason Bold"/>
              </a:rPr>
              <a:t>COMMUNITY-BASED HOUSING.</a:t>
            </a: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2034" y="780343"/>
            <a:ext cx="8334552" cy="9506657"/>
            <a:chOff x="0" y="0"/>
            <a:chExt cx="660400" cy="753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753273"/>
            </a:xfrm>
            <a:custGeom>
              <a:avLst/>
              <a:gdLst/>
              <a:ahLst/>
              <a:cxnLst/>
              <a:rect l="l" t="t" r="r" b="b"/>
              <a:pathLst>
                <a:path w="660400" h="75327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180"/>
                  </a:cubicBezTo>
                  <a:lnTo>
                    <a:pt x="660400" y="753273"/>
                  </a:lnTo>
                  <a:lnTo>
                    <a:pt x="0" y="753273"/>
                  </a:lnTo>
                  <a:lnTo>
                    <a:pt x="0" y="32749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7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673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142034" y="2932544"/>
            <a:ext cx="8033310" cy="6981676"/>
          </a:xfrm>
          <a:custGeom>
            <a:avLst/>
            <a:gdLst/>
            <a:ahLst/>
            <a:cxnLst/>
            <a:rect l="l" t="t" r="r" b="b"/>
            <a:pathLst>
              <a:path w="8033310" h="6981676">
                <a:moveTo>
                  <a:pt x="0" y="0"/>
                </a:moveTo>
                <a:lnTo>
                  <a:pt x="8033310" y="0"/>
                </a:lnTo>
                <a:lnTo>
                  <a:pt x="8033310" y="6981676"/>
                </a:lnTo>
                <a:lnTo>
                  <a:pt x="0" y="6981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84753" y="2609814"/>
            <a:ext cx="7632924" cy="578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 dirty="0"/>
          </a:p>
          <a:p>
            <a:pPr>
              <a:lnSpc>
                <a:spcPts val="8959"/>
              </a:lnSpc>
            </a:pPr>
            <a:r>
              <a:rPr lang="en-US" sz="6399" dirty="0">
                <a:solidFill>
                  <a:srgbClr val="FFFFFF"/>
                </a:solidFill>
                <a:latin typeface="Canva Sans"/>
              </a:rPr>
              <a:t>Afford people opportunities to dream</a:t>
            </a:r>
          </a:p>
          <a:p>
            <a:pPr>
              <a:lnSpc>
                <a:spcPts val="4759"/>
              </a:lnSpc>
            </a:pPr>
            <a:endParaRPr lang="en-US" sz="6399" dirty="0">
              <a:solidFill>
                <a:srgbClr val="FFFFFF"/>
              </a:solidFill>
              <a:latin typeface="Canva Sans"/>
            </a:endParaRPr>
          </a:p>
          <a:p>
            <a:pPr>
              <a:lnSpc>
                <a:spcPts val="4759"/>
              </a:lnSpc>
            </a:pPr>
            <a:endParaRPr lang="en-US" sz="6399" dirty="0">
              <a:solidFill>
                <a:srgbClr val="FFFFFF"/>
              </a:solidFill>
              <a:latin typeface="Canva Sans"/>
            </a:endParaRPr>
          </a:p>
          <a:p>
            <a:pPr algn="l">
              <a:lnSpc>
                <a:spcPts val="4759"/>
              </a:lnSpc>
            </a:pPr>
            <a:endParaRPr lang="en-US" sz="63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9812" y="1356721"/>
            <a:ext cx="10852245" cy="65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1"/>
              </a:lnSpc>
            </a:pPr>
            <a:r>
              <a:rPr lang="en-US" sz="5751" spc="-264">
                <a:solidFill>
                  <a:srgbClr val="FFFFFF"/>
                </a:solidFill>
                <a:latin typeface="Anantason Bold"/>
              </a:rPr>
              <a:t>COMMUNITY-BASED HOUSING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5100" y="0"/>
            <a:ext cx="4152900" cy="10287000"/>
            <a:chOff x="0" y="0"/>
            <a:chExt cx="109376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3768" cy="2709333"/>
            </a:xfrm>
            <a:custGeom>
              <a:avLst/>
              <a:gdLst/>
              <a:ahLst/>
              <a:cxnLst/>
              <a:rect l="l" t="t" r="r" b="b"/>
              <a:pathLst>
                <a:path w="1093768" h="2709333">
                  <a:moveTo>
                    <a:pt x="0" y="0"/>
                  </a:moveTo>
                  <a:lnTo>
                    <a:pt x="1093768" y="0"/>
                  </a:lnTo>
                  <a:lnTo>
                    <a:pt x="109376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093768" cy="2661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35100" y="-2095500"/>
            <a:ext cx="6248400" cy="6248400"/>
            <a:chOff x="0" y="0"/>
            <a:chExt cx="702129" cy="702129"/>
          </a:xfrm>
        </p:grpSpPr>
        <p:sp>
          <p:nvSpPr>
            <p:cNvPr id="6" name="Freeform 6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135100" y="4882639"/>
            <a:ext cx="4152900" cy="4375661"/>
          </a:xfrm>
          <a:custGeom>
            <a:avLst/>
            <a:gdLst/>
            <a:ahLst/>
            <a:cxnLst/>
            <a:rect l="l" t="t" r="r" b="b"/>
            <a:pathLst>
              <a:path w="4152900" h="4375661">
                <a:moveTo>
                  <a:pt x="0" y="0"/>
                </a:moveTo>
                <a:lnTo>
                  <a:pt x="4152900" y="0"/>
                </a:lnTo>
                <a:lnTo>
                  <a:pt x="4152900" y="4375661"/>
                </a:lnTo>
                <a:lnTo>
                  <a:pt x="0" y="437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44573" y="561604"/>
            <a:ext cx="13585357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7200" spc="-331">
                <a:solidFill>
                  <a:srgbClr val="FFFFFF"/>
                </a:solidFill>
                <a:latin typeface="Anantason Bold"/>
              </a:rPr>
              <a:t> COMMUNITY-BASED HOUSING.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98031" y="2783703"/>
            <a:ext cx="685800" cy="685800"/>
            <a:chOff x="0" y="0"/>
            <a:chExt cx="914400" cy="9144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550873" y="2888478"/>
            <a:ext cx="11737477" cy="357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2"/>
              </a:lnSpc>
            </a:pPr>
            <a:r>
              <a:rPr lang="en-US" sz="4806" dirty="0">
                <a:solidFill>
                  <a:srgbClr val="FFFFFF"/>
                </a:solidFill>
                <a:latin typeface="Object Sans"/>
              </a:rPr>
              <a:t>The next generation of people with an intellectual disability/dual-diagnosis do not want group homes or 24 hour support</a:t>
            </a:r>
          </a:p>
          <a:p>
            <a:pPr>
              <a:lnSpc>
                <a:spcPts val="4662"/>
              </a:lnSpc>
            </a:pPr>
            <a:endParaRPr lang="en-US" sz="4806" dirty="0">
              <a:solidFill>
                <a:srgbClr val="FFFFFF"/>
              </a:solidFill>
              <a:latin typeface="Object Sans"/>
            </a:endParaRPr>
          </a:p>
          <a:p>
            <a:pPr marL="0" lvl="0" indent="0" algn="l">
              <a:lnSpc>
                <a:spcPts val="4662"/>
              </a:lnSpc>
              <a:spcBef>
                <a:spcPct val="0"/>
              </a:spcBef>
            </a:pPr>
            <a:endParaRPr lang="en-US" sz="4806" dirty="0">
              <a:solidFill>
                <a:srgbClr val="FFFFFF"/>
              </a:solidFill>
              <a:latin typeface="Object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50873" y="7175245"/>
            <a:ext cx="11737477" cy="2988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2"/>
              </a:lnSpc>
            </a:pPr>
            <a:r>
              <a:rPr lang="en-US" sz="4806">
                <a:solidFill>
                  <a:srgbClr val="FFFFFF"/>
                </a:solidFill>
                <a:latin typeface="Object Sans"/>
              </a:rPr>
              <a:t>Age difference between people currently in group living settings and people identified as priorities on DSO wait-list </a:t>
            </a:r>
          </a:p>
          <a:p>
            <a:pPr marL="0" lvl="0" indent="0" algn="l">
              <a:lnSpc>
                <a:spcPts val="4662"/>
              </a:lnSpc>
              <a:spcBef>
                <a:spcPct val="0"/>
              </a:spcBef>
            </a:pPr>
            <a:endParaRPr lang="en-US" sz="4806">
              <a:solidFill>
                <a:srgbClr val="FFFFFF"/>
              </a:solidFill>
              <a:latin typeface="Object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698031" y="7070470"/>
            <a:ext cx="685800" cy="685800"/>
            <a:chOff x="0" y="0"/>
            <a:chExt cx="914400" cy="9144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698031" y="5511379"/>
            <a:ext cx="685800" cy="685800"/>
            <a:chOff x="0" y="0"/>
            <a:chExt cx="914400" cy="91440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TextBox 27"/>
          <p:cNvSpPr txBox="1"/>
          <p:nvPr/>
        </p:nvSpPr>
        <p:spPr>
          <a:xfrm>
            <a:off x="1550873" y="5616154"/>
            <a:ext cx="11737477" cy="180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2"/>
              </a:lnSpc>
            </a:pPr>
            <a:r>
              <a:rPr lang="en-US" sz="4806" dirty="0">
                <a:solidFill>
                  <a:srgbClr val="FFFFFF"/>
                </a:solidFill>
                <a:latin typeface="Object Sans"/>
              </a:rPr>
              <a:t>Much higher desire for independence and autonomy</a:t>
            </a:r>
          </a:p>
          <a:p>
            <a:pPr marL="0" lvl="0" indent="0" algn="l">
              <a:lnSpc>
                <a:spcPts val="4662"/>
              </a:lnSpc>
              <a:spcBef>
                <a:spcPct val="0"/>
              </a:spcBef>
            </a:pPr>
            <a:endParaRPr lang="en-US" sz="4806" dirty="0">
              <a:solidFill>
                <a:srgbClr val="FFFFFF"/>
              </a:solidFill>
              <a:latin typeface="Object Sans"/>
            </a:endParaRPr>
          </a:p>
        </p:txBody>
      </p:sp>
      <p:sp>
        <p:nvSpPr>
          <p:cNvPr id="2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2034" y="780343"/>
            <a:ext cx="8334552" cy="9506657"/>
            <a:chOff x="0" y="0"/>
            <a:chExt cx="660400" cy="753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753273"/>
            </a:xfrm>
            <a:custGeom>
              <a:avLst/>
              <a:gdLst/>
              <a:ahLst/>
              <a:cxnLst/>
              <a:rect l="l" t="t" r="r" b="b"/>
              <a:pathLst>
                <a:path w="660400" h="75327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180"/>
                  </a:cubicBezTo>
                  <a:lnTo>
                    <a:pt x="660400" y="753273"/>
                  </a:lnTo>
                  <a:lnTo>
                    <a:pt x="0" y="753273"/>
                  </a:lnTo>
                  <a:lnTo>
                    <a:pt x="0" y="32749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7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673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142034" y="2932544"/>
            <a:ext cx="8033310" cy="6981676"/>
          </a:xfrm>
          <a:custGeom>
            <a:avLst/>
            <a:gdLst/>
            <a:ahLst/>
            <a:cxnLst/>
            <a:rect l="l" t="t" r="r" b="b"/>
            <a:pathLst>
              <a:path w="8033310" h="6981676">
                <a:moveTo>
                  <a:pt x="0" y="0"/>
                </a:moveTo>
                <a:lnTo>
                  <a:pt x="8033310" y="0"/>
                </a:lnTo>
                <a:lnTo>
                  <a:pt x="8033310" y="6981676"/>
                </a:lnTo>
                <a:lnTo>
                  <a:pt x="0" y="6981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60679" y="2846819"/>
            <a:ext cx="9107381" cy="583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0"/>
              </a:lnSpc>
            </a:pPr>
            <a:endParaRPr dirty="0"/>
          </a:p>
          <a:p>
            <a:pPr algn="ctr">
              <a:lnSpc>
                <a:spcPts val="6450"/>
              </a:lnSpc>
            </a:pPr>
            <a:r>
              <a:rPr lang="en-US" sz="6600" dirty="0">
                <a:solidFill>
                  <a:srgbClr val="FFFFFF"/>
                </a:solidFill>
                <a:latin typeface="Canva Sans"/>
              </a:rPr>
              <a:t>“</a:t>
            </a:r>
            <a:r>
              <a:rPr lang="en-US" sz="6600" u="sng" dirty="0">
                <a:solidFill>
                  <a:srgbClr val="FFFFFF"/>
                </a:solidFill>
                <a:latin typeface="Canva Sans Bold"/>
              </a:rPr>
              <a:t>All</a:t>
            </a:r>
            <a:r>
              <a:rPr lang="en-US" sz="6600" u="sng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6600" dirty="0">
                <a:solidFill>
                  <a:srgbClr val="FFFFFF"/>
                </a:solidFill>
                <a:latin typeface="Canva Sans"/>
              </a:rPr>
              <a:t>People Belong”</a:t>
            </a:r>
          </a:p>
          <a:p>
            <a:pPr algn="ctr">
              <a:lnSpc>
                <a:spcPts val="6450"/>
              </a:lnSpc>
            </a:pPr>
            <a:r>
              <a:rPr lang="en-US" sz="4607" dirty="0">
                <a:solidFill>
                  <a:srgbClr val="FFFFFF"/>
                </a:solidFill>
                <a:latin typeface="Canva Sans"/>
              </a:rPr>
              <a:t> </a:t>
            </a:r>
          </a:p>
          <a:p>
            <a:pPr algn="ctr">
              <a:lnSpc>
                <a:spcPts val="6450"/>
              </a:lnSpc>
            </a:pPr>
            <a:r>
              <a:rPr lang="en-US" sz="4607" dirty="0">
                <a:solidFill>
                  <a:srgbClr val="FFFFFF"/>
                </a:solidFill>
                <a:latin typeface="Canva Sans"/>
              </a:rPr>
              <a:t>Community Living Algoma’s Vision Statement</a:t>
            </a:r>
          </a:p>
          <a:p>
            <a:pPr algn="ctr">
              <a:lnSpc>
                <a:spcPts val="6450"/>
              </a:lnSpc>
            </a:pPr>
            <a:endParaRPr lang="en-US" sz="4607" dirty="0">
              <a:solidFill>
                <a:srgbClr val="FFFFFF"/>
              </a:solidFill>
              <a:latin typeface="Canva Sans"/>
            </a:endParaRPr>
          </a:p>
          <a:p>
            <a:pPr algn="ctr">
              <a:lnSpc>
                <a:spcPts val="6450"/>
              </a:lnSpc>
            </a:pPr>
            <a:endParaRPr lang="en-US" sz="4607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1480271" y="1266825"/>
            <a:ext cx="14429991" cy="76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9"/>
              </a:lnSpc>
            </a:pPr>
            <a:r>
              <a:rPr lang="en-US" sz="6633" spc="-305">
                <a:solidFill>
                  <a:srgbClr val="8DC63F"/>
                </a:solidFill>
                <a:latin typeface="Anantason Bold"/>
              </a:rPr>
              <a:t>THE JOURNEY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2034" y="780343"/>
            <a:ext cx="8334552" cy="9506657"/>
            <a:chOff x="0" y="0"/>
            <a:chExt cx="660400" cy="753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753273"/>
            </a:xfrm>
            <a:custGeom>
              <a:avLst/>
              <a:gdLst/>
              <a:ahLst/>
              <a:cxnLst/>
              <a:rect l="l" t="t" r="r" b="b"/>
              <a:pathLst>
                <a:path w="660400" h="75327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180"/>
                  </a:cubicBezTo>
                  <a:lnTo>
                    <a:pt x="660400" y="753273"/>
                  </a:lnTo>
                  <a:lnTo>
                    <a:pt x="0" y="753273"/>
                  </a:lnTo>
                  <a:lnTo>
                    <a:pt x="0" y="32749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7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673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142034" y="2932544"/>
            <a:ext cx="8033310" cy="6981676"/>
          </a:xfrm>
          <a:custGeom>
            <a:avLst/>
            <a:gdLst/>
            <a:ahLst/>
            <a:cxnLst/>
            <a:rect l="l" t="t" r="r" b="b"/>
            <a:pathLst>
              <a:path w="8033310" h="6981676">
                <a:moveTo>
                  <a:pt x="0" y="0"/>
                </a:moveTo>
                <a:lnTo>
                  <a:pt x="8033310" y="0"/>
                </a:lnTo>
                <a:lnTo>
                  <a:pt x="8033310" y="6981676"/>
                </a:lnTo>
                <a:lnTo>
                  <a:pt x="0" y="6981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1480271" y="1266825"/>
            <a:ext cx="14429991" cy="76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9"/>
              </a:lnSpc>
            </a:pPr>
            <a:r>
              <a:rPr lang="en-US" sz="6633" spc="-305">
                <a:solidFill>
                  <a:srgbClr val="8DC63F"/>
                </a:solidFill>
                <a:latin typeface="Anantason Bold"/>
              </a:rPr>
              <a:t>THE JOURNEY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6017" y="2844456"/>
            <a:ext cx="8636017" cy="783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7748" lvl="1" indent="-518874">
              <a:lnSpc>
                <a:spcPts val="4662"/>
              </a:lnSpc>
              <a:buFont typeface="Arial"/>
              <a:buChar char="•"/>
            </a:pPr>
            <a:r>
              <a:rPr lang="en-US" sz="4806" dirty="0">
                <a:solidFill>
                  <a:srgbClr val="FFFFFF"/>
                </a:solidFill>
                <a:latin typeface="Object Sans"/>
              </a:rPr>
              <a:t>No more segregated and congregated programs</a:t>
            </a:r>
          </a:p>
          <a:p>
            <a:pPr>
              <a:lnSpc>
                <a:spcPts val="4662"/>
              </a:lnSpc>
            </a:pPr>
            <a:endParaRPr lang="en-US" sz="4806" dirty="0">
              <a:solidFill>
                <a:srgbClr val="FFFFFF"/>
              </a:solidFill>
              <a:latin typeface="Object Sans"/>
            </a:endParaRPr>
          </a:p>
          <a:p>
            <a:pPr marL="1037748" lvl="1" indent="-518874">
              <a:lnSpc>
                <a:spcPts val="4662"/>
              </a:lnSpc>
              <a:buFont typeface="Arial"/>
              <a:buChar char="•"/>
            </a:pPr>
            <a:endParaRPr lang="en-US" sz="4806" u="sng" dirty="0">
              <a:solidFill>
                <a:srgbClr val="FFFFFF"/>
              </a:solidFill>
              <a:latin typeface="Object Sans"/>
            </a:endParaRPr>
          </a:p>
          <a:p>
            <a:pPr marL="1037748" lvl="1" indent="-518874">
              <a:lnSpc>
                <a:spcPts val="4662"/>
              </a:lnSpc>
              <a:buFont typeface="Arial"/>
              <a:buChar char="•"/>
            </a:pPr>
            <a:r>
              <a:rPr lang="en-US" sz="4806" u="sng" dirty="0">
                <a:solidFill>
                  <a:srgbClr val="FFFFFF"/>
                </a:solidFill>
                <a:latin typeface="Object Sans"/>
              </a:rPr>
              <a:t>GOAL</a:t>
            </a:r>
            <a:r>
              <a:rPr lang="en-US" sz="4806" dirty="0">
                <a:solidFill>
                  <a:srgbClr val="FFFFFF"/>
                </a:solidFill>
                <a:latin typeface="Object Sans"/>
              </a:rPr>
              <a:t> is for Sault Ste. Marie and the Algoma District to become a welcoming, inclusive, diverse and equitable community for ALL</a:t>
            </a:r>
          </a:p>
          <a:p>
            <a:pPr>
              <a:lnSpc>
                <a:spcPts val="4662"/>
              </a:lnSpc>
            </a:pPr>
            <a:endParaRPr lang="en-US" sz="4806" dirty="0">
              <a:solidFill>
                <a:srgbClr val="FFFFFF"/>
              </a:solidFill>
              <a:latin typeface="Object Sans"/>
            </a:endParaRPr>
          </a:p>
          <a:p>
            <a:pPr>
              <a:lnSpc>
                <a:spcPts val="4662"/>
              </a:lnSpc>
            </a:pPr>
            <a:endParaRPr lang="en-US" sz="4806" dirty="0">
              <a:solidFill>
                <a:srgbClr val="FFFFFF"/>
              </a:solidFill>
              <a:latin typeface="Object Sans"/>
            </a:endParaRPr>
          </a:p>
          <a:p>
            <a:pPr marL="0" lvl="0" indent="0" algn="l">
              <a:lnSpc>
                <a:spcPts val="4662"/>
              </a:lnSpc>
              <a:spcBef>
                <a:spcPct val="0"/>
              </a:spcBef>
            </a:pPr>
            <a:endParaRPr lang="en-US" sz="4806" dirty="0">
              <a:solidFill>
                <a:srgbClr val="FFFFFF"/>
              </a:solidFill>
              <a:latin typeface="Object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640011" y="2739681"/>
            <a:ext cx="685800" cy="685800"/>
            <a:chOff x="0" y="0"/>
            <a:chExt cx="914400" cy="9144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640011" y="5143500"/>
            <a:ext cx="685800" cy="685800"/>
            <a:chOff x="0" y="0"/>
            <a:chExt cx="914400" cy="9144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4007" y="2887975"/>
            <a:ext cx="8033310" cy="9163050"/>
            <a:chOff x="0" y="0"/>
            <a:chExt cx="660400" cy="753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753273"/>
            </a:xfrm>
            <a:custGeom>
              <a:avLst/>
              <a:gdLst/>
              <a:ahLst/>
              <a:cxnLst/>
              <a:rect l="l" t="t" r="r" b="b"/>
              <a:pathLst>
                <a:path w="660400" h="75327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180"/>
                  </a:cubicBezTo>
                  <a:lnTo>
                    <a:pt x="660400" y="753273"/>
                  </a:lnTo>
                  <a:lnTo>
                    <a:pt x="0" y="753273"/>
                  </a:lnTo>
                  <a:lnTo>
                    <a:pt x="0" y="32749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7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673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69875" y="4359084"/>
            <a:ext cx="5328497" cy="5102036"/>
          </a:xfrm>
          <a:custGeom>
            <a:avLst/>
            <a:gdLst/>
            <a:ahLst/>
            <a:cxnLst/>
            <a:rect l="l" t="t" r="r" b="b"/>
            <a:pathLst>
              <a:path w="5328497" h="5102036">
                <a:moveTo>
                  <a:pt x="0" y="0"/>
                </a:moveTo>
                <a:lnTo>
                  <a:pt x="5328497" y="0"/>
                </a:lnTo>
                <a:lnTo>
                  <a:pt x="5328497" y="5102036"/>
                </a:lnTo>
                <a:lnTo>
                  <a:pt x="0" y="5102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798181" y="1602100"/>
            <a:ext cx="8953699" cy="614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1"/>
              </a:lnSpc>
            </a:pPr>
            <a:endParaRPr dirty="0"/>
          </a:p>
          <a:p>
            <a:pPr>
              <a:lnSpc>
                <a:spcPts val="6861"/>
              </a:lnSpc>
            </a:pPr>
            <a:endParaRPr dirty="0"/>
          </a:p>
          <a:p>
            <a:pPr>
              <a:lnSpc>
                <a:spcPts val="6861"/>
              </a:lnSpc>
            </a:pPr>
            <a:r>
              <a:rPr lang="en-US" sz="7073" dirty="0">
                <a:solidFill>
                  <a:srgbClr val="FFFFFF"/>
                </a:solidFill>
                <a:latin typeface="Object Sans"/>
              </a:rPr>
              <a:t>   Opportunities </a:t>
            </a:r>
          </a:p>
          <a:p>
            <a:pPr>
              <a:lnSpc>
                <a:spcPts val="6861"/>
              </a:lnSpc>
            </a:pPr>
            <a:r>
              <a:rPr lang="en-US" sz="7073" dirty="0">
                <a:solidFill>
                  <a:srgbClr val="FFFFFF"/>
                </a:solidFill>
                <a:latin typeface="Object Sans"/>
              </a:rPr>
              <a:t>+ Experiences </a:t>
            </a:r>
          </a:p>
          <a:p>
            <a:pPr>
              <a:lnSpc>
                <a:spcPts val="6861"/>
              </a:lnSpc>
            </a:pPr>
            <a:endParaRPr lang="en-US" sz="7073" dirty="0">
              <a:solidFill>
                <a:srgbClr val="FFFFFF"/>
              </a:solidFill>
              <a:latin typeface="Object Sans"/>
            </a:endParaRPr>
          </a:p>
          <a:p>
            <a:pPr>
              <a:lnSpc>
                <a:spcPts val="6861"/>
              </a:lnSpc>
            </a:pPr>
            <a:endParaRPr lang="en-US" sz="7073" dirty="0">
              <a:solidFill>
                <a:srgbClr val="FFFFFF"/>
              </a:solidFill>
              <a:latin typeface="Object Sans"/>
            </a:endParaRPr>
          </a:p>
          <a:p>
            <a:pPr marL="0" lvl="0" indent="0" algn="just">
              <a:lnSpc>
                <a:spcPts val="6861"/>
              </a:lnSpc>
              <a:spcBef>
                <a:spcPct val="0"/>
              </a:spcBef>
            </a:pPr>
            <a:endParaRPr lang="en-US" sz="7073" dirty="0">
              <a:solidFill>
                <a:srgbClr val="FFFFFF"/>
              </a:solidFill>
              <a:latin typeface="Object San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7682968" y="5067046"/>
            <a:ext cx="7535771" cy="76454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7930024" y="5462744"/>
            <a:ext cx="7288716" cy="930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6"/>
              </a:lnSpc>
              <a:spcBef>
                <a:spcPct val="0"/>
              </a:spcBef>
            </a:pPr>
            <a:r>
              <a:rPr lang="en-US" sz="6916" spc="-318">
                <a:solidFill>
                  <a:srgbClr val="FFFFFF"/>
                </a:solidFill>
                <a:latin typeface="Object Sans Bold"/>
              </a:rPr>
              <a:t>= Informed Choice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66922" y="-3110867"/>
            <a:ext cx="6248400" cy="6248400"/>
            <a:chOff x="0" y="0"/>
            <a:chExt cx="702129" cy="702129"/>
          </a:xfrm>
        </p:grpSpPr>
        <p:sp>
          <p:nvSpPr>
            <p:cNvPr id="3" name="Freeform 3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00AE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8994" y="1545508"/>
            <a:ext cx="15657411" cy="8741492"/>
            <a:chOff x="0" y="0"/>
            <a:chExt cx="1896185" cy="10586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6185" cy="1058635"/>
            </a:xfrm>
            <a:custGeom>
              <a:avLst/>
              <a:gdLst/>
              <a:ahLst/>
              <a:cxnLst/>
              <a:rect l="l" t="t" r="r" b="b"/>
              <a:pathLst>
                <a:path w="1896185" h="1058635">
                  <a:moveTo>
                    <a:pt x="632403" y="19070"/>
                  </a:moveTo>
                  <a:cubicBezTo>
                    <a:pt x="729302" y="7556"/>
                    <a:pt x="840134" y="0"/>
                    <a:pt x="948603" y="0"/>
                  </a:cubicBezTo>
                  <a:cubicBezTo>
                    <a:pt x="1057076" y="0"/>
                    <a:pt x="1161454" y="6476"/>
                    <a:pt x="1257641" y="17990"/>
                  </a:cubicBezTo>
                  <a:cubicBezTo>
                    <a:pt x="1259691" y="18350"/>
                    <a:pt x="1261736" y="18350"/>
                    <a:pt x="1263782" y="18710"/>
                  </a:cubicBezTo>
                  <a:cubicBezTo>
                    <a:pt x="1625009" y="64765"/>
                    <a:pt x="1891069" y="186379"/>
                    <a:pt x="1896185" y="333963"/>
                  </a:cubicBezTo>
                  <a:lnTo>
                    <a:pt x="1896185" y="1058635"/>
                  </a:lnTo>
                  <a:lnTo>
                    <a:pt x="0" y="1058635"/>
                  </a:lnTo>
                  <a:lnTo>
                    <a:pt x="0" y="334501"/>
                  </a:lnTo>
                  <a:cubicBezTo>
                    <a:pt x="5117" y="185660"/>
                    <a:pt x="267083" y="64045"/>
                    <a:pt x="632403" y="1907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1896185" cy="979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942511" y="297422"/>
            <a:ext cx="2900962" cy="1761675"/>
          </a:xfrm>
          <a:custGeom>
            <a:avLst/>
            <a:gdLst/>
            <a:ahLst/>
            <a:cxnLst/>
            <a:rect l="l" t="t" r="r" b="b"/>
            <a:pathLst>
              <a:path w="2900962" h="1761675">
                <a:moveTo>
                  <a:pt x="0" y="0"/>
                </a:moveTo>
                <a:lnTo>
                  <a:pt x="2900962" y="0"/>
                </a:lnTo>
                <a:lnTo>
                  <a:pt x="2900962" y="1761675"/>
                </a:lnTo>
                <a:lnTo>
                  <a:pt x="0" y="176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87283" y="5372651"/>
            <a:ext cx="1776899" cy="1774678"/>
          </a:xfrm>
          <a:custGeom>
            <a:avLst/>
            <a:gdLst/>
            <a:ahLst/>
            <a:cxnLst/>
            <a:rect l="l" t="t" r="r" b="b"/>
            <a:pathLst>
              <a:path w="1776899" h="1774678">
                <a:moveTo>
                  <a:pt x="0" y="0"/>
                </a:moveTo>
                <a:lnTo>
                  <a:pt x="1776899" y="0"/>
                </a:lnTo>
                <a:lnTo>
                  <a:pt x="1776899" y="1774678"/>
                </a:lnTo>
                <a:lnTo>
                  <a:pt x="0" y="1774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46200" y="7344041"/>
            <a:ext cx="1446739" cy="1543188"/>
          </a:xfrm>
          <a:custGeom>
            <a:avLst/>
            <a:gdLst/>
            <a:ahLst/>
            <a:cxnLst/>
            <a:rect l="l" t="t" r="r" b="b"/>
            <a:pathLst>
              <a:path w="1446739" h="1543188">
                <a:moveTo>
                  <a:pt x="0" y="0"/>
                </a:moveTo>
                <a:lnTo>
                  <a:pt x="1446739" y="0"/>
                </a:lnTo>
                <a:lnTo>
                  <a:pt x="1446739" y="1543188"/>
                </a:lnTo>
                <a:lnTo>
                  <a:pt x="0" y="15431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51828" y="3359783"/>
            <a:ext cx="1835482" cy="1303192"/>
          </a:xfrm>
          <a:custGeom>
            <a:avLst/>
            <a:gdLst/>
            <a:ahLst/>
            <a:cxnLst/>
            <a:rect l="l" t="t" r="r" b="b"/>
            <a:pathLst>
              <a:path w="1835482" h="1303192">
                <a:moveTo>
                  <a:pt x="0" y="0"/>
                </a:moveTo>
                <a:lnTo>
                  <a:pt x="1835482" y="0"/>
                </a:lnTo>
                <a:lnTo>
                  <a:pt x="1835482" y="1303193"/>
                </a:lnTo>
                <a:lnTo>
                  <a:pt x="0" y="1303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18433" y="166518"/>
            <a:ext cx="12178494" cy="1227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8032" spc="-369">
                <a:solidFill>
                  <a:srgbClr val="FFFFFF"/>
                </a:solidFill>
                <a:latin typeface="Anantason Bold"/>
              </a:rPr>
              <a:t>CHALLENGES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01720" y="3426458"/>
            <a:ext cx="13672059" cy="206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FFFFFF"/>
                </a:solidFill>
                <a:latin typeface="Object Sans Bold"/>
              </a:rPr>
              <a:t>Resistance from families and employees. </a:t>
            </a:r>
          </a:p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00586F"/>
                </a:solidFill>
                <a:latin typeface="Arimo Bold"/>
              </a:rPr>
              <a:t>Provide rationale. The WHY.</a:t>
            </a:r>
          </a:p>
          <a:p>
            <a:pPr>
              <a:lnSpc>
                <a:spcPts val="4124"/>
              </a:lnSpc>
            </a:pPr>
            <a:endParaRPr lang="en-US" sz="4124" spc="-189" dirty="0">
              <a:solidFill>
                <a:srgbClr val="00586F"/>
              </a:solidFill>
              <a:latin typeface="Arimo Bold"/>
            </a:endParaRPr>
          </a:p>
          <a:p>
            <a:pPr>
              <a:lnSpc>
                <a:spcPts val="3878"/>
              </a:lnSpc>
            </a:pPr>
            <a:endParaRPr lang="en-US" sz="4124" spc="-189" dirty="0">
              <a:solidFill>
                <a:srgbClr val="00586F"/>
              </a:solidFill>
              <a:latin typeface="Arim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01720" y="5556913"/>
            <a:ext cx="12084559" cy="154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FFFFFF"/>
                </a:solidFill>
                <a:latin typeface="Object Sans Bold"/>
              </a:rPr>
              <a:t>Information to stakeholders. </a:t>
            </a:r>
          </a:p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00586F"/>
                </a:solidFill>
                <a:latin typeface="Object Sans Bold"/>
              </a:rPr>
              <a:t>Ongoing communication. Repeat. Repeat.</a:t>
            </a:r>
          </a:p>
          <a:p>
            <a:pPr>
              <a:lnSpc>
                <a:spcPts val="3878"/>
              </a:lnSpc>
            </a:pPr>
            <a:endParaRPr lang="en-US" sz="4124" spc="-189" dirty="0">
              <a:solidFill>
                <a:srgbClr val="00586F"/>
              </a:solidFill>
              <a:latin typeface="Object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101720" y="7410716"/>
            <a:ext cx="13084684" cy="154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>
                <a:solidFill>
                  <a:srgbClr val="FFFFFF"/>
                </a:solidFill>
                <a:latin typeface="Object Sans Bold"/>
              </a:rPr>
              <a:t>Quality of life is more expensive. </a:t>
            </a:r>
          </a:p>
          <a:p>
            <a:pPr>
              <a:lnSpc>
                <a:spcPts val="4124"/>
              </a:lnSpc>
            </a:pPr>
            <a:r>
              <a:rPr lang="en-US" sz="4124" spc="-189">
                <a:solidFill>
                  <a:srgbClr val="00586F"/>
                </a:solidFill>
                <a:latin typeface="Object Sans Bold"/>
              </a:rPr>
              <a:t>Myth. Independence. Relationships. Level of support.</a:t>
            </a:r>
          </a:p>
          <a:p>
            <a:pPr>
              <a:lnSpc>
                <a:spcPts val="3878"/>
              </a:lnSpc>
            </a:pPr>
            <a:endParaRPr lang="en-US" sz="4124" spc="-189">
              <a:solidFill>
                <a:srgbClr val="00586F"/>
              </a:solidFill>
              <a:latin typeface="Object Sans Bold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16002000" y="9714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66922" y="-3110867"/>
            <a:ext cx="6248400" cy="6248400"/>
            <a:chOff x="0" y="0"/>
            <a:chExt cx="702129" cy="702129"/>
          </a:xfrm>
        </p:grpSpPr>
        <p:sp>
          <p:nvSpPr>
            <p:cNvPr id="3" name="Freeform 3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00AE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8994" y="1545508"/>
            <a:ext cx="15657411" cy="8741492"/>
            <a:chOff x="0" y="0"/>
            <a:chExt cx="1896185" cy="10586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6185" cy="1058635"/>
            </a:xfrm>
            <a:custGeom>
              <a:avLst/>
              <a:gdLst/>
              <a:ahLst/>
              <a:cxnLst/>
              <a:rect l="l" t="t" r="r" b="b"/>
              <a:pathLst>
                <a:path w="1896185" h="1058635">
                  <a:moveTo>
                    <a:pt x="632403" y="19070"/>
                  </a:moveTo>
                  <a:cubicBezTo>
                    <a:pt x="729302" y="7556"/>
                    <a:pt x="840134" y="0"/>
                    <a:pt x="948603" y="0"/>
                  </a:cubicBezTo>
                  <a:cubicBezTo>
                    <a:pt x="1057076" y="0"/>
                    <a:pt x="1161454" y="6476"/>
                    <a:pt x="1257641" y="17990"/>
                  </a:cubicBezTo>
                  <a:cubicBezTo>
                    <a:pt x="1259691" y="18350"/>
                    <a:pt x="1261736" y="18350"/>
                    <a:pt x="1263782" y="18710"/>
                  </a:cubicBezTo>
                  <a:cubicBezTo>
                    <a:pt x="1625009" y="64765"/>
                    <a:pt x="1891069" y="186379"/>
                    <a:pt x="1896185" y="333963"/>
                  </a:cubicBezTo>
                  <a:lnTo>
                    <a:pt x="1896185" y="1058635"/>
                  </a:lnTo>
                  <a:lnTo>
                    <a:pt x="0" y="1058635"/>
                  </a:lnTo>
                  <a:lnTo>
                    <a:pt x="0" y="334501"/>
                  </a:lnTo>
                  <a:cubicBezTo>
                    <a:pt x="5117" y="185660"/>
                    <a:pt x="267083" y="64045"/>
                    <a:pt x="632403" y="1907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1896185" cy="979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942511" y="297422"/>
            <a:ext cx="2900962" cy="1761675"/>
          </a:xfrm>
          <a:custGeom>
            <a:avLst/>
            <a:gdLst/>
            <a:ahLst/>
            <a:cxnLst/>
            <a:rect l="l" t="t" r="r" b="b"/>
            <a:pathLst>
              <a:path w="2900962" h="1761675">
                <a:moveTo>
                  <a:pt x="0" y="0"/>
                </a:moveTo>
                <a:lnTo>
                  <a:pt x="2900962" y="0"/>
                </a:lnTo>
                <a:lnTo>
                  <a:pt x="2900962" y="1761675"/>
                </a:lnTo>
                <a:lnTo>
                  <a:pt x="0" y="176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6200" y="3137533"/>
            <a:ext cx="1446739" cy="1478149"/>
          </a:xfrm>
          <a:custGeom>
            <a:avLst/>
            <a:gdLst/>
            <a:ahLst/>
            <a:cxnLst/>
            <a:rect l="l" t="t" r="r" b="b"/>
            <a:pathLst>
              <a:path w="1446739" h="1478149">
                <a:moveTo>
                  <a:pt x="0" y="0"/>
                </a:moveTo>
                <a:lnTo>
                  <a:pt x="1446739" y="0"/>
                </a:lnTo>
                <a:lnTo>
                  <a:pt x="1446739" y="1478150"/>
                </a:lnTo>
                <a:lnTo>
                  <a:pt x="0" y="1478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09740" y="5490238"/>
            <a:ext cx="2019090" cy="1284646"/>
          </a:xfrm>
          <a:custGeom>
            <a:avLst/>
            <a:gdLst/>
            <a:ahLst/>
            <a:cxnLst/>
            <a:rect l="l" t="t" r="r" b="b"/>
            <a:pathLst>
              <a:path w="2019090" h="1284646">
                <a:moveTo>
                  <a:pt x="0" y="0"/>
                </a:moveTo>
                <a:lnTo>
                  <a:pt x="2019090" y="0"/>
                </a:lnTo>
                <a:lnTo>
                  <a:pt x="2019090" y="1284646"/>
                </a:lnTo>
                <a:lnTo>
                  <a:pt x="0" y="1284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4812" y="7106343"/>
            <a:ext cx="1788127" cy="1218161"/>
          </a:xfrm>
          <a:custGeom>
            <a:avLst/>
            <a:gdLst/>
            <a:ahLst/>
            <a:cxnLst/>
            <a:rect l="l" t="t" r="r" b="b"/>
            <a:pathLst>
              <a:path w="1788127" h="1218161">
                <a:moveTo>
                  <a:pt x="0" y="0"/>
                </a:moveTo>
                <a:lnTo>
                  <a:pt x="1788127" y="0"/>
                </a:lnTo>
                <a:lnTo>
                  <a:pt x="1788127" y="1218161"/>
                </a:lnTo>
                <a:lnTo>
                  <a:pt x="0" y="1218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18433" y="166518"/>
            <a:ext cx="12178494" cy="1227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8032" spc="-369">
                <a:solidFill>
                  <a:srgbClr val="FFFFFF"/>
                </a:solidFill>
                <a:latin typeface="Anantason Bold"/>
              </a:rPr>
              <a:t>CHALLENGES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01720" y="3426458"/>
            <a:ext cx="13672059" cy="154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>
                <a:solidFill>
                  <a:srgbClr val="FFFFFF"/>
                </a:solidFill>
                <a:latin typeface="Object Sans Bold"/>
              </a:rPr>
              <a:t>Capital disposal process. </a:t>
            </a:r>
          </a:p>
          <a:p>
            <a:pPr>
              <a:lnSpc>
                <a:spcPts val="4124"/>
              </a:lnSpc>
            </a:pPr>
            <a:r>
              <a:rPr lang="en-US" sz="4124" spc="-189">
                <a:solidFill>
                  <a:srgbClr val="00586F"/>
                </a:solidFill>
                <a:latin typeface="Object Sans Bold"/>
              </a:rPr>
              <a:t>Takes time. Confirm your agency owns homes.</a:t>
            </a:r>
          </a:p>
          <a:p>
            <a:pPr>
              <a:lnSpc>
                <a:spcPts val="3878"/>
              </a:lnSpc>
            </a:pPr>
            <a:endParaRPr lang="en-US" sz="4124" spc="-189">
              <a:solidFill>
                <a:srgbClr val="00586F"/>
              </a:solidFill>
              <a:latin typeface="Object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01720" y="5556913"/>
            <a:ext cx="12084559" cy="154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FFFFFF"/>
                </a:solidFill>
                <a:latin typeface="Object Sans Bold"/>
              </a:rPr>
              <a:t>No housing available. </a:t>
            </a:r>
          </a:p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00586F"/>
                </a:solidFill>
                <a:latin typeface="Object Sans Bold"/>
              </a:rPr>
              <a:t>Partnerships. How aware is community.</a:t>
            </a:r>
          </a:p>
          <a:p>
            <a:pPr>
              <a:lnSpc>
                <a:spcPts val="3878"/>
              </a:lnSpc>
            </a:pPr>
            <a:endParaRPr lang="en-US" sz="4124" spc="-189" dirty="0">
              <a:solidFill>
                <a:srgbClr val="00586F"/>
              </a:solidFill>
              <a:latin typeface="Object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101720" y="7410716"/>
            <a:ext cx="13084684" cy="154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>
                <a:solidFill>
                  <a:srgbClr val="FFFFFF"/>
                </a:solidFill>
                <a:latin typeface="Object Sans Bold"/>
              </a:rPr>
              <a:t>ODSP shelter allowance. </a:t>
            </a:r>
          </a:p>
          <a:p>
            <a:pPr>
              <a:lnSpc>
                <a:spcPts val="4124"/>
              </a:lnSpc>
            </a:pPr>
            <a:r>
              <a:rPr lang="en-US" sz="4124" spc="-189">
                <a:solidFill>
                  <a:srgbClr val="00586F"/>
                </a:solidFill>
                <a:latin typeface="Object Sans Bold"/>
              </a:rPr>
              <a:t>Advocacy. Agency-risk. Ethical dilemma.</a:t>
            </a:r>
          </a:p>
          <a:p>
            <a:pPr>
              <a:lnSpc>
                <a:spcPts val="3878"/>
              </a:lnSpc>
            </a:pPr>
            <a:endParaRPr lang="en-US" sz="4124" spc="-189">
              <a:solidFill>
                <a:srgbClr val="00586F"/>
              </a:solidFill>
              <a:latin typeface="Object Sans Bold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16002000" y="9714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35100" y="0"/>
            <a:ext cx="4152900" cy="10287000"/>
          </a:xfrm>
          <a:custGeom>
            <a:avLst/>
            <a:gdLst/>
            <a:ahLst/>
            <a:cxnLst/>
            <a:rect l="l" t="t" r="r" b="b"/>
            <a:pathLst>
              <a:path w="4152900" h="10287000">
                <a:moveTo>
                  <a:pt x="0" y="0"/>
                </a:moveTo>
                <a:lnTo>
                  <a:pt x="4152900" y="0"/>
                </a:lnTo>
                <a:lnTo>
                  <a:pt x="4152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5896" r="-13589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82200" y="0"/>
            <a:ext cx="4152900" cy="10287000"/>
            <a:chOff x="0" y="0"/>
            <a:chExt cx="109376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3768" cy="2709333"/>
            </a:xfrm>
            <a:custGeom>
              <a:avLst/>
              <a:gdLst/>
              <a:ahLst/>
              <a:cxnLst/>
              <a:rect l="l" t="t" r="r" b="b"/>
              <a:pathLst>
                <a:path w="1093768" h="2709333">
                  <a:moveTo>
                    <a:pt x="0" y="0"/>
                  </a:moveTo>
                  <a:lnTo>
                    <a:pt x="1093768" y="0"/>
                  </a:lnTo>
                  <a:lnTo>
                    <a:pt x="109376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AE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47625"/>
              <a:ext cx="1093768" cy="2661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982200" y="5112951"/>
            <a:ext cx="4152900" cy="4145349"/>
          </a:xfrm>
          <a:custGeom>
            <a:avLst/>
            <a:gdLst/>
            <a:ahLst/>
            <a:cxnLst/>
            <a:rect l="l" t="t" r="r" b="b"/>
            <a:pathLst>
              <a:path w="4152900" h="4145349">
                <a:moveTo>
                  <a:pt x="0" y="0"/>
                </a:moveTo>
                <a:lnTo>
                  <a:pt x="4152900" y="0"/>
                </a:lnTo>
                <a:lnTo>
                  <a:pt x="4152900" y="4145349"/>
                </a:lnTo>
                <a:lnTo>
                  <a:pt x="0" y="4145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95877" y="581940"/>
            <a:ext cx="3352558" cy="3352558"/>
          </a:xfrm>
          <a:custGeom>
            <a:avLst/>
            <a:gdLst/>
            <a:ahLst/>
            <a:cxnLst/>
            <a:rect l="l" t="t" r="r" b="b"/>
            <a:pathLst>
              <a:path w="3352558" h="3352558">
                <a:moveTo>
                  <a:pt x="0" y="0"/>
                </a:moveTo>
                <a:lnTo>
                  <a:pt x="3352558" y="0"/>
                </a:lnTo>
                <a:lnTo>
                  <a:pt x="3352558" y="3352558"/>
                </a:lnTo>
                <a:lnTo>
                  <a:pt x="0" y="3352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304925"/>
            <a:ext cx="6221760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7200" spc="-331" dirty="0">
                <a:solidFill>
                  <a:srgbClr val="FFFFFF"/>
                </a:solidFill>
                <a:latin typeface="Anantason Bold"/>
              </a:rPr>
              <a:t>OVERVIEW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2893" y="2207260"/>
            <a:ext cx="7739013" cy="574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4" lvl="1" indent="-345437">
              <a:lnSpc>
                <a:spcPts val="5567"/>
              </a:lnSpc>
              <a:buFont typeface="Arial"/>
              <a:buChar char="•"/>
            </a:pPr>
            <a:r>
              <a:rPr lang="en-US" sz="3199" spc="-147" dirty="0">
                <a:solidFill>
                  <a:srgbClr val="FFFFFF"/>
                </a:solidFill>
                <a:latin typeface="Object Sans Bold"/>
              </a:rPr>
              <a:t>70</a:t>
            </a:r>
            <a:r>
              <a:rPr lang="en-US" sz="3199" spc="-147" baseline="30000" dirty="0">
                <a:solidFill>
                  <a:srgbClr val="FFFFFF"/>
                </a:solidFill>
                <a:latin typeface="Object Sans Bold"/>
              </a:rPr>
              <a:t>th</a:t>
            </a:r>
            <a:r>
              <a:rPr lang="en-US" sz="3199" spc="-147" dirty="0">
                <a:solidFill>
                  <a:srgbClr val="FFFFFF"/>
                </a:solidFill>
                <a:latin typeface="Object Sans Bold"/>
              </a:rPr>
              <a:t> Anniversary</a:t>
            </a:r>
          </a:p>
          <a:p>
            <a:pPr marL="690874" lvl="1" indent="-345437">
              <a:lnSpc>
                <a:spcPts val="5567"/>
              </a:lnSpc>
              <a:buFont typeface="Arial"/>
              <a:buChar char="•"/>
            </a:pPr>
            <a:r>
              <a:rPr lang="en-US" sz="3199" spc="-147" dirty="0">
                <a:solidFill>
                  <a:srgbClr val="FFFFFF"/>
                </a:solidFill>
                <a:latin typeface="Object Sans Bold"/>
              </a:rPr>
              <a:t>Specialize in individualized supports</a:t>
            </a:r>
          </a:p>
          <a:p>
            <a:pPr marL="690874" lvl="1" indent="-345437">
              <a:lnSpc>
                <a:spcPts val="5567"/>
              </a:lnSpc>
              <a:buFont typeface="Arial"/>
              <a:buChar char="•"/>
            </a:pPr>
            <a:r>
              <a:rPr lang="en-US" sz="3199" spc="-147" dirty="0">
                <a:solidFill>
                  <a:srgbClr val="FFFFFF"/>
                </a:solidFill>
                <a:latin typeface="Object Sans Bold"/>
              </a:rPr>
              <a:t>Not property management experts</a:t>
            </a:r>
          </a:p>
          <a:p>
            <a:pPr marL="690874" lvl="1" indent="-345437">
              <a:lnSpc>
                <a:spcPts val="5567"/>
              </a:lnSpc>
              <a:buFont typeface="Arial"/>
              <a:buChar char="•"/>
            </a:pPr>
            <a:r>
              <a:rPr lang="en-US" sz="3199" spc="-147" dirty="0">
                <a:solidFill>
                  <a:srgbClr val="FFFFFF"/>
                </a:solidFill>
                <a:latin typeface="Object Sans Bold"/>
              </a:rPr>
              <a:t>Expertise is providing quality support</a:t>
            </a:r>
          </a:p>
          <a:p>
            <a:pPr marL="690874" lvl="1" indent="-345437">
              <a:lnSpc>
                <a:spcPts val="5567"/>
              </a:lnSpc>
              <a:buFont typeface="Arial"/>
              <a:buChar char="•"/>
            </a:pPr>
            <a:r>
              <a:rPr lang="en-US" sz="3199" spc="-147" dirty="0">
                <a:solidFill>
                  <a:srgbClr val="FFFFFF"/>
                </a:solidFill>
                <a:latin typeface="Object Sans Bold"/>
              </a:rPr>
              <a:t>Risk with home ownership and future funding </a:t>
            </a:r>
          </a:p>
          <a:p>
            <a:pPr marL="690874" lvl="1" indent="-345437">
              <a:lnSpc>
                <a:spcPts val="5567"/>
              </a:lnSpc>
              <a:buFont typeface="Arial"/>
              <a:buChar char="•"/>
            </a:pPr>
            <a:r>
              <a:rPr lang="en-US" sz="3199" spc="-147" dirty="0">
                <a:solidFill>
                  <a:srgbClr val="FFFFFF"/>
                </a:solidFill>
                <a:latin typeface="Object Sans Bold"/>
              </a:rPr>
              <a:t>New directions -creativity, courage </a:t>
            </a:r>
          </a:p>
          <a:p>
            <a:pPr marL="690874" lvl="1" indent="-345437">
              <a:lnSpc>
                <a:spcPts val="5567"/>
              </a:lnSpc>
              <a:buFont typeface="Arial"/>
              <a:buChar char="•"/>
            </a:pPr>
            <a:r>
              <a:rPr lang="en-US" sz="3199" spc="-147" dirty="0">
                <a:solidFill>
                  <a:srgbClr val="FFFFFF"/>
                </a:solidFill>
                <a:latin typeface="Object Sans Bold"/>
              </a:rPr>
              <a:t>Developers as community partners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6002000" y="9921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6002000" y="9714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66922" y="-3110867"/>
            <a:ext cx="6248400" cy="6248400"/>
            <a:chOff x="0" y="0"/>
            <a:chExt cx="702129" cy="702129"/>
          </a:xfrm>
        </p:grpSpPr>
        <p:sp>
          <p:nvSpPr>
            <p:cNvPr id="3" name="Freeform 3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00AE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3711" y="1815383"/>
            <a:ext cx="15657411" cy="8741492"/>
            <a:chOff x="0" y="0"/>
            <a:chExt cx="1896185" cy="10586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6185" cy="1058635"/>
            </a:xfrm>
            <a:custGeom>
              <a:avLst/>
              <a:gdLst/>
              <a:ahLst/>
              <a:cxnLst/>
              <a:rect l="l" t="t" r="r" b="b"/>
              <a:pathLst>
                <a:path w="1896185" h="1058635">
                  <a:moveTo>
                    <a:pt x="632403" y="19070"/>
                  </a:moveTo>
                  <a:cubicBezTo>
                    <a:pt x="729302" y="7556"/>
                    <a:pt x="840134" y="0"/>
                    <a:pt x="948603" y="0"/>
                  </a:cubicBezTo>
                  <a:cubicBezTo>
                    <a:pt x="1057076" y="0"/>
                    <a:pt x="1161454" y="6476"/>
                    <a:pt x="1257641" y="17990"/>
                  </a:cubicBezTo>
                  <a:cubicBezTo>
                    <a:pt x="1259691" y="18350"/>
                    <a:pt x="1261736" y="18350"/>
                    <a:pt x="1263782" y="18710"/>
                  </a:cubicBezTo>
                  <a:cubicBezTo>
                    <a:pt x="1625009" y="64765"/>
                    <a:pt x="1891069" y="186379"/>
                    <a:pt x="1896185" y="333963"/>
                  </a:cubicBezTo>
                  <a:lnTo>
                    <a:pt x="1896185" y="1058635"/>
                  </a:lnTo>
                  <a:lnTo>
                    <a:pt x="0" y="1058635"/>
                  </a:lnTo>
                  <a:lnTo>
                    <a:pt x="0" y="334501"/>
                  </a:lnTo>
                  <a:cubicBezTo>
                    <a:pt x="5117" y="185660"/>
                    <a:pt x="267083" y="64045"/>
                    <a:pt x="632403" y="1907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1896185" cy="979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942511" y="297422"/>
            <a:ext cx="2900962" cy="1761675"/>
          </a:xfrm>
          <a:custGeom>
            <a:avLst/>
            <a:gdLst/>
            <a:ahLst/>
            <a:cxnLst/>
            <a:rect l="l" t="t" r="r" b="b"/>
            <a:pathLst>
              <a:path w="2900962" h="1761675">
                <a:moveTo>
                  <a:pt x="0" y="0"/>
                </a:moveTo>
                <a:lnTo>
                  <a:pt x="2900962" y="0"/>
                </a:lnTo>
                <a:lnTo>
                  <a:pt x="2900962" y="1761675"/>
                </a:lnTo>
                <a:lnTo>
                  <a:pt x="0" y="176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18433" y="166518"/>
            <a:ext cx="12178494" cy="1227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8032" spc="-369">
                <a:solidFill>
                  <a:srgbClr val="FFFFFF"/>
                </a:solidFill>
                <a:latin typeface="Anantason Bold"/>
              </a:rPr>
              <a:t>SUCCESSES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96920" y="3204208"/>
            <a:ext cx="12084559" cy="154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>
                <a:solidFill>
                  <a:srgbClr val="FFFFFF"/>
                </a:solidFill>
                <a:latin typeface="Object Sans Bold"/>
              </a:rPr>
              <a:t>Three units within a new eight-plex built by SSM Housing Corp.</a:t>
            </a:r>
          </a:p>
          <a:p>
            <a:pPr>
              <a:lnSpc>
                <a:spcPts val="3878"/>
              </a:lnSpc>
            </a:pPr>
            <a:endParaRPr lang="en-US" sz="4124" spc="-189">
              <a:solidFill>
                <a:srgbClr val="FFFFFF"/>
              </a:solidFill>
              <a:latin typeface="Object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796920" y="4820313"/>
            <a:ext cx="12084559" cy="206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>
                <a:solidFill>
                  <a:srgbClr val="FFFFFF"/>
                </a:solidFill>
                <a:latin typeface="Object Sans Bold"/>
              </a:rPr>
              <a:t>Mary Ann’s Home; Dwayne Paints His Dream; many others</a:t>
            </a:r>
          </a:p>
          <a:p>
            <a:pPr>
              <a:lnSpc>
                <a:spcPts val="4124"/>
              </a:lnSpc>
            </a:pPr>
            <a:endParaRPr lang="en-US" sz="4124" spc="-189">
              <a:solidFill>
                <a:srgbClr val="FFFFFF"/>
              </a:solidFill>
              <a:latin typeface="Object Sans Bold"/>
            </a:endParaRPr>
          </a:p>
          <a:p>
            <a:pPr>
              <a:lnSpc>
                <a:spcPts val="3878"/>
              </a:lnSpc>
            </a:pPr>
            <a:endParaRPr lang="en-US" sz="4124" spc="-189">
              <a:solidFill>
                <a:srgbClr val="FFFFFF"/>
              </a:solidFill>
              <a:latin typeface="Object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796920" y="6399890"/>
            <a:ext cx="13084684" cy="103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>
                <a:solidFill>
                  <a:srgbClr val="FFFFFF"/>
                </a:solidFill>
                <a:latin typeface="Object Sans Bold"/>
              </a:rPr>
              <a:t>People empowered to make decisions and choices</a:t>
            </a:r>
          </a:p>
          <a:p>
            <a:pPr>
              <a:lnSpc>
                <a:spcPts val="3878"/>
              </a:lnSpc>
            </a:pPr>
            <a:endParaRPr lang="en-US" sz="4124" spc="-189">
              <a:solidFill>
                <a:srgbClr val="FFFFFF"/>
              </a:solidFill>
              <a:latin typeface="Object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96920" y="7501645"/>
            <a:ext cx="13084684" cy="103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FFFFFF"/>
                </a:solidFill>
                <a:latin typeface="Object Sans Bold"/>
              </a:rPr>
              <a:t>Support is individualized and person-directed</a:t>
            </a:r>
          </a:p>
          <a:p>
            <a:pPr>
              <a:lnSpc>
                <a:spcPts val="3878"/>
              </a:lnSpc>
            </a:pPr>
            <a:endParaRPr lang="en-US" sz="4124" spc="-189" dirty="0">
              <a:solidFill>
                <a:srgbClr val="FFFFFF"/>
              </a:solidFill>
              <a:latin typeface="Object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96920" y="8577970"/>
            <a:ext cx="13084684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FFFFFF"/>
                </a:solidFill>
                <a:latin typeface="Object Sans Bold"/>
              </a:rPr>
              <a:t>Multi - Family Villa with 20 units : people with intellectual disabilities occupy 3 units - shared common room.</a:t>
            </a:r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66922" y="-3110867"/>
            <a:ext cx="6248400" cy="6248400"/>
            <a:chOff x="0" y="0"/>
            <a:chExt cx="702129" cy="702129"/>
          </a:xfrm>
        </p:grpSpPr>
        <p:sp>
          <p:nvSpPr>
            <p:cNvPr id="3" name="Freeform 3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00AE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3711" y="1815383"/>
            <a:ext cx="15657411" cy="8741492"/>
            <a:chOff x="0" y="0"/>
            <a:chExt cx="1896185" cy="10586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6185" cy="1058635"/>
            </a:xfrm>
            <a:custGeom>
              <a:avLst/>
              <a:gdLst/>
              <a:ahLst/>
              <a:cxnLst/>
              <a:rect l="l" t="t" r="r" b="b"/>
              <a:pathLst>
                <a:path w="1896185" h="1058635">
                  <a:moveTo>
                    <a:pt x="632403" y="19070"/>
                  </a:moveTo>
                  <a:cubicBezTo>
                    <a:pt x="729302" y="7556"/>
                    <a:pt x="840134" y="0"/>
                    <a:pt x="948603" y="0"/>
                  </a:cubicBezTo>
                  <a:cubicBezTo>
                    <a:pt x="1057076" y="0"/>
                    <a:pt x="1161454" y="6476"/>
                    <a:pt x="1257641" y="17990"/>
                  </a:cubicBezTo>
                  <a:cubicBezTo>
                    <a:pt x="1259691" y="18350"/>
                    <a:pt x="1261736" y="18350"/>
                    <a:pt x="1263782" y="18710"/>
                  </a:cubicBezTo>
                  <a:cubicBezTo>
                    <a:pt x="1625009" y="64765"/>
                    <a:pt x="1891069" y="186379"/>
                    <a:pt x="1896185" y="333963"/>
                  </a:cubicBezTo>
                  <a:lnTo>
                    <a:pt x="1896185" y="1058635"/>
                  </a:lnTo>
                  <a:lnTo>
                    <a:pt x="0" y="1058635"/>
                  </a:lnTo>
                  <a:lnTo>
                    <a:pt x="0" y="334501"/>
                  </a:lnTo>
                  <a:cubicBezTo>
                    <a:pt x="5117" y="185660"/>
                    <a:pt x="267083" y="64045"/>
                    <a:pt x="632403" y="1907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1896185" cy="979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942511" y="297422"/>
            <a:ext cx="2900962" cy="1761675"/>
          </a:xfrm>
          <a:custGeom>
            <a:avLst/>
            <a:gdLst/>
            <a:ahLst/>
            <a:cxnLst/>
            <a:rect l="l" t="t" r="r" b="b"/>
            <a:pathLst>
              <a:path w="2900962" h="1761675">
                <a:moveTo>
                  <a:pt x="0" y="0"/>
                </a:moveTo>
                <a:lnTo>
                  <a:pt x="2900962" y="0"/>
                </a:lnTo>
                <a:lnTo>
                  <a:pt x="2900962" y="1761675"/>
                </a:lnTo>
                <a:lnTo>
                  <a:pt x="0" y="176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18433" y="166518"/>
            <a:ext cx="12178494" cy="1227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8032" spc="-369">
                <a:solidFill>
                  <a:srgbClr val="FFFFFF"/>
                </a:solidFill>
                <a:latin typeface="Anantason Bold"/>
              </a:rPr>
              <a:t>SUCCESSES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15970" y="4109083"/>
            <a:ext cx="12084559" cy="103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>
                <a:solidFill>
                  <a:srgbClr val="FFFFFF"/>
                </a:solidFill>
                <a:latin typeface="Object Sans Bold"/>
              </a:rPr>
              <a:t>Greater levels of independence and potential</a:t>
            </a:r>
          </a:p>
          <a:p>
            <a:pPr>
              <a:lnSpc>
                <a:spcPts val="3878"/>
              </a:lnSpc>
            </a:pPr>
            <a:endParaRPr lang="en-US" sz="4124" spc="-189">
              <a:solidFill>
                <a:srgbClr val="FFFFFF"/>
              </a:solidFill>
              <a:latin typeface="Object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15970" y="5174311"/>
            <a:ext cx="12084559" cy="206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>
                <a:solidFill>
                  <a:srgbClr val="FFFFFF"/>
                </a:solidFill>
                <a:latin typeface="Object Sans Bold"/>
              </a:rPr>
              <a:t>Friendships and family relationships stronger than ever</a:t>
            </a:r>
          </a:p>
          <a:p>
            <a:pPr>
              <a:lnSpc>
                <a:spcPts val="4124"/>
              </a:lnSpc>
            </a:pPr>
            <a:endParaRPr lang="en-US" sz="4124" spc="-189">
              <a:solidFill>
                <a:srgbClr val="FFFFFF"/>
              </a:solidFill>
              <a:latin typeface="Object Sans Bold"/>
            </a:endParaRPr>
          </a:p>
          <a:p>
            <a:pPr>
              <a:lnSpc>
                <a:spcPts val="3878"/>
              </a:lnSpc>
            </a:pPr>
            <a:endParaRPr lang="en-US" sz="4124" spc="-189">
              <a:solidFill>
                <a:srgbClr val="FFFFFF"/>
              </a:solidFill>
              <a:latin typeface="Object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15970" y="6753888"/>
            <a:ext cx="13084684" cy="103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FFFFFF"/>
                </a:solidFill>
                <a:latin typeface="Object Sans Bold"/>
              </a:rPr>
              <a:t>Improvements in personal health</a:t>
            </a:r>
          </a:p>
          <a:p>
            <a:pPr>
              <a:lnSpc>
                <a:spcPts val="3878"/>
              </a:lnSpc>
            </a:pPr>
            <a:endParaRPr lang="en-US" sz="4124" spc="-189" dirty="0">
              <a:solidFill>
                <a:srgbClr val="FFFFFF"/>
              </a:solidFill>
              <a:latin typeface="Object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15970" y="7571269"/>
            <a:ext cx="13084684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FFFFFF"/>
                </a:solidFill>
                <a:latin typeface="Object Sans Bold"/>
              </a:rPr>
              <a:t>Partnerships with private sector developers - new housing opportunities</a:t>
            </a:r>
          </a:p>
          <a:p>
            <a:pPr>
              <a:lnSpc>
                <a:spcPts val="4124"/>
              </a:lnSpc>
            </a:pPr>
            <a:endParaRPr lang="en-US" sz="4124" spc="-189" dirty="0">
              <a:solidFill>
                <a:srgbClr val="FFFFFF"/>
              </a:solidFill>
              <a:latin typeface="Object Sans Bold"/>
            </a:endParaRPr>
          </a:p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FFFFFF"/>
                </a:solidFill>
                <a:latin typeface="Object Sans Bold"/>
              </a:rPr>
              <a:t>Reduction in anxiety levels and stressors (reduction in psychotropic meds.)</a:t>
            </a:r>
          </a:p>
          <a:p>
            <a:pPr>
              <a:lnSpc>
                <a:spcPts val="4124"/>
              </a:lnSpc>
            </a:pPr>
            <a:endParaRPr lang="en-US" sz="4124" spc="-189" dirty="0">
              <a:solidFill>
                <a:srgbClr val="FFFFFF"/>
              </a:solidFill>
              <a:latin typeface="Object Sans Bold"/>
            </a:endParaRPr>
          </a:p>
          <a:p>
            <a:pPr>
              <a:lnSpc>
                <a:spcPts val="3878"/>
              </a:lnSpc>
            </a:pPr>
            <a:endParaRPr lang="en-US" sz="4124" spc="-189" dirty="0">
              <a:solidFill>
                <a:srgbClr val="FFFFFF"/>
              </a:solidFill>
              <a:latin typeface="Object Sans Bold"/>
            </a:endParaRP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4007" y="2887975"/>
            <a:ext cx="8033310" cy="9163050"/>
            <a:chOff x="0" y="0"/>
            <a:chExt cx="660400" cy="753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753273"/>
            </a:xfrm>
            <a:custGeom>
              <a:avLst/>
              <a:gdLst/>
              <a:ahLst/>
              <a:cxnLst/>
              <a:rect l="l" t="t" r="r" b="b"/>
              <a:pathLst>
                <a:path w="660400" h="75327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180"/>
                  </a:cubicBezTo>
                  <a:lnTo>
                    <a:pt x="660400" y="753273"/>
                  </a:lnTo>
                  <a:lnTo>
                    <a:pt x="0" y="753273"/>
                  </a:lnTo>
                  <a:lnTo>
                    <a:pt x="0" y="32749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7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673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688243" y="4201927"/>
            <a:ext cx="6469768" cy="5893370"/>
          </a:xfrm>
          <a:custGeom>
            <a:avLst/>
            <a:gdLst/>
            <a:ahLst/>
            <a:cxnLst/>
            <a:rect l="l" t="t" r="r" b="b"/>
            <a:pathLst>
              <a:path w="6469768" h="5893370">
                <a:moveTo>
                  <a:pt x="0" y="0"/>
                </a:moveTo>
                <a:lnTo>
                  <a:pt x="6469768" y="0"/>
                </a:lnTo>
                <a:lnTo>
                  <a:pt x="6469768" y="5893370"/>
                </a:lnTo>
                <a:lnTo>
                  <a:pt x="0" y="5893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71092" y="-485610"/>
            <a:ext cx="14542080" cy="180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2"/>
              </a:lnSpc>
            </a:pPr>
            <a:endParaRPr/>
          </a:p>
          <a:p>
            <a:pPr>
              <a:lnSpc>
                <a:spcPts val="4662"/>
              </a:lnSpc>
            </a:pPr>
            <a:endParaRPr/>
          </a:p>
          <a:p>
            <a:pPr marL="0" lvl="0" indent="0" algn="just">
              <a:lnSpc>
                <a:spcPts val="4662"/>
              </a:lnSpc>
              <a:spcBef>
                <a:spcPct val="0"/>
              </a:spcBef>
            </a:pPr>
            <a:r>
              <a:rPr lang="en-US" sz="4806">
                <a:solidFill>
                  <a:srgbClr val="FFFFFF"/>
                </a:solidFill>
                <a:latin typeface="Object Sans"/>
              </a:rPr>
              <a:t>Research and Resources: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65368" y="1253861"/>
            <a:ext cx="9439932" cy="884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4166" lvl="1" indent="-347083">
              <a:lnSpc>
                <a:spcPts val="3118"/>
              </a:lnSpc>
              <a:buFont typeface="Arial"/>
              <a:buChar char="•"/>
            </a:pPr>
            <a:r>
              <a:rPr lang="en-US" sz="3215" dirty="0">
                <a:solidFill>
                  <a:srgbClr val="FFFFFF"/>
                </a:solidFill>
                <a:latin typeface="Object Sans"/>
              </a:rPr>
              <a:t>The Council on Quality and Leadership (CQL)– Personal Outcome Measures</a:t>
            </a:r>
          </a:p>
          <a:p>
            <a:pPr>
              <a:lnSpc>
                <a:spcPts val="3118"/>
              </a:lnSpc>
            </a:pPr>
            <a:endParaRPr lang="en-US" sz="3215" dirty="0">
              <a:solidFill>
                <a:srgbClr val="FFFFFF"/>
              </a:solidFill>
              <a:latin typeface="Object Sans"/>
            </a:endParaRPr>
          </a:p>
          <a:p>
            <a:pPr marL="694166" lvl="1" indent="-347083">
              <a:lnSpc>
                <a:spcPts val="3118"/>
              </a:lnSpc>
              <a:buFont typeface="Arial"/>
              <a:buChar char="•"/>
            </a:pPr>
            <a:r>
              <a:rPr lang="en-US" sz="3215" dirty="0">
                <a:solidFill>
                  <a:srgbClr val="FFFFFF"/>
                </a:solidFill>
                <a:latin typeface="Object Sans"/>
              </a:rPr>
              <a:t>Dr. Michael Kendrick – “Why Group Homes Are No Longer Optimal”</a:t>
            </a:r>
          </a:p>
          <a:p>
            <a:pPr>
              <a:lnSpc>
                <a:spcPts val="3118"/>
              </a:lnSpc>
            </a:pPr>
            <a:endParaRPr lang="en-US" sz="3215" dirty="0">
              <a:solidFill>
                <a:srgbClr val="FFFFFF"/>
              </a:solidFill>
              <a:latin typeface="Object Sans"/>
            </a:endParaRPr>
          </a:p>
          <a:p>
            <a:pPr marL="694166" lvl="1" indent="-347083">
              <a:lnSpc>
                <a:spcPts val="3118"/>
              </a:lnSpc>
              <a:buFont typeface="Arial"/>
              <a:buChar char="•"/>
            </a:pPr>
            <a:r>
              <a:rPr lang="en-US" sz="3215" dirty="0">
                <a:solidFill>
                  <a:srgbClr val="FFFFFF"/>
                </a:solidFill>
                <a:latin typeface="Object Sans"/>
              </a:rPr>
              <a:t>MCCSS Developmental Services: Community Based Residential Services 2019 Case Study (released in March 2021)</a:t>
            </a:r>
          </a:p>
          <a:p>
            <a:pPr>
              <a:lnSpc>
                <a:spcPts val="3118"/>
              </a:lnSpc>
            </a:pPr>
            <a:endParaRPr lang="en-US" sz="3215" dirty="0">
              <a:solidFill>
                <a:srgbClr val="FFFFFF"/>
              </a:solidFill>
              <a:latin typeface="Object Sans"/>
            </a:endParaRPr>
          </a:p>
          <a:p>
            <a:pPr marL="694166" lvl="1" indent="-347083">
              <a:lnSpc>
                <a:spcPts val="3118"/>
              </a:lnSpc>
              <a:buFont typeface="Arial"/>
              <a:buChar char="•"/>
            </a:pPr>
            <a:r>
              <a:rPr lang="en-US" sz="3215" dirty="0">
                <a:solidFill>
                  <a:srgbClr val="FFFFFF"/>
                </a:solidFill>
                <a:latin typeface="Object Sans"/>
              </a:rPr>
              <a:t>CQL Research: Choosing Home. The Impact of Choosing Where to Live</a:t>
            </a:r>
          </a:p>
          <a:p>
            <a:pPr>
              <a:lnSpc>
                <a:spcPts val="3118"/>
              </a:lnSpc>
            </a:pPr>
            <a:endParaRPr lang="en-US" sz="3215" dirty="0">
              <a:solidFill>
                <a:srgbClr val="FFFFFF"/>
              </a:solidFill>
              <a:latin typeface="Object Sans"/>
            </a:endParaRPr>
          </a:p>
          <a:p>
            <a:pPr marL="694166" lvl="1" indent="-347083">
              <a:lnSpc>
                <a:spcPts val="3118"/>
              </a:lnSpc>
              <a:buFont typeface="Arial"/>
              <a:buChar char="•"/>
            </a:pPr>
            <a:r>
              <a:rPr lang="en-US" sz="3215" dirty="0">
                <a:solidFill>
                  <a:srgbClr val="FFFFFF"/>
                </a:solidFill>
                <a:latin typeface="Object Sans"/>
              </a:rPr>
              <a:t>Findings revealed that people with an intellectual disability who chose where and with whom to live had a 74% decrease in emergency department visits. In summary, choice in housing may improve people’s health outcomes.</a:t>
            </a:r>
          </a:p>
          <a:p>
            <a:pPr>
              <a:lnSpc>
                <a:spcPts val="3118"/>
              </a:lnSpc>
            </a:pPr>
            <a:endParaRPr lang="en-US" sz="3215" dirty="0">
              <a:solidFill>
                <a:srgbClr val="FFFFFF"/>
              </a:solidFill>
              <a:latin typeface="Object Sans"/>
            </a:endParaRPr>
          </a:p>
          <a:p>
            <a:pPr marL="694166" lvl="1" indent="-347083">
              <a:lnSpc>
                <a:spcPts val="3118"/>
              </a:lnSpc>
              <a:buFont typeface="Arial"/>
              <a:buChar char="•"/>
            </a:pPr>
            <a:r>
              <a:rPr lang="en-US" sz="3215" dirty="0">
                <a:solidFill>
                  <a:srgbClr val="FFFFFF"/>
                </a:solidFill>
                <a:latin typeface="Object Sans"/>
              </a:rPr>
              <a:t>CQL – There’s No Place like Home; A National Housing Strategy</a:t>
            </a:r>
          </a:p>
          <a:p>
            <a:pPr marL="0" lvl="0" indent="0" algn="just">
              <a:lnSpc>
                <a:spcPts val="3118"/>
              </a:lnSpc>
              <a:spcBef>
                <a:spcPct val="0"/>
              </a:spcBef>
            </a:pPr>
            <a:endParaRPr lang="en-US" sz="3215" dirty="0">
              <a:solidFill>
                <a:srgbClr val="FFFFFF"/>
              </a:solidFill>
              <a:latin typeface="Object Sans"/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150" y="1123950"/>
            <a:ext cx="8033310" cy="9163050"/>
            <a:chOff x="0" y="0"/>
            <a:chExt cx="660400" cy="753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753273"/>
            </a:xfrm>
            <a:custGeom>
              <a:avLst/>
              <a:gdLst/>
              <a:ahLst/>
              <a:cxnLst/>
              <a:rect l="l" t="t" r="r" b="b"/>
              <a:pathLst>
                <a:path w="660400" h="75327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180"/>
                  </a:cubicBezTo>
                  <a:lnTo>
                    <a:pt x="660400" y="753273"/>
                  </a:lnTo>
                  <a:lnTo>
                    <a:pt x="0" y="753273"/>
                  </a:lnTo>
                  <a:lnTo>
                    <a:pt x="0" y="32749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7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673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38150" y="2276624"/>
            <a:ext cx="8033310" cy="6981676"/>
          </a:xfrm>
          <a:custGeom>
            <a:avLst/>
            <a:gdLst/>
            <a:ahLst/>
            <a:cxnLst/>
            <a:rect l="l" t="t" r="r" b="b"/>
            <a:pathLst>
              <a:path w="8033310" h="6981676">
                <a:moveTo>
                  <a:pt x="0" y="0"/>
                </a:moveTo>
                <a:lnTo>
                  <a:pt x="8033310" y="0"/>
                </a:lnTo>
                <a:lnTo>
                  <a:pt x="8033310" y="6981676"/>
                </a:lnTo>
                <a:lnTo>
                  <a:pt x="0" y="6981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259822" y="3567909"/>
            <a:ext cx="11461282" cy="3132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20"/>
              </a:lnSpc>
            </a:pPr>
            <a:r>
              <a:rPr lang="en-US" sz="10181" spc="-468" dirty="0">
                <a:solidFill>
                  <a:srgbClr val="FFFFFF"/>
                </a:solidFill>
                <a:latin typeface="Anantason Bold"/>
              </a:rPr>
              <a:t>QUESTIONS/</a:t>
            </a:r>
          </a:p>
          <a:p>
            <a:pPr algn="ctr">
              <a:lnSpc>
                <a:spcPts val="12420"/>
              </a:lnSpc>
            </a:pPr>
            <a:r>
              <a:rPr lang="en-US" sz="10181" spc="-468" dirty="0">
                <a:solidFill>
                  <a:srgbClr val="FFFFFF"/>
                </a:solidFill>
                <a:latin typeface="Anantason Bold"/>
              </a:rPr>
              <a:t>COMMENTS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442077" y="6985939"/>
            <a:ext cx="23902" cy="759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endParaRPr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6FF90-1F96-7EC9-0747-749BA9E41D37}"/>
              </a:ext>
            </a:extLst>
          </p:cNvPr>
          <p:cNvSpPr txBox="1"/>
          <p:nvPr/>
        </p:nvSpPr>
        <p:spPr>
          <a:xfrm>
            <a:off x="7739508" y="5622080"/>
            <a:ext cx="8178617" cy="23314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50" b="1" dirty="0">
                <a:latin typeface="EB Garamond"/>
                <a:cs typeface="Segoe UI"/>
              </a:rPr>
              <a:t>John Policicchio​</a:t>
            </a:r>
            <a:endParaRPr lang="en-US" sz="4850" b="1">
              <a:latin typeface="EB Garamond"/>
              <a:ea typeface="EB Garamond"/>
              <a:cs typeface="Segoe UI"/>
            </a:endParaRPr>
          </a:p>
          <a:p>
            <a:r>
              <a:rPr lang="en-US" sz="4850" dirty="0">
                <a:latin typeface="EB Garamond"/>
                <a:cs typeface="Segoe UI"/>
              </a:rPr>
              <a:t>Community Living Algoma</a:t>
            </a:r>
            <a:endParaRPr lang="en-US" sz="4850" dirty="0">
              <a:latin typeface="EB Garamond"/>
              <a:ea typeface="EB Garamond"/>
              <a:cs typeface="Segoe UI"/>
            </a:endParaRPr>
          </a:p>
          <a:p>
            <a:r>
              <a:rPr lang="en-US" sz="4850" dirty="0">
                <a:latin typeface="EB Garamond"/>
                <a:cs typeface="Segoe UI"/>
              </a:rPr>
              <a:t>705-253-1700 ext. 3001​</a:t>
            </a:r>
            <a:endParaRPr lang="en-US" sz="4850" dirty="0">
              <a:latin typeface="EB Garamond"/>
              <a:ea typeface="EB Garamond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B03DA-7057-0CE1-B78C-03BF6CE95686}"/>
              </a:ext>
            </a:extLst>
          </p:cNvPr>
          <p:cNvSpPr txBox="1"/>
          <p:nvPr/>
        </p:nvSpPr>
        <p:spPr>
          <a:xfrm>
            <a:off x="7739508" y="7949195"/>
            <a:ext cx="8968026" cy="8386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50" dirty="0">
                <a:latin typeface="EB Garamond"/>
                <a:ea typeface="EB Garamond"/>
              </a:rPr>
              <a:t>john_policicchio@cla-algoma.org</a:t>
            </a:r>
          </a:p>
        </p:txBody>
      </p:sp>
      <p:pic>
        <p:nvPicPr>
          <p:cNvPr id="7" name="Picture 6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66B97CBF-7555-CAA2-0D4C-70E8456C4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96" y="241209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5100" y="-2095500"/>
            <a:ext cx="6248400" cy="6248400"/>
            <a:chOff x="0" y="0"/>
            <a:chExt cx="702129" cy="702129"/>
          </a:xfrm>
        </p:grpSpPr>
        <p:sp>
          <p:nvSpPr>
            <p:cNvPr id="3" name="Freeform 3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00AE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21243" y="5560949"/>
            <a:ext cx="4603058" cy="4726051"/>
            <a:chOff x="0" y="0"/>
            <a:chExt cx="784910" cy="805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4910" cy="805883"/>
            </a:xfrm>
            <a:custGeom>
              <a:avLst/>
              <a:gdLst/>
              <a:ahLst/>
              <a:cxnLst/>
              <a:rect l="l" t="t" r="r" b="b"/>
              <a:pathLst>
                <a:path w="784910" h="805883">
                  <a:moveTo>
                    <a:pt x="261778" y="19070"/>
                  </a:moveTo>
                  <a:cubicBezTo>
                    <a:pt x="301888" y="7556"/>
                    <a:pt x="347766" y="0"/>
                    <a:pt x="392666" y="0"/>
                  </a:cubicBezTo>
                  <a:cubicBezTo>
                    <a:pt x="437568" y="0"/>
                    <a:pt x="480774" y="6476"/>
                    <a:pt x="520590" y="17990"/>
                  </a:cubicBezTo>
                  <a:cubicBezTo>
                    <a:pt x="521438" y="18350"/>
                    <a:pt x="522285" y="18350"/>
                    <a:pt x="523132" y="18710"/>
                  </a:cubicBezTo>
                  <a:cubicBezTo>
                    <a:pt x="672659" y="64765"/>
                    <a:pt x="782792" y="186379"/>
                    <a:pt x="784910" y="328348"/>
                  </a:cubicBezTo>
                  <a:lnTo>
                    <a:pt x="784910" y="805883"/>
                  </a:lnTo>
                  <a:lnTo>
                    <a:pt x="0" y="805883"/>
                  </a:lnTo>
                  <a:lnTo>
                    <a:pt x="0" y="328703"/>
                  </a:lnTo>
                  <a:cubicBezTo>
                    <a:pt x="2118" y="185660"/>
                    <a:pt x="110557" y="64045"/>
                    <a:pt x="261778" y="19070"/>
                  </a:cubicBezTo>
                  <a:close/>
                </a:path>
              </a:pathLst>
            </a:custGeom>
            <a:solidFill>
              <a:srgbClr val="00AE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784910" cy="726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35110" y="4301041"/>
            <a:ext cx="4576985" cy="5985959"/>
            <a:chOff x="0" y="0"/>
            <a:chExt cx="1002714" cy="13113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02714" cy="1311388"/>
            </a:xfrm>
            <a:custGeom>
              <a:avLst/>
              <a:gdLst/>
              <a:ahLst/>
              <a:cxnLst/>
              <a:rect l="l" t="t" r="r" b="b"/>
              <a:pathLst>
                <a:path w="1002714" h="1311388">
                  <a:moveTo>
                    <a:pt x="334419" y="19070"/>
                  </a:moveTo>
                  <a:cubicBezTo>
                    <a:pt x="385659" y="7556"/>
                    <a:pt x="444268" y="0"/>
                    <a:pt x="501627" y="0"/>
                  </a:cubicBezTo>
                  <a:cubicBezTo>
                    <a:pt x="558988" y="0"/>
                    <a:pt x="614183" y="6476"/>
                    <a:pt x="665048" y="17990"/>
                  </a:cubicBezTo>
                  <a:cubicBezTo>
                    <a:pt x="666132" y="18350"/>
                    <a:pt x="667214" y="18350"/>
                    <a:pt x="668295" y="18710"/>
                  </a:cubicBezTo>
                  <a:cubicBezTo>
                    <a:pt x="859314" y="64765"/>
                    <a:pt x="1000009" y="186379"/>
                    <a:pt x="1002714" y="339577"/>
                  </a:cubicBezTo>
                  <a:lnTo>
                    <a:pt x="1002714" y="1311388"/>
                  </a:lnTo>
                  <a:lnTo>
                    <a:pt x="0" y="1311388"/>
                  </a:lnTo>
                  <a:lnTo>
                    <a:pt x="0" y="340298"/>
                  </a:lnTo>
                  <a:cubicBezTo>
                    <a:pt x="2706" y="185660"/>
                    <a:pt x="141235" y="64045"/>
                    <a:pt x="334419" y="19070"/>
                  </a:cubicBezTo>
                  <a:close/>
                </a:path>
              </a:pathLst>
            </a:custGeom>
            <a:solidFill>
              <a:srgbClr val="5FC96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79375"/>
              <a:ext cx="1002714" cy="1232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397931" y="4662492"/>
            <a:ext cx="4670479" cy="6522964"/>
            <a:chOff x="0" y="0"/>
            <a:chExt cx="757989" cy="10586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7989" cy="1058635"/>
            </a:xfrm>
            <a:custGeom>
              <a:avLst/>
              <a:gdLst/>
              <a:ahLst/>
              <a:cxnLst/>
              <a:rect l="l" t="t" r="r" b="b"/>
              <a:pathLst>
                <a:path w="757989" h="1058635">
                  <a:moveTo>
                    <a:pt x="252799" y="19070"/>
                  </a:moveTo>
                  <a:cubicBezTo>
                    <a:pt x="291534" y="7556"/>
                    <a:pt x="335839" y="0"/>
                    <a:pt x="379199" y="0"/>
                  </a:cubicBezTo>
                  <a:cubicBezTo>
                    <a:pt x="422560" y="0"/>
                    <a:pt x="464284" y="6476"/>
                    <a:pt x="502735" y="17990"/>
                  </a:cubicBezTo>
                  <a:cubicBezTo>
                    <a:pt x="503554" y="18350"/>
                    <a:pt x="504372" y="18350"/>
                    <a:pt x="505189" y="18710"/>
                  </a:cubicBezTo>
                  <a:cubicBezTo>
                    <a:pt x="649588" y="64765"/>
                    <a:pt x="755944" y="186379"/>
                    <a:pt x="757989" y="333963"/>
                  </a:cubicBezTo>
                  <a:lnTo>
                    <a:pt x="757989" y="1058635"/>
                  </a:lnTo>
                  <a:lnTo>
                    <a:pt x="0" y="1058635"/>
                  </a:lnTo>
                  <a:lnTo>
                    <a:pt x="0" y="334501"/>
                  </a:lnTo>
                  <a:cubicBezTo>
                    <a:pt x="2045" y="185660"/>
                    <a:pt x="106765" y="64045"/>
                    <a:pt x="252799" y="1907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79375"/>
              <a:ext cx="757989" cy="979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547750">
            <a:off x="1960765" y="6897867"/>
            <a:ext cx="3731298" cy="2052214"/>
          </a:xfrm>
          <a:custGeom>
            <a:avLst/>
            <a:gdLst/>
            <a:ahLst/>
            <a:cxnLst/>
            <a:rect l="l" t="t" r="r" b="b"/>
            <a:pathLst>
              <a:path w="3731298" h="2052214">
                <a:moveTo>
                  <a:pt x="0" y="0"/>
                </a:moveTo>
                <a:lnTo>
                  <a:pt x="3731298" y="0"/>
                </a:lnTo>
                <a:lnTo>
                  <a:pt x="3731298" y="2052214"/>
                </a:lnTo>
                <a:lnTo>
                  <a:pt x="0" y="2052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125060" y="5370547"/>
            <a:ext cx="3216222" cy="3204161"/>
          </a:xfrm>
          <a:custGeom>
            <a:avLst/>
            <a:gdLst/>
            <a:ahLst/>
            <a:cxnLst/>
            <a:rect l="l" t="t" r="r" b="b"/>
            <a:pathLst>
              <a:path w="3216222" h="3204161">
                <a:moveTo>
                  <a:pt x="0" y="0"/>
                </a:moveTo>
                <a:lnTo>
                  <a:pt x="3216222" y="0"/>
                </a:lnTo>
                <a:lnTo>
                  <a:pt x="3216222" y="3204161"/>
                </a:lnTo>
                <a:lnTo>
                  <a:pt x="0" y="32041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594033" y="8777020"/>
            <a:ext cx="4278276" cy="1509980"/>
          </a:xfrm>
          <a:custGeom>
            <a:avLst/>
            <a:gdLst/>
            <a:ahLst/>
            <a:cxnLst/>
            <a:rect l="l" t="t" r="r" b="b"/>
            <a:pathLst>
              <a:path w="4278276" h="1509980">
                <a:moveTo>
                  <a:pt x="0" y="0"/>
                </a:moveTo>
                <a:lnTo>
                  <a:pt x="4278276" y="0"/>
                </a:lnTo>
                <a:lnTo>
                  <a:pt x="4278276" y="1509980"/>
                </a:lnTo>
                <a:lnTo>
                  <a:pt x="0" y="1509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639769" y="5143500"/>
            <a:ext cx="1967668" cy="1702033"/>
          </a:xfrm>
          <a:custGeom>
            <a:avLst/>
            <a:gdLst/>
            <a:ahLst/>
            <a:cxnLst/>
            <a:rect l="l" t="t" r="r" b="b"/>
            <a:pathLst>
              <a:path w="1967668" h="1702033">
                <a:moveTo>
                  <a:pt x="0" y="0"/>
                </a:moveTo>
                <a:lnTo>
                  <a:pt x="1967668" y="0"/>
                </a:lnTo>
                <a:lnTo>
                  <a:pt x="1967668" y="1702033"/>
                </a:lnTo>
                <a:lnTo>
                  <a:pt x="0" y="1702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504801" y="7019941"/>
            <a:ext cx="4237604" cy="3178203"/>
          </a:xfrm>
          <a:custGeom>
            <a:avLst/>
            <a:gdLst/>
            <a:ahLst/>
            <a:cxnLst/>
            <a:rect l="l" t="t" r="r" b="b"/>
            <a:pathLst>
              <a:path w="4237604" h="3178203">
                <a:moveTo>
                  <a:pt x="0" y="0"/>
                </a:moveTo>
                <a:lnTo>
                  <a:pt x="4237604" y="0"/>
                </a:lnTo>
                <a:lnTo>
                  <a:pt x="4237604" y="3178203"/>
                </a:lnTo>
                <a:lnTo>
                  <a:pt x="0" y="3178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51285" y="854312"/>
            <a:ext cx="13479323" cy="3703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8032" spc="-369" dirty="0">
                <a:solidFill>
                  <a:srgbClr val="FFFFFF"/>
                </a:solidFill>
                <a:latin typeface="Anantason Bold"/>
              </a:rPr>
              <a:t>CHOICE AND CONTROL – WHERE YOU LIVE AND WHO YOU LIVE WITH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68176" y="6588535"/>
            <a:ext cx="2327850" cy="88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44"/>
              </a:lnSpc>
              <a:spcBef>
                <a:spcPct val="0"/>
              </a:spcBef>
            </a:pPr>
            <a:r>
              <a:rPr lang="en-US" sz="6544" spc="274">
                <a:solidFill>
                  <a:srgbClr val="8DC63F"/>
                </a:solidFill>
                <a:latin typeface="Alfa Slab One Bold"/>
              </a:rPr>
              <a:t>THE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84711" y="8694767"/>
            <a:ext cx="3283406" cy="538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97"/>
              </a:lnSpc>
              <a:spcBef>
                <a:spcPct val="0"/>
              </a:spcBef>
            </a:pPr>
            <a:r>
              <a:rPr lang="en-US" sz="4097" spc="172">
                <a:solidFill>
                  <a:srgbClr val="8DC63F"/>
                </a:solidFill>
                <a:latin typeface="Alfa Slab One Bold"/>
              </a:rPr>
              <a:t>OF CHOICE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" name="Slide Number Placeholder 10"/>
          <p:cNvSpPr txBox="1">
            <a:spLocks/>
          </p:cNvSpPr>
          <p:nvPr/>
        </p:nvSpPr>
        <p:spPr>
          <a:xfrm>
            <a:off x="16002000" y="9714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2034" y="780343"/>
            <a:ext cx="8334552" cy="9506657"/>
            <a:chOff x="0" y="0"/>
            <a:chExt cx="660400" cy="753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753273"/>
            </a:xfrm>
            <a:custGeom>
              <a:avLst/>
              <a:gdLst/>
              <a:ahLst/>
              <a:cxnLst/>
              <a:rect l="l" t="t" r="r" b="b"/>
              <a:pathLst>
                <a:path w="660400" h="75327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7180"/>
                  </a:cubicBezTo>
                  <a:lnTo>
                    <a:pt x="660400" y="753273"/>
                  </a:lnTo>
                  <a:lnTo>
                    <a:pt x="0" y="753273"/>
                  </a:lnTo>
                  <a:lnTo>
                    <a:pt x="0" y="32749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7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673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142034" y="2932544"/>
            <a:ext cx="8033310" cy="6981676"/>
          </a:xfrm>
          <a:custGeom>
            <a:avLst/>
            <a:gdLst/>
            <a:ahLst/>
            <a:cxnLst/>
            <a:rect l="l" t="t" r="r" b="b"/>
            <a:pathLst>
              <a:path w="8033310" h="6981676">
                <a:moveTo>
                  <a:pt x="0" y="0"/>
                </a:moveTo>
                <a:lnTo>
                  <a:pt x="8033310" y="0"/>
                </a:lnTo>
                <a:lnTo>
                  <a:pt x="8033310" y="6981676"/>
                </a:lnTo>
                <a:lnTo>
                  <a:pt x="0" y="6981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93401" y="540364"/>
            <a:ext cx="10515853" cy="148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7"/>
              </a:lnSpc>
            </a:pPr>
            <a:r>
              <a:rPr lang="en-US" sz="4834" spc="-222" dirty="0">
                <a:solidFill>
                  <a:srgbClr val="8DC63F"/>
                </a:solidFill>
                <a:latin typeface="Anantason Bold"/>
              </a:rPr>
              <a:t>THE POWER OF STORIES </a:t>
            </a:r>
          </a:p>
          <a:p>
            <a:pPr algn="ctr">
              <a:lnSpc>
                <a:spcPts val="5897"/>
              </a:lnSpc>
            </a:pPr>
            <a:endParaRPr lang="en-US" sz="4834" spc="-222" dirty="0">
              <a:solidFill>
                <a:srgbClr val="8DC63F"/>
              </a:solidFill>
              <a:latin typeface="Anantason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96878" y="2419667"/>
            <a:ext cx="8087469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 dirty="0"/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•“Home Sweet Home”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•“Family is Always and Forever”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•“Do it because they said you couldn’t”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•Individualized and person-centered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•Listen and then listen deeply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•A “bed” versus a “home”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•Significantly improved health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•Never break your promise!!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4707" y="8752331"/>
            <a:ext cx="8531101" cy="129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4"/>
              </a:lnSpc>
              <a:spcBef>
                <a:spcPct val="0"/>
              </a:spcBef>
            </a:pPr>
            <a:r>
              <a:rPr lang="en-US" sz="1853" dirty="0">
                <a:solidFill>
                  <a:srgbClr val="FFFFFF"/>
                </a:solidFill>
                <a:latin typeface="Object Sans"/>
              </a:rPr>
              <a:t>Special Note:  Community Living Algoma apologizes to people with an intellectual disability for the use of the word “client” used by the contractor/developer in the video; Mark did not intend any harm or disrespect; He was very apologetic for its use.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3401" y="1144902"/>
            <a:ext cx="10515853" cy="740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7"/>
              </a:lnSpc>
            </a:pPr>
            <a:r>
              <a:rPr lang="en-US" sz="4834" spc="-222">
                <a:solidFill>
                  <a:srgbClr val="8DC63F"/>
                </a:solidFill>
                <a:latin typeface="Anantason Bold"/>
              </a:rPr>
              <a:t>MARY ANN’S HOME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6192365" y="978907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6002000" y="9714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 txBox="1">
            <a:spLocks/>
          </p:cNvSpPr>
          <p:nvPr/>
        </p:nvSpPr>
        <p:spPr>
          <a:xfrm>
            <a:off x="16002000" y="9714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Online Media 1" title="MaryAnn's Home">
            <a:hlinkClick r:id="" action="ppaction://media"/>
            <a:extLst>
              <a:ext uri="{FF2B5EF4-FFF2-40B4-BE49-F238E27FC236}">
                <a16:creationId xmlns:a16="http://schemas.microsoft.com/office/drawing/2014/main" id="{0B714997-8DAF-5145-6AD8-1BC1A07817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0080" y="691556"/>
            <a:ext cx="15790543" cy="8903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91ED61-FD1B-E0EB-13C1-A8DB67DAB09D}"/>
              </a:ext>
            </a:extLst>
          </p:cNvPr>
          <p:cNvSpPr txBox="1"/>
          <p:nvPr/>
        </p:nvSpPr>
        <p:spPr>
          <a:xfrm>
            <a:off x="3453669" y="9736057"/>
            <a:ext cx="79401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https://youtu.be/5wRCFgowDIY?si=5LRZJpr6jCY6UTbR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490EE-1578-E7B3-BB31-33DAF87D058B}"/>
              </a:ext>
            </a:extLst>
          </p:cNvPr>
          <p:cNvSpPr txBox="1"/>
          <p:nvPr/>
        </p:nvSpPr>
        <p:spPr>
          <a:xfrm>
            <a:off x="707179" y="9752503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ea typeface="Calibri"/>
                <a:cs typeface="Calibri"/>
              </a:rPr>
              <a:t>Direct Link: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949500" y="1751647"/>
            <a:ext cx="4314825" cy="10698480"/>
            <a:chOff x="0" y="0"/>
            <a:chExt cx="660400" cy="1637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637442"/>
            </a:xfrm>
            <a:custGeom>
              <a:avLst/>
              <a:gdLst/>
              <a:ahLst/>
              <a:cxnLst/>
              <a:rect l="l" t="t" r="r" b="b"/>
              <a:pathLst>
                <a:path w="660400" h="163744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46820"/>
                  </a:cubicBezTo>
                  <a:lnTo>
                    <a:pt x="660400" y="1637442"/>
                  </a:lnTo>
                  <a:lnTo>
                    <a:pt x="0" y="1637442"/>
                  </a:lnTo>
                  <a:lnTo>
                    <a:pt x="0" y="347777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5FC9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1558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344379" y="3442335"/>
            <a:ext cx="4314825" cy="7317105"/>
            <a:chOff x="0" y="0"/>
            <a:chExt cx="660400" cy="11199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1119910"/>
            </a:xfrm>
            <a:custGeom>
              <a:avLst/>
              <a:gdLst/>
              <a:ahLst/>
              <a:cxnLst/>
              <a:rect l="l" t="t" r="r" b="b"/>
              <a:pathLst>
                <a:path w="660400" h="111991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5324"/>
                  </a:cubicBezTo>
                  <a:lnTo>
                    <a:pt x="660400" y="1119910"/>
                  </a:lnTo>
                  <a:lnTo>
                    <a:pt x="0" y="1119910"/>
                  </a:lnTo>
                  <a:lnTo>
                    <a:pt x="0" y="33590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AE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660400" cy="1040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47149" y="3442143"/>
            <a:ext cx="4314825" cy="7317488"/>
            <a:chOff x="0" y="0"/>
            <a:chExt cx="660400" cy="11199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1119969"/>
            </a:xfrm>
            <a:custGeom>
              <a:avLst/>
              <a:gdLst/>
              <a:ahLst/>
              <a:cxnLst/>
              <a:rect l="l" t="t" r="r" b="b"/>
              <a:pathLst>
                <a:path w="660400" h="111996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5325"/>
                  </a:cubicBezTo>
                  <a:lnTo>
                    <a:pt x="660400" y="1119969"/>
                  </a:lnTo>
                  <a:lnTo>
                    <a:pt x="0" y="1119969"/>
                  </a:lnTo>
                  <a:lnTo>
                    <a:pt x="0" y="335907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79375"/>
              <a:ext cx="660400" cy="1040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290777" y="-1649837"/>
            <a:ext cx="6248400" cy="6248400"/>
            <a:chOff x="0" y="0"/>
            <a:chExt cx="702129" cy="702129"/>
          </a:xfrm>
        </p:grpSpPr>
        <p:sp>
          <p:nvSpPr>
            <p:cNvPr id="12" name="Freeform 12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F2F0E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79564" y="5686763"/>
            <a:ext cx="5127351" cy="3125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2"/>
              </a:lnSpc>
            </a:pPr>
            <a:r>
              <a:rPr lang="en-US" sz="4093" dirty="0">
                <a:solidFill>
                  <a:srgbClr val="FFFFFF"/>
                </a:solidFill>
                <a:latin typeface="Object Sans"/>
              </a:rPr>
              <a:t>Past: </a:t>
            </a:r>
          </a:p>
          <a:p>
            <a:pPr algn="ctr">
              <a:lnSpc>
                <a:spcPts val="4912"/>
              </a:lnSpc>
            </a:pPr>
            <a:r>
              <a:rPr lang="en-US" sz="4093" dirty="0">
                <a:solidFill>
                  <a:srgbClr val="FFFFFF"/>
                </a:solidFill>
                <a:latin typeface="Object Sans"/>
              </a:rPr>
              <a:t>22 group living settings for 103 people </a:t>
            </a:r>
          </a:p>
          <a:p>
            <a:pPr algn="ctr">
              <a:lnSpc>
                <a:spcPts val="4912"/>
              </a:lnSpc>
            </a:pPr>
            <a:endParaRPr lang="en-US" sz="4093" dirty="0">
              <a:solidFill>
                <a:srgbClr val="FFFFFF"/>
              </a:solidFill>
              <a:latin typeface="Object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8932" y="1248264"/>
            <a:ext cx="13264917" cy="177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0"/>
              </a:lnSpc>
            </a:pPr>
            <a:r>
              <a:rPr lang="en-US" sz="6505" u="sng" spc="-299">
                <a:solidFill>
                  <a:srgbClr val="FFFFFF"/>
                </a:solidFill>
                <a:latin typeface="Anantason Bold"/>
              </a:rPr>
              <a:t>GROUP HOMES </a:t>
            </a:r>
            <a:r>
              <a:rPr lang="en-US" sz="6505" spc="-299">
                <a:solidFill>
                  <a:srgbClr val="FFFFFF"/>
                </a:solidFill>
                <a:latin typeface="Anantason Bold"/>
              </a:rPr>
              <a:t>TO</a:t>
            </a:r>
          </a:p>
          <a:p>
            <a:pPr>
              <a:lnSpc>
                <a:spcPts val="6830"/>
              </a:lnSpc>
            </a:pPr>
            <a:r>
              <a:rPr lang="en-US" sz="6505" spc="-299">
                <a:solidFill>
                  <a:srgbClr val="FFFFFF"/>
                </a:solidFill>
                <a:latin typeface="Anantason Bold"/>
              </a:rPr>
              <a:t>COMMUNITY- BASED HOUSING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833849" y="574266"/>
            <a:ext cx="5874985" cy="2233196"/>
            <a:chOff x="0" y="0"/>
            <a:chExt cx="7833313" cy="2977594"/>
          </a:xfrm>
        </p:grpSpPr>
        <p:sp>
          <p:nvSpPr>
            <p:cNvPr id="17" name="Freeform 17"/>
            <p:cNvSpPr/>
            <p:nvPr/>
          </p:nvSpPr>
          <p:spPr>
            <a:xfrm>
              <a:off x="102801" y="1215640"/>
              <a:ext cx="1367917" cy="1761955"/>
            </a:xfrm>
            <a:custGeom>
              <a:avLst/>
              <a:gdLst/>
              <a:ahLst/>
              <a:cxnLst/>
              <a:rect l="l" t="t" r="r" b="b"/>
              <a:pathLst>
                <a:path w="1367917" h="1761955">
                  <a:moveTo>
                    <a:pt x="0" y="0"/>
                  </a:moveTo>
                  <a:lnTo>
                    <a:pt x="1367917" y="0"/>
                  </a:lnTo>
                  <a:lnTo>
                    <a:pt x="1367917" y="1761954"/>
                  </a:lnTo>
                  <a:lnTo>
                    <a:pt x="0" y="1761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738871" y="0"/>
              <a:ext cx="2051833" cy="2977594"/>
            </a:xfrm>
            <a:custGeom>
              <a:avLst/>
              <a:gdLst/>
              <a:ahLst/>
              <a:cxnLst/>
              <a:rect l="l" t="t" r="r" b="b"/>
              <a:pathLst>
                <a:path w="2051833" h="2977594">
                  <a:moveTo>
                    <a:pt x="0" y="0"/>
                  </a:moveTo>
                  <a:lnTo>
                    <a:pt x="2051833" y="0"/>
                  </a:lnTo>
                  <a:lnTo>
                    <a:pt x="2051833" y="2977594"/>
                  </a:lnTo>
                  <a:lnTo>
                    <a:pt x="0" y="2977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AutoShape 19"/>
            <p:cNvSpPr/>
            <p:nvPr/>
          </p:nvSpPr>
          <p:spPr>
            <a:xfrm flipV="1">
              <a:off x="19" y="2951842"/>
              <a:ext cx="7833275" cy="12876"/>
            </a:xfrm>
            <a:prstGeom prst="line">
              <a:avLst/>
            </a:prstGeom>
            <a:ln w="23037" cap="flat">
              <a:solidFill>
                <a:srgbClr val="58595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Freeform 20"/>
            <p:cNvSpPr/>
            <p:nvPr/>
          </p:nvSpPr>
          <p:spPr>
            <a:xfrm>
              <a:off x="3312811" y="1694898"/>
              <a:ext cx="1449375" cy="1282696"/>
            </a:xfrm>
            <a:custGeom>
              <a:avLst/>
              <a:gdLst/>
              <a:ahLst/>
              <a:cxnLst/>
              <a:rect l="l" t="t" r="r" b="b"/>
              <a:pathLst>
                <a:path w="1449375" h="1282696">
                  <a:moveTo>
                    <a:pt x="0" y="0"/>
                  </a:moveTo>
                  <a:lnTo>
                    <a:pt x="1449375" y="0"/>
                  </a:lnTo>
                  <a:lnTo>
                    <a:pt x="1449375" y="1282696"/>
                  </a:lnTo>
                  <a:lnTo>
                    <a:pt x="0" y="1282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6142730" y="5762963"/>
            <a:ext cx="3544600" cy="2609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5"/>
              </a:lnSpc>
            </a:pPr>
            <a:r>
              <a:rPr lang="en-US" sz="4115" spc="-189" dirty="0">
                <a:solidFill>
                  <a:srgbClr val="FFFFFF"/>
                </a:solidFill>
                <a:latin typeface="Object Sans"/>
              </a:rPr>
              <a:t>2022 </a:t>
            </a:r>
          </a:p>
          <a:p>
            <a:pPr algn="ctr">
              <a:lnSpc>
                <a:spcPts val="4115"/>
              </a:lnSpc>
            </a:pPr>
            <a:endParaRPr lang="en-US" sz="4115" spc="-189" dirty="0">
              <a:solidFill>
                <a:srgbClr val="FFFFFF"/>
              </a:solidFill>
              <a:latin typeface="Object Sans"/>
            </a:endParaRPr>
          </a:p>
          <a:p>
            <a:pPr algn="ctr">
              <a:lnSpc>
                <a:spcPts val="4115"/>
              </a:lnSpc>
            </a:pPr>
            <a:r>
              <a:rPr lang="en-US" sz="4115" spc="-189" dirty="0">
                <a:solidFill>
                  <a:srgbClr val="FFFFFF"/>
                </a:solidFill>
                <a:latin typeface="Object Sans"/>
              </a:rPr>
              <a:t>6 group homes for 31 people</a:t>
            </a:r>
          </a:p>
          <a:p>
            <a:pPr algn="ctr">
              <a:lnSpc>
                <a:spcPts val="4115"/>
              </a:lnSpc>
              <a:spcBef>
                <a:spcPct val="0"/>
              </a:spcBef>
            </a:pPr>
            <a:endParaRPr lang="en-US" sz="4115" spc="-189" dirty="0">
              <a:solidFill>
                <a:srgbClr val="FFFFFF"/>
              </a:solidFill>
              <a:latin typeface="Object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493214" y="5718648"/>
            <a:ext cx="6380001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3894" spc="-179" dirty="0">
                <a:solidFill>
                  <a:srgbClr val="FFFFFF"/>
                </a:solidFill>
                <a:latin typeface="Object Sans"/>
              </a:rPr>
              <a:t>2024</a:t>
            </a:r>
          </a:p>
          <a:p>
            <a:pPr algn="ctr">
              <a:lnSpc>
                <a:spcPts val="3894"/>
              </a:lnSpc>
            </a:pPr>
            <a:endParaRPr lang="en-US" sz="3894" spc="-179" dirty="0">
              <a:solidFill>
                <a:srgbClr val="FFFFFF"/>
              </a:solidFill>
              <a:latin typeface="Object Sans"/>
            </a:endParaRPr>
          </a:p>
          <a:p>
            <a:pPr algn="ctr">
              <a:lnSpc>
                <a:spcPts val="3894"/>
              </a:lnSpc>
            </a:pPr>
            <a:r>
              <a:rPr lang="en-US" sz="3894" spc="-179" dirty="0">
                <a:solidFill>
                  <a:srgbClr val="FFFFFF"/>
                </a:solidFill>
                <a:latin typeface="Object Sans"/>
              </a:rPr>
              <a:t>As of May 1,</a:t>
            </a:r>
          </a:p>
          <a:p>
            <a:pPr algn="ctr">
              <a:lnSpc>
                <a:spcPts val="3894"/>
              </a:lnSpc>
            </a:pPr>
            <a:r>
              <a:rPr lang="en-US" sz="3894" spc="-179" dirty="0">
                <a:solidFill>
                  <a:srgbClr val="FFFFFF"/>
                </a:solidFill>
                <a:latin typeface="Object Sans"/>
              </a:rPr>
              <a:t>4 Group Homes </a:t>
            </a:r>
          </a:p>
          <a:p>
            <a:pPr algn="ctr">
              <a:lnSpc>
                <a:spcPts val="3894"/>
              </a:lnSpc>
            </a:pPr>
            <a:r>
              <a:rPr lang="en-US" sz="3894" spc="-179" dirty="0">
                <a:solidFill>
                  <a:srgbClr val="FFFFFF"/>
                </a:solidFill>
                <a:latin typeface="Object Sans"/>
              </a:rPr>
              <a:t>for 15 people</a:t>
            </a:r>
          </a:p>
        </p:txBody>
      </p:sp>
      <p:sp>
        <p:nvSpPr>
          <p:cNvPr id="2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6002000" y="971459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258813" y="3442335"/>
            <a:ext cx="4314825" cy="7317105"/>
            <a:chOff x="0" y="0"/>
            <a:chExt cx="660400" cy="1119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119910"/>
            </a:xfrm>
            <a:custGeom>
              <a:avLst/>
              <a:gdLst/>
              <a:ahLst/>
              <a:cxnLst/>
              <a:rect l="l" t="t" r="r" b="b"/>
              <a:pathLst>
                <a:path w="660400" h="111991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5324"/>
                  </a:cubicBezTo>
                  <a:lnTo>
                    <a:pt x="660400" y="1119910"/>
                  </a:lnTo>
                  <a:lnTo>
                    <a:pt x="0" y="1119910"/>
                  </a:lnTo>
                  <a:lnTo>
                    <a:pt x="0" y="33590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5FC9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1040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344379" y="3442335"/>
            <a:ext cx="4314825" cy="7317105"/>
            <a:chOff x="0" y="0"/>
            <a:chExt cx="660400" cy="11199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1119910"/>
            </a:xfrm>
            <a:custGeom>
              <a:avLst/>
              <a:gdLst/>
              <a:ahLst/>
              <a:cxnLst/>
              <a:rect l="l" t="t" r="r" b="b"/>
              <a:pathLst>
                <a:path w="660400" h="111991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5324"/>
                  </a:cubicBezTo>
                  <a:lnTo>
                    <a:pt x="660400" y="1119910"/>
                  </a:lnTo>
                  <a:lnTo>
                    <a:pt x="0" y="1119910"/>
                  </a:lnTo>
                  <a:lnTo>
                    <a:pt x="0" y="335906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AE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660400" cy="1040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47149" y="3442143"/>
            <a:ext cx="4314825" cy="7317488"/>
            <a:chOff x="0" y="0"/>
            <a:chExt cx="660400" cy="11199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1119969"/>
            </a:xfrm>
            <a:custGeom>
              <a:avLst/>
              <a:gdLst/>
              <a:ahLst/>
              <a:cxnLst/>
              <a:rect l="l" t="t" r="r" b="b"/>
              <a:pathLst>
                <a:path w="660400" h="111996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5325"/>
                  </a:cubicBezTo>
                  <a:lnTo>
                    <a:pt x="660400" y="1119969"/>
                  </a:lnTo>
                  <a:lnTo>
                    <a:pt x="0" y="1119969"/>
                  </a:lnTo>
                  <a:lnTo>
                    <a:pt x="0" y="335907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79375"/>
              <a:ext cx="660400" cy="1040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290777" y="-1649837"/>
            <a:ext cx="6248400" cy="6248400"/>
            <a:chOff x="0" y="0"/>
            <a:chExt cx="702129" cy="702129"/>
          </a:xfrm>
        </p:grpSpPr>
        <p:sp>
          <p:nvSpPr>
            <p:cNvPr id="12" name="Freeform 12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F2F0E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58943" y="470930"/>
            <a:ext cx="5874985" cy="2233196"/>
            <a:chOff x="0" y="0"/>
            <a:chExt cx="7833313" cy="2977594"/>
          </a:xfrm>
        </p:grpSpPr>
        <p:sp>
          <p:nvSpPr>
            <p:cNvPr id="15" name="Freeform 15"/>
            <p:cNvSpPr/>
            <p:nvPr/>
          </p:nvSpPr>
          <p:spPr>
            <a:xfrm>
              <a:off x="102801" y="1215640"/>
              <a:ext cx="1367917" cy="1761955"/>
            </a:xfrm>
            <a:custGeom>
              <a:avLst/>
              <a:gdLst/>
              <a:ahLst/>
              <a:cxnLst/>
              <a:rect l="l" t="t" r="r" b="b"/>
              <a:pathLst>
                <a:path w="1367917" h="1761955">
                  <a:moveTo>
                    <a:pt x="0" y="0"/>
                  </a:moveTo>
                  <a:lnTo>
                    <a:pt x="1367917" y="0"/>
                  </a:lnTo>
                  <a:lnTo>
                    <a:pt x="1367917" y="1761954"/>
                  </a:lnTo>
                  <a:lnTo>
                    <a:pt x="0" y="1761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38871" y="0"/>
              <a:ext cx="2051833" cy="2977594"/>
            </a:xfrm>
            <a:custGeom>
              <a:avLst/>
              <a:gdLst/>
              <a:ahLst/>
              <a:cxnLst/>
              <a:rect l="l" t="t" r="r" b="b"/>
              <a:pathLst>
                <a:path w="2051833" h="2977594">
                  <a:moveTo>
                    <a:pt x="0" y="0"/>
                  </a:moveTo>
                  <a:lnTo>
                    <a:pt x="2051833" y="0"/>
                  </a:lnTo>
                  <a:lnTo>
                    <a:pt x="2051833" y="2977594"/>
                  </a:lnTo>
                  <a:lnTo>
                    <a:pt x="0" y="2977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AutoShape 17"/>
            <p:cNvSpPr/>
            <p:nvPr/>
          </p:nvSpPr>
          <p:spPr>
            <a:xfrm flipV="1">
              <a:off x="19" y="2951842"/>
              <a:ext cx="7833275" cy="12876"/>
            </a:xfrm>
            <a:prstGeom prst="line">
              <a:avLst/>
            </a:prstGeom>
            <a:ln w="23037" cap="flat">
              <a:solidFill>
                <a:srgbClr val="58595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Freeform 18"/>
            <p:cNvSpPr/>
            <p:nvPr/>
          </p:nvSpPr>
          <p:spPr>
            <a:xfrm>
              <a:off x="3312811" y="1694898"/>
              <a:ext cx="1449375" cy="1282696"/>
            </a:xfrm>
            <a:custGeom>
              <a:avLst/>
              <a:gdLst/>
              <a:ahLst/>
              <a:cxnLst/>
              <a:rect l="l" t="t" r="r" b="b"/>
              <a:pathLst>
                <a:path w="1449375" h="1282696">
                  <a:moveTo>
                    <a:pt x="0" y="0"/>
                  </a:moveTo>
                  <a:lnTo>
                    <a:pt x="1449375" y="0"/>
                  </a:lnTo>
                  <a:lnTo>
                    <a:pt x="1449375" y="1282696"/>
                  </a:lnTo>
                  <a:lnTo>
                    <a:pt x="0" y="1282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262871" y="6171152"/>
            <a:ext cx="4476173" cy="275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3573" dirty="0">
                <a:solidFill>
                  <a:srgbClr val="FFFFFF"/>
                </a:solidFill>
                <a:latin typeface="Object Sans"/>
              </a:rPr>
              <a:t>169 people receiving residential supports; 15 people in group homes; </a:t>
            </a:r>
          </a:p>
          <a:p>
            <a:pPr algn="ctr">
              <a:lnSpc>
                <a:spcPts val="4288"/>
              </a:lnSpc>
            </a:pPr>
            <a:endParaRPr lang="en-US" sz="3573" dirty="0">
              <a:solidFill>
                <a:srgbClr val="FFFFFF"/>
              </a:solidFill>
              <a:latin typeface="Object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94026" y="1297328"/>
            <a:ext cx="13264917" cy="1406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4"/>
              </a:lnSpc>
            </a:pPr>
            <a:r>
              <a:rPr lang="en-US" sz="6505" spc="-299">
                <a:solidFill>
                  <a:srgbClr val="FFFFFF"/>
                </a:solidFill>
                <a:latin typeface="Anantason Bold"/>
              </a:rPr>
              <a:t>GROUP HOMES TO</a:t>
            </a:r>
          </a:p>
          <a:p>
            <a:pPr>
              <a:lnSpc>
                <a:spcPts val="5204"/>
              </a:lnSpc>
            </a:pPr>
            <a:r>
              <a:rPr lang="en-US" sz="6505" u="sng" spc="-299">
                <a:solidFill>
                  <a:srgbClr val="FFFFFF"/>
                </a:solidFill>
                <a:latin typeface="Anantason Bold"/>
              </a:rPr>
              <a:t>COMMUNITY- BASED HOUSING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41319" y="5736990"/>
            <a:ext cx="3417623" cy="246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endParaRPr/>
          </a:p>
          <a:p>
            <a:pPr algn="ctr">
              <a:lnSpc>
                <a:spcPts val="3894"/>
              </a:lnSpc>
            </a:pPr>
            <a:endParaRPr/>
          </a:p>
          <a:p>
            <a:pPr algn="ctr">
              <a:lnSpc>
                <a:spcPts val="3894"/>
              </a:lnSpc>
              <a:spcBef>
                <a:spcPct val="0"/>
              </a:spcBef>
            </a:pPr>
            <a:r>
              <a:rPr lang="en-US" sz="3894" spc="-179">
                <a:solidFill>
                  <a:srgbClr val="FFFFFF"/>
                </a:solidFill>
                <a:latin typeface="Object Sans"/>
              </a:rPr>
              <a:t> 41 people supported in host family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4026" y="4277450"/>
            <a:ext cx="9792392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2"/>
              </a:lnSpc>
            </a:pPr>
            <a:r>
              <a:rPr lang="en-US" sz="4093" dirty="0">
                <a:solidFill>
                  <a:srgbClr val="FFFFFF"/>
                </a:solidFill>
                <a:latin typeface="Object Sans"/>
              </a:rPr>
              <a:t>Current Residential Supports Data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963306" y="6438149"/>
            <a:ext cx="3563063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3573" dirty="0">
                <a:solidFill>
                  <a:srgbClr val="FFFFFF"/>
                </a:solidFill>
                <a:latin typeface="Object Sans"/>
              </a:rPr>
              <a:t>113 people supported in community-based housing</a:t>
            </a:r>
          </a:p>
        </p:txBody>
      </p:sp>
      <p:sp>
        <p:nvSpPr>
          <p:cNvPr id="24" name="Freeform 24"/>
          <p:cNvSpPr/>
          <p:nvPr/>
        </p:nvSpPr>
        <p:spPr>
          <a:xfrm>
            <a:off x="11141419" y="5188230"/>
            <a:ext cx="1374929" cy="964169"/>
          </a:xfrm>
          <a:custGeom>
            <a:avLst/>
            <a:gdLst/>
            <a:ahLst/>
            <a:cxnLst/>
            <a:rect l="l" t="t" r="r" b="b"/>
            <a:pathLst>
              <a:path w="1374929" h="964169">
                <a:moveTo>
                  <a:pt x="0" y="0"/>
                </a:moveTo>
                <a:lnTo>
                  <a:pt x="1374929" y="0"/>
                </a:lnTo>
                <a:lnTo>
                  <a:pt x="1374929" y="964169"/>
                </a:lnTo>
                <a:lnTo>
                  <a:pt x="0" y="964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927819" y="5206983"/>
            <a:ext cx="1374929" cy="964169"/>
          </a:xfrm>
          <a:custGeom>
            <a:avLst/>
            <a:gdLst/>
            <a:ahLst/>
            <a:cxnLst/>
            <a:rect l="l" t="t" r="r" b="b"/>
            <a:pathLst>
              <a:path w="1374929" h="964169">
                <a:moveTo>
                  <a:pt x="0" y="0"/>
                </a:moveTo>
                <a:lnTo>
                  <a:pt x="1374928" y="0"/>
                </a:lnTo>
                <a:lnTo>
                  <a:pt x="1374928" y="964169"/>
                </a:lnTo>
                <a:lnTo>
                  <a:pt x="0" y="9641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813493" y="5056542"/>
            <a:ext cx="1374929" cy="964169"/>
          </a:xfrm>
          <a:custGeom>
            <a:avLst/>
            <a:gdLst/>
            <a:ahLst/>
            <a:cxnLst/>
            <a:rect l="l" t="t" r="r" b="b"/>
            <a:pathLst>
              <a:path w="1374929" h="964169">
                <a:moveTo>
                  <a:pt x="0" y="0"/>
                </a:moveTo>
                <a:lnTo>
                  <a:pt x="1374929" y="0"/>
                </a:lnTo>
                <a:lnTo>
                  <a:pt x="1374929" y="964168"/>
                </a:lnTo>
                <a:lnTo>
                  <a:pt x="0" y="9641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Slide Number Placeholder 10"/>
          <p:cNvSpPr txBox="1">
            <a:spLocks/>
          </p:cNvSpPr>
          <p:nvPr/>
        </p:nvSpPr>
        <p:spPr>
          <a:xfrm>
            <a:off x="16002000" y="9714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66922" y="-3110867"/>
            <a:ext cx="6248400" cy="6248400"/>
            <a:chOff x="0" y="0"/>
            <a:chExt cx="702129" cy="702129"/>
          </a:xfrm>
        </p:grpSpPr>
        <p:sp>
          <p:nvSpPr>
            <p:cNvPr id="3" name="Freeform 3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00AE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8994" y="1545508"/>
            <a:ext cx="7102934" cy="8741492"/>
            <a:chOff x="0" y="0"/>
            <a:chExt cx="860198" cy="10586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0198" cy="1058635"/>
            </a:xfrm>
            <a:custGeom>
              <a:avLst/>
              <a:gdLst/>
              <a:ahLst/>
              <a:cxnLst/>
              <a:rect l="l" t="t" r="r" b="b"/>
              <a:pathLst>
                <a:path w="860198" h="1058635">
                  <a:moveTo>
                    <a:pt x="286888" y="19070"/>
                  </a:moveTo>
                  <a:cubicBezTo>
                    <a:pt x="330846" y="7556"/>
                    <a:pt x="381124" y="0"/>
                    <a:pt x="430331" y="0"/>
                  </a:cubicBezTo>
                  <a:cubicBezTo>
                    <a:pt x="479539" y="0"/>
                    <a:pt x="526890" y="6476"/>
                    <a:pt x="570525" y="17990"/>
                  </a:cubicBezTo>
                  <a:cubicBezTo>
                    <a:pt x="571455" y="18350"/>
                    <a:pt x="572383" y="18350"/>
                    <a:pt x="573311" y="18710"/>
                  </a:cubicBezTo>
                  <a:cubicBezTo>
                    <a:pt x="737180" y="64765"/>
                    <a:pt x="857877" y="186379"/>
                    <a:pt x="860198" y="333963"/>
                  </a:cubicBezTo>
                  <a:lnTo>
                    <a:pt x="860198" y="1058635"/>
                  </a:lnTo>
                  <a:lnTo>
                    <a:pt x="0" y="1058635"/>
                  </a:lnTo>
                  <a:lnTo>
                    <a:pt x="0" y="334501"/>
                  </a:lnTo>
                  <a:cubicBezTo>
                    <a:pt x="2321" y="185660"/>
                    <a:pt x="121161" y="64045"/>
                    <a:pt x="286888" y="19070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860198" cy="979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942511" y="297422"/>
            <a:ext cx="2900962" cy="1761675"/>
          </a:xfrm>
          <a:custGeom>
            <a:avLst/>
            <a:gdLst/>
            <a:ahLst/>
            <a:cxnLst/>
            <a:rect l="l" t="t" r="r" b="b"/>
            <a:pathLst>
              <a:path w="2900962" h="1761675">
                <a:moveTo>
                  <a:pt x="0" y="0"/>
                </a:moveTo>
                <a:lnTo>
                  <a:pt x="2900962" y="0"/>
                </a:lnTo>
                <a:lnTo>
                  <a:pt x="2900962" y="1761675"/>
                </a:lnTo>
                <a:lnTo>
                  <a:pt x="0" y="176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65077" y="1917212"/>
            <a:ext cx="8527915" cy="8527915"/>
          </a:xfrm>
          <a:custGeom>
            <a:avLst/>
            <a:gdLst/>
            <a:ahLst/>
            <a:cxnLst/>
            <a:rect l="l" t="t" r="r" b="b"/>
            <a:pathLst>
              <a:path w="8527915" h="8527915">
                <a:moveTo>
                  <a:pt x="0" y="0"/>
                </a:moveTo>
                <a:lnTo>
                  <a:pt x="8527915" y="0"/>
                </a:lnTo>
                <a:lnTo>
                  <a:pt x="8527915" y="8527915"/>
                </a:lnTo>
                <a:lnTo>
                  <a:pt x="0" y="85279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732426" y="3571143"/>
            <a:ext cx="1212597" cy="1820033"/>
          </a:xfrm>
          <a:custGeom>
            <a:avLst/>
            <a:gdLst/>
            <a:ahLst/>
            <a:cxnLst/>
            <a:rect l="l" t="t" r="r" b="b"/>
            <a:pathLst>
              <a:path w="1212597" h="1820033">
                <a:moveTo>
                  <a:pt x="1212597" y="0"/>
                </a:moveTo>
                <a:lnTo>
                  <a:pt x="0" y="0"/>
                </a:lnTo>
                <a:lnTo>
                  <a:pt x="0" y="1820033"/>
                </a:lnTo>
                <a:lnTo>
                  <a:pt x="1212597" y="1820033"/>
                </a:lnTo>
                <a:lnTo>
                  <a:pt x="12125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32426" y="6524410"/>
            <a:ext cx="1309045" cy="1238684"/>
          </a:xfrm>
          <a:custGeom>
            <a:avLst/>
            <a:gdLst/>
            <a:ahLst/>
            <a:cxnLst/>
            <a:rect l="l" t="t" r="r" b="b"/>
            <a:pathLst>
              <a:path w="1309045" h="1238684">
                <a:moveTo>
                  <a:pt x="0" y="0"/>
                </a:moveTo>
                <a:lnTo>
                  <a:pt x="1309045" y="0"/>
                </a:lnTo>
                <a:lnTo>
                  <a:pt x="1309045" y="1238684"/>
                </a:lnTo>
                <a:lnTo>
                  <a:pt x="0" y="12386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18433" y="166518"/>
            <a:ext cx="12178494" cy="1227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8032" spc="-369">
                <a:solidFill>
                  <a:srgbClr val="FFFFFF"/>
                </a:solidFill>
                <a:latin typeface="Anantason Bold"/>
              </a:rPr>
              <a:t>OVERVIEW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18057" y="3503249"/>
            <a:ext cx="5210684" cy="2587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FFFFFF"/>
                </a:solidFill>
                <a:latin typeface="Object Sans Bold"/>
              </a:rPr>
              <a:t>CL Algoma supports approximately 800 children, youth and adults</a:t>
            </a:r>
          </a:p>
          <a:p>
            <a:pPr>
              <a:lnSpc>
                <a:spcPts val="3878"/>
              </a:lnSpc>
            </a:pPr>
            <a:endParaRPr lang="en-US" sz="4124" spc="-189" dirty="0">
              <a:solidFill>
                <a:srgbClr val="FFFFFF"/>
              </a:solidFill>
              <a:latin typeface="Object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18057" y="6502774"/>
            <a:ext cx="5210684" cy="257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4"/>
              </a:lnSpc>
            </a:pPr>
            <a:r>
              <a:rPr lang="en-US" sz="4124" spc="-189" dirty="0">
                <a:solidFill>
                  <a:srgbClr val="FFFFFF"/>
                </a:solidFill>
                <a:latin typeface="Object Sans Bold"/>
              </a:rPr>
              <a:t>Residential supports provided throughout </a:t>
            </a:r>
            <a:r>
              <a:rPr lang="en-US" sz="4124" u="sng" spc="-189" dirty="0">
                <a:solidFill>
                  <a:srgbClr val="FFFFFF"/>
                </a:solidFill>
                <a:latin typeface="Object Sans Bold"/>
              </a:rPr>
              <a:t>113</a:t>
            </a:r>
            <a:r>
              <a:rPr lang="en-US" sz="4124" spc="-189" dirty="0">
                <a:solidFill>
                  <a:srgbClr val="FFFFFF"/>
                </a:solidFill>
                <a:latin typeface="Object Sans Bold"/>
              </a:rPr>
              <a:t> community locations</a:t>
            </a:r>
          </a:p>
          <a:p>
            <a:pPr>
              <a:lnSpc>
                <a:spcPts val="3878"/>
              </a:lnSpc>
            </a:pPr>
            <a:endParaRPr lang="en-US" sz="4124" spc="-189" dirty="0">
              <a:solidFill>
                <a:srgbClr val="FFFFFF"/>
              </a:solidFill>
              <a:latin typeface="Object Sans Bold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16002000" y="9714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5100" y="0"/>
            <a:ext cx="4152900" cy="10287000"/>
            <a:chOff x="0" y="0"/>
            <a:chExt cx="109376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3768" cy="2709333"/>
            </a:xfrm>
            <a:custGeom>
              <a:avLst/>
              <a:gdLst/>
              <a:ahLst/>
              <a:cxnLst/>
              <a:rect l="l" t="t" r="r" b="b"/>
              <a:pathLst>
                <a:path w="1093768" h="2709333">
                  <a:moveTo>
                    <a:pt x="0" y="0"/>
                  </a:moveTo>
                  <a:lnTo>
                    <a:pt x="1093768" y="0"/>
                  </a:lnTo>
                  <a:lnTo>
                    <a:pt x="109376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7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093768" cy="2661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35100" y="-2095500"/>
            <a:ext cx="6248400" cy="6248400"/>
            <a:chOff x="0" y="0"/>
            <a:chExt cx="702129" cy="702129"/>
          </a:xfrm>
        </p:grpSpPr>
        <p:sp>
          <p:nvSpPr>
            <p:cNvPr id="6" name="Freeform 6"/>
            <p:cNvSpPr/>
            <p:nvPr/>
          </p:nvSpPr>
          <p:spPr>
            <a:xfrm>
              <a:off x="0" y="9358"/>
              <a:ext cx="702129" cy="683412"/>
            </a:xfrm>
            <a:custGeom>
              <a:avLst/>
              <a:gdLst/>
              <a:ahLst/>
              <a:cxnLst/>
              <a:rect l="l" t="t" r="r" b="b"/>
              <a:pathLst>
                <a:path w="702129" h="683412">
                  <a:moveTo>
                    <a:pt x="393456" y="15179"/>
                  </a:moveTo>
                  <a:lnTo>
                    <a:pt x="659738" y="169305"/>
                  </a:lnTo>
                  <a:cubicBezTo>
                    <a:pt x="685974" y="184491"/>
                    <a:pt x="702129" y="212508"/>
                    <a:pt x="702129" y="242822"/>
                  </a:cubicBezTo>
                  <a:lnTo>
                    <a:pt x="702129" y="440591"/>
                  </a:lnTo>
                  <a:cubicBezTo>
                    <a:pt x="702129" y="470905"/>
                    <a:pt x="685974" y="498922"/>
                    <a:pt x="659738" y="514108"/>
                  </a:cubicBezTo>
                  <a:lnTo>
                    <a:pt x="393456" y="668235"/>
                  </a:lnTo>
                  <a:cubicBezTo>
                    <a:pt x="367233" y="683413"/>
                    <a:pt x="334896" y="683413"/>
                    <a:pt x="308673" y="668235"/>
                  </a:cubicBezTo>
                  <a:lnTo>
                    <a:pt x="42391" y="514108"/>
                  </a:lnTo>
                  <a:cubicBezTo>
                    <a:pt x="16155" y="498922"/>
                    <a:pt x="0" y="470905"/>
                    <a:pt x="0" y="440591"/>
                  </a:cubicBezTo>
                  <a:lnTo>
                    <a:pt x="0" y="242822"/>
                  </a:lnTo>
                  <a:cubicBezTo>
                    <a:pt x="0" y="212508"/>
                    <a:pt x="16155" y="184491"/>
                    <a:pt x="42391" y="169305"/>
                  </a:cubicBezTo>
                  <a:lnTo>
                    <a:pt x="308673" y="15179"/>
                  </a:lnTo>
                  <a:cubicBezTo>
                    <a:pt x="334896" y="0"/>
                    <a:pt x="367233" y="0"/>
                    <a:pt x="393456" y="15179"/>
                  </a:cubicBezTo>
                  <a:close/>
                </a:path>
              </a:pathLst>
            </a:custGeom>
            <a:solidFill>
              <a:srgbClr val="8DC6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87325"/>
              <a:ext cx="702129" cy="375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135100" y="4882639"/>
            <a:ext cx="4152900" cy="4375661"/>
          </a:xfrm>
          <a:custGeom>
            <a:avLst/>
            <a:gdLst/>
            <a:ahLst/>
            <a:cxnLst/>
            <a:rect l="l" t="t" r="r" b="b"/>
            <a:pathLst>
              <a:path w="4152900" h="4375661">
                <a:moveTo>
                  <a:pt x="0" y="0"/>
                </a:moveTo>
                <a:lnTo>
                  <a:pt x="4152900" y="0"/>
                </a:lnTo>
                <a:lnTo>
                  <a:pt x="4152900" y="4375661"/>
                </a:lnTo>
                <a:lnTo>
                  <a:pt x="0" y="437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46310" y="3499223"/>
            <a:ext cx="685800" cy="685800"/>
            <a:chOff x="0" y="0"/>
            <a:chExt cx="914400" cy="91440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444573" y="561604"/>
            <a:ext cx="13585357" cy="153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7200" spc="-331" dirty="0">
                <a:solidFill>
                  <a:srgbClr val="FFFFFF"/>
                </a:solidFill>
                <a:latin typeface="Anantason Bold"/>
              </a:rPr>
              <a:t>GROUP HOMES TO COMMUNITY-BASED HOUSING.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55538" y="3434212"/>
            <a:ext cx="11737477" cy="120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62"/>
              </a:lnSpc>
              <a:spcBef>
                <a:spcPct val="0"/>
              </a:spcBef>
            </a:pPr>
            <a:r>
              <a:rPr lang="en-US" sz="4806" dirty="0">
                <a:solidFill>
                  <a:srgbClr val="FFFFFF"/>
                </a:solidFill>
                <a:latin typeface="Object Sans"/>
              </a:rPr>
              <a:t>The “Past” is not bad or wrong, it is what we knew at the time; we know better!!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20543" y="4987644"/>
            <a:ext cx="685800" cy="685800"/>
            <a:chOff x="0" y="0"/>
            <a:chExt cx="914400" cy="91440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1488496" y="4979217"/>
            <a:ext cx="12456104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2"/>
              </a:lnSpc>
            </a:pPr>
            <a:r>
              <a:rPr lang="en-US" sz="4806" dirty="0">
                <a:solidFill>
                  <a:srgbClr val="FFFFFF"/>
                </a:solidFill>
                <a:latin typeface="Object Sans"/>
              </a:rPr>
              <a:t>Transition from programs, congregated services and system-think (spaces/beds) to individualized and person-</a:t>
            </a:r>
            <a:r>
              <a:rPr lang="en-US" sz="4806" dirty="0" err="1">
                <a:solidFill>
                  <a:srgbClr val="FFFFFF"/>
                </a:solidFill>
                <a:latin typeface="Object Sans"/>
              </a:rPr>
              <a:t>centred</a:t>
            </a:r>
            <a:r>
              <a:rPr lang="en-US" sz="4806" dirty="0">
                <a:solidFill>
                  <a:srgbClr val="FFFFFF"/>
                </a:solidFill>
                <a:latin typeface="Object Sans"/>
              </a:rPr>
              <a:t> supports (one person at a time)</a:t>
            </a:r>
          </a:p>
          <a:p>
            <a:pPr marL="0" lvl="0" indent="0" algn="l">
              <a:lnSpc>
                <a:spcPts val="4662"/>
              </a:lnSpc>
              <a:spcBef>
                <a:spcPct val="0"/>
              </a:spcBef>
            </a:pPr>
            <a:endParaRPr lang="en-US" sz="4806" dirty="0">
              <a:solidFill>
                <a:srgbClr val="FFFFFF"/>
              </a:solidFill>
              <a:latin typeface="Object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88496" y="7665267"/>
            <a:ext cx="11737477" cy="180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62"/>
              </a:lnSpc>
              <a:spcBef>
                <a:spcPct val="0"/>
              </a:spcBef>
            </a:pPr>
            <a:r>
              <a:rPr lang="en-US" sz="4806" dirty="0">
                <a:solidFill>
                  <a:srgbClr val="FFFFFF"/>
                </a:solidFill>
                <a:latin typeface="Object Sans"/>
              </a:rPr>
              <a:t>Is property ownership &amp; management your agency priority? Strength? Area of Expertise?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20543" y="7624693"/>
            <a:ext cx="685800" cy="685800"/>
            <a:chOff x="0" y="0"/>
            <a:chExt cx="914400" cy="91440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14400" cy="914400"/>
              <a:chOff x="0" y="0"/>
              <a:chExt cx="792852" cy="79285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92852" cy="792852"/>
              </a:xfrm>
              <a:custGeom>
                <a:avLst/>
                <a:gdLst/>
                <a:ahLst/>
                <a:cxnLst/>
                <a:rect l="l" t="t" r="r" b="b"/>
                <a:pathLst>
                  <a:path w="792852" h="792852">
                    <a:moveTo>
                      <a:pt x="180622" y="0"/>
                    </a:moveTo>
                    <a:lnTo>
                      <a:pt x="612230" y="0"/>
                    </a:lnTo>
                    <a:cubicBezTo>
                      <a:pt x="660134" y="0"/>
                      <a:pt x="706076" y="19030"/>
                      <a:pt x="739949" y="52903"/>
                    </a:cubicBezTo>
                    <a:cubicBezTo>
                      <a:pt x="773822" y="86776"/>
                      <a:pt x="792852" y="132718"/>
                      <a:pt x="792852" y="180622"/>
                    </a:cubicBezTo>
                    <a:lnTo>
                      <a:pt x="792852" y="612230"/>
                    </a:lnTo>
                    <a:cubicBezTo>
                      <a:pt x="792852" y="660134"/>
                      <a:pt x="773822" y="706076"/>
                      <a:pt x="739949" y="739949"/>
                    </a:cubicBezTo>
                    <a:cubicBezTo>
                      <a:pt x="706076" y="773822"/>
                      <a:pt x="660134" y="792852"/>
                      <a:pt x="612230" y="792852"/>
                    </a:cubicBezTo>
                    <a:lnTo>
                      <a:pt x="180622" y="792852"/>
                    </a:lnTo>
                    <a:cubicBezTo>
                      <a:pt x="132718" y="792852"/>
                      <a:pt x="86776" y="773822"/>
                      <a:pt x="52903" y="739949"/>
                    </a:cubicBezTo>
                    <a:cubicBezTo>
                      <a:pt x="19030" y="706076"/>
                      <a:pt x="0" y="660134"/>
                      <a:pt x="0" y="612230"/>
                    </a:cubicBezTo>
                    <a:lnTo>
                      <a:pt x="0" y="180622"/>
                    </a:lnTo>
                    <a:cubicBezTo>
                      <a:pt x="0" y="132718"/>
                      <a:pt x="19030" y="86776"/>
                      <a:pt x="52903" y="52903"/>
                    </a:cubicBezTo>
                    <a:cubicBezTo>
                      <a:pt x="86776" y="19030"/>
                      <a:pt x="132718" y="0"/>
                      <a:pt x="180622" y="0"/>
                    </a:cubicBezTo>
                    <a:close/>
                  </a:path>
                </a:pathLst>
              </a:custGeom>
              <a:solidFill>
                <a:srgbClr val="8DC63F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47625"/>
                <a:ext cx="792852" cy="7452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117263" y="107716"/>
              <a:ext cx="679874" cy="628884"/>
            </a:xfrm>
            <a:custGeom>
              <a:avLst/>
              <a:gdLst/>
              <a:ahLst/>
              <a:cxnLst/>
              <a:rect l="l" t="t" r="r" b="b"/>
              <a:pathLst>
                <a:path w="679874" h="628884">
                  <a:moveTo>
                    <a:pt x="0" y="0"/>
                  </a:moveTo>
                  <a:lnTo>
                    <a:pt x="679874" y="0"/>
                  </a:lnTo>
                  <a:lnTo>
                    <a:pt x="679874" y="628884"/>
                  </a:lnTo>
                  <a:lnTo>
                    <a:pt x="0" y="6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9" name="Slide Number Placeholder 10"/>
          <p:cNvSpPr txBox="1">
            <a:spLocks/>
          </p:cNvSpPr>
          <p:nvPr/>
        </p:nvSpPr>
        <p:spPr>
          <a:xfrm>
            <a:off x="16002000" y="9714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860</Words>
  <Application>Microsoft Office PowerPoint</Application>
  <PresentationFormat>Custom</PresentationFormat>
  <Paragraphs>169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Object Sans</vt:lpstr>
      <vt:lpstr>Arimo Bold</vt:lpstr>
      <vt:lpstr>Canva Sans Bold</vt:lpstr>
      <vt:lpstr>Alfa Slab One Bold</vt:lpstr>
      <vt:lpstr>Anantason Bold</vt:lpstr>
      <vt:lpstr>Canva Sans</vt:lpstr>
      <vt:lpstr>EB Garamond</vt:lpstr>
      <vt:lpstr>Object Sans Bold</vt:lpstr>
      <vt:lpstr>Segoe UI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CBH Presentation April 23</dc:title>
  <dc:creator>Nicole Clark</dc:creator>
  <cp:lastModifiedBy>John Policicchio</cp:lastModifiedBy>
  <cp:revision>52</cp:revision>
  <dcterms:created xsi:type="dcterms:W3CDTF">2006-08-16T00:00:00Z</dcterms:created>
  <dcterms:modified xsi:type="dcterms:W3CDTF">2024-04-24T16:20:00Z</dcterms:modified>
  <dc:identifier>DAGCOAreusk</dc:identifier>
</cp:coreProperties>
</file>