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76" r:id="rId6"/>
    <p:sldId id="289" r:id="rId7"/>
    <p:sldId id="288" r:id="rId8"/>
    <p:sldId id="287" r:id="rId9"/>
    <p:sldId id="258" r:id="rId10"/>
    <p:sldId id="278" r:id="rId11"/>
    <p:sldId id="286" r:id="rId12"/>
    <p:sldId id="279" r:id="rId13"/>
    <p:sldId id="280" r:id="rId14"/>
    <p:sldId id="281" r:id="rId15"/>
    <p:sldId id="282" r:id="rId16"/>
    <p:sldId id="283" r:id="rId17"/>
    <p:sldId id="285" r:id="rId18"/>
    <p:sldId id="284" r:id="rId19"/>
  </p:sldIdLst>
  <p:sldSz cx="18288000" cy="10287000"/>
  <p:notesSz cx="6858000" cy="9144000"/>
  <p:embeddedFontLst>
    <p:embeddedFont>
      <p:font typeface="Lexend Deca" panose="020B0604020202020204" charset="0"/>
      <p:regular r:id="rId20"/>
    </p:embeddedFont>
    <p:embeddedFont>
      <p:font typeface="Lexend Deca Bold" panose="020B0604020202020204" charset="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6162" y="-2662062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21409A"/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912549" y="2952709"/>
            <a:ext cx="8642350" cy="0"/>
          </a:xfrm>
          <a:prstGeom prst="line">
            <a:avLst/>
          </a:prstGeom>
          <a:ln w="247650" cap="rnd">
            <a:solidFill>
              <a:srgbClr val="03A58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CA"/>
          </a:p>
        </p:txBody>
      </p:sp>
      <p:sp>
        <p:nvSpPr>
          <p:cNvPr id="6" name="Freeform 6"/>
          <p:cNvSpPr/>
          <p:nvPr/>
        </p:nvSpPr>
        <p:spPr>
          <a:xfrm>
            <a:off x="15017119" y="7104615"/>
            <a:ext cx="1676276" cy="1673537"/>
          </a:xfrm>
          <a:custGeom>
            <a:avLst/>
            <a:gdLst/>
            <a:ahLst/>
            <a:cxnLst/>
            <a:rect l="l" t="t" r="r" b="b"/>
            <a:pathLst>
              <a:path w="1676276" h="1673537">
                <a:moveTo>
                  <a:pt x="0" y="0"/>
                </a:moveTo>
                <a:lnTo>
                  <a:pt x="1676276" y="0"/>
                </a:lnTo>
                <a:lnTo>
                  <a:pt x="1676276" y="1673537"/>
                </a:lnTo>
                <a:lnTo>
                  <a:pt x="0" y="1673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7"/>
          <p:cNvSpPr txBox="1"/>
          <p:nvPr/>
        </p:nvSpPr>
        <p:spPr>
          <a:xfrm>
            <a:off x="1950290" y="1748234"/>
            <a:ext cx="13343319" cy="4399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09"/>
              </a:lnSpc>
              <a:spcBef>
                <a:spcPct val="0"/>
              </a:spcBef>
            </a:pPr>
            <a:r>
              <a:rPr lang="en-US" sz="9924" dirty="0">
                <a:solidFill>
                  <a:srgbClr val="FFFFFF"/>
                </a:solidFill>
                <a:latin typeface="Lexend Deca"/>
              </a:rPr>
              <a:t>Karis Disability Services</a:t>
            </a:r>
          </a:p>
          <a:p>
            <a:pPr marL="0" lvl="0" indent="0">
              <a:lnSpc>
                <a:spcPts val="11909"/>
              </a:lnSpc>
              <a:spcBef>
                <a:spcPct val="0"/>
              </a:spcBef>
            </a:pPr>
            <a:r>
              <a:rPr lang="en-US" sz="6600" dirty="0">
                <a:solidFill>
                  <a:srgbClr val="FFFFFF"/>
                </a:solidFill>
                <a:latin typeface="Lexend Deca"/>
              </a:rPr>
              <a:t>(Formerly Christian Horizons)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10204" y="8247821"/>
            <a:ext cx="8566150" cy="15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FFFFFF"/>
                </a:solidFill>
                <a:latin typeface="Lexend Deca"/>
              </a:rPr>
              <a:t>David Petkau, Director of Community </a:t>
            </a:r>
            <a:r>
              <a:rPr lang="en-US" sz="2799" dirty="0">
                <a:solidFill>
                  <a:srgbClr val="FFFFFF"/>
                </a:solidFill>
                <a:latin typeface="Lexend Deca"/>
              </a:rPr>
              <a:t>Engagment, Executive Director (South District)</a:t>
            </a:r>
          </a:p>
          <a:p>
            <a:pPr marL="0" lvl="0" indent="0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FFFFFF"/>
                </a:solidFill>
                <a:latin typeface="Lexend Deca"/>
              </a:rPr>
              <a:t>dpetkau@karis.org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CMCH Applications, Contributions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260960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264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Seed Funding- 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Rapid Housing Initiative Round 1 – unsuccessful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Rapid Housing Initiative Round 2- unsuccessful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Co-investment fund – Successful! Grant &amp; Loan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361449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Progress, Commitment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78415" y="2575681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372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Housing Consultant, Architect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Construction Management agreement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Design / Innovation – B3 capable, accessible, community space,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energy efficient, Steel wall panel construction.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Cost Consultants D, C, B, A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Public Tender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4F550E7-5236-1136-75D5-BE21C36FA098}"/>
              </a:ext>
            </a:extLst>
          </p:cNvPr>
          <p:cNvSpPr/>
          <p:nvPr/>
        </p:nvSpPr>
        <p:spPr>
          <a:xfrm>
            <a:off x="5715000" y="820246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403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happened?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Tenders, Cost Increases!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78558" y="4788069"/>
            <a:ext cx="14089277" cy="4799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Pandemic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Cost came in much higher than expected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CMHC had no mechanism to adapt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Donor plan was at max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MCCSS funding was fiscal based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Decision Point: RHI #3?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- this would mean pulling our previous relationship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	- return at a much lower ‘per door’ co-investment fund commitment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</a:t>
            </a: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636470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53690"/>
            <a:ext cx="6830064" cy="37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67376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Result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AE2086A-19D9-49D4-077E-43ACBE1FAC6B}"/>
              </a:ext>
            </a:extLst>
          </p:cNvPr>
          <p:cNvSpPr txBox="1"/>
          <p:nvPr/>
        </p:nvSpPr>
        <p:spPr>
          <a:xfrm>
            <a:off x="2099361" y="4046640"/>
            <a:ext cx="14089277" cy="53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Up to 20 units lost from the affordable housing inventory of our community, No purpose-built rentals in the last 25+ years.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An innovative design that could bridge a little-known gap was lost (</a:t>
            </a:r>
            <a:r>
              <a:rPr lang="en-US" sz="2799" i="1" dirty="0">
                <a:solidFill>
                  <a:srgbClr val="141414"/>
                </a:solidFill>
                <a:latin typeface="Lexend Deca"/>
              </a:rPr>
              <a:t>people that can’t enter into their own lease agreement, need assistance to evacuate</a:t>
            </a:r>
            <a:r>
              <a:rPr lang="en-US" sz="2799" dirty="0">
                <a:solidFill>
                  <a:srgbClr val="141414"/>
                </a:solidFill>
                <a:latin typeface="Lexend Deca"/>
              </a:rPr>
              <a:t>)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Partners redirecting their interests and passions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Investment lost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17939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253690"/>
            <a:ext cx="6830064" cy="379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6737643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Learning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AE2086A-19D9-49D4-077E-43ACBE1FAC6B}"/>
              </a:ext>
            </a:extLst>
          </p:cNvPr>
          <p:cNvSpPr txBox="1"/>
          <p:nvPr/>
        </p:nvSpPr>
        <p:spPr>
          <a:xfrm>
            <a:off x="2099361" y="4046640"/>
            <a:ext cx="14089277" cy="5876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More resources committed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Ability for the system to adapt and be flexible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More collaboration between levels of government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Seed funding – insufficient,  there is a lot of upfront investment. </a:t>
            </a: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sz="2799" dirty="0">
              <a:solidFill>
                <a:srgbClr val="141414"/>
              </a:solidFill>
              <a:latin typeface="Lexend Deca"/>
            </a:endParaRPr>
          </a:p>
          <a:p>
            <a:pPr marL="457200" lvl="0" indent="-457200" algn="l">
              <a:lnSpc>
                <a:spcPts val="4199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Fill the housing gap for those that do not engage their own homes and have needs that impact their ability to evacuate (B3)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85866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82320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009DD6">
                <a:alpha val="2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4140" y="7725753"/>
            <a:ext cx="1459066" cy="14590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FBB11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 rot="5400000">
            <a:off x="15307919" y="8417186"/>
            <a:ext cx="571508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5609" y="3640283"/>
            <a:ext cx="6646717" cy="6646717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46" r="-44863" b="-1320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63321" y="1426546"/>
            <a:ext cx="8641037" cy="18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3"/>
              </a:lnSpc>
            </a:pPr>
            <a:r>
              <a:rPr lang="en-US" sz="7445" dirty="0">
                <a:solidFill>
                  <a:srgbClr val="21409A"/>
                </a:solidFill>
                <a:latin typeface="Lexend Deca Bold"/>
              </a:rPr>
              <a:t>An Affordable Housing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4886" y="4496265"/>
            <a:ext cx="8641037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4000" dirty="0">
                <a:solidFill>
                  <a:srgbClr val="10265D"/>
                </a:solidFill>
                <a:latin typeface="Lexend Deca Bold"/>
              </a:rPr>
              <a:t>Not all affordable housing projects have a happy ending!</a:t>
            </a:r>
          </a:p>
        </p:txBody>
      </p:sp>
    </p:spTree>
    <p:extLst>
      <p:ext uri="{BB962C8B-B14F-4D97-AF65-F5344CB8AC3E}">
        <p14:creationId xmlns:p14="http://schemas.microsoft.com/office/powerpoint/2010/main" val="166391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2376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Intentional Communities Consortium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224938-2BA7-C546-BB11-AAE707EE0731}"/>
              </a:ext>
            </a:extLst>
          </p:cNvPr>
          <p:cNvSpPr txBox="1"/>
          <p:nvPr/>
        </p:nvSpPr>
        <p:spPr>
          <a:xfrm>
            <a:off x="2286000" y="4229100"/>
            <a:ext cx="9529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4000" b="1" dirty="0"/>
              <a:t>https://intentionalcommunities.ca/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14F6BC-55BA-8A3E-DBF8-2660BF348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5200" y="3213535"/>
            <a:ext cx="5820587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0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21409A"/>
                </a:solidFill>
                <a:latin typeface="Lexend Deca Bold"/>
              </a:rPr>
              <a:t>Intentional Communities Consortium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473ED0-D367-9640-8E0A-EA68073A9358}"/>
              </a:ext>
            </a:extLst>
          </p:cNvPr>
          <p:cNvSpPr txBox="1"/>
          <p:nvPr/>
        </p:nvSpPr>
        <p:spPr>
          <a:xfrm>
            <a:off x="1752600" y="3970675"/>
            <a:ext cx="14084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i="0" dirty="0">
                <a:solidFill>
                  <a:srgbClr val="365477"/>
                </a:solidFill>
                <a:effectLst/>
                <a:highlight>
                  <a:srgbClr val="FFFFFF"/>
                </a:highlight>
                <a:latin typeface="museo-sans"/>
              </a:rPr>
              <a:t>Mission</a:t>
            </a:r>
          </a:p>
          <a:p>
            <a:pPr algn="ctr"/>
            <a:endParaRPr lang="en-US" sz="3200" b="1" i="0" dirty="0">
              <a:solidFill>
                <a:srgbClr val="365477"/>
              </a:solidFill>
              <a:effectLst/>
              <a:highlight>
                <a:srgbClr val="FFFFFF"/>
              </a:highlight>
              <a:latin typeface="museo-sans"/>
            </a:endParaRPr>
          </a:p>
          <a:p>
            <a:pPr algn="l"/>
            <a: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  <a:t>Affect change by applying shared learning and networking from our member organizations to:</a:t>
            </a:r>
            <a:b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</a:br>
            <a: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  <a:t>a. Expand affordable housing projects for mixed use.</a:t>
            </a:r>
            <a:b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</a:br>
            <a: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  <a:t>b. Combine the strength of our member organizations to create hundreds of housing units throughout Canada with a preference for multi-unit projects of 20-units or more.</a:t>
            </a:r>
            <a:b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</a:br>
            <a: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  <a:t>c. Advocate as a consortium to all levels of Government.</a:t>
            </a:r>
            <a:b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</a:br>
            <a:r>
              <a:rPr lang="en-US" sz="3200" b="0" i="0" dirty="0">
                <a:solidFill>
                  <a:srgbClr val="333432"/>
                </a:solidFill>
                <a:effectLst/>
                <a:highlight>
                  <a:srgbClr val="FFFFFF"/>
                </a:highlight>
                <a:latin typeface="museo-slab"/>
              </a:rPr>
              <a:t>d. Share tools and information through partnerships and member engagement.</a:t>
            </a:r>
          </a:p>
        </p:txBody>
      </p:sp>
    </p:spTree>
    <p:extLst>
      <p:ext uri="{BB962C8B-B14F-4D97-AF65-F5344CB8AC3E}">
        <p14:creationId xmlns:p14="http://schemas.microsoft.com/office/powerpoint/2010/main" val="164921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C2004D-F865-7DA5-36BF-034B4FBB8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964" y="1828337"/>
            <a:ext cx="12870071" cy="663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36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4800" dirty="0">
                <a:solidFill>
                  <a:srgbClr val="21409A"/>
                </a:solidFill>
                <a:latin typeface="Lexend Deca Bold"/>
              </a:rPr>
              <a:t>Intentional Communities Consortium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441F5-5B65-13DA-F0F2-327F48EB2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817" y="3198228"/>
            <a:ext cx="14469377" cy="706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64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4082320"/>
            <a:ext cx="21114162" cy="12949062"/>
            <a:chOff x="0" y="0"/>
            <a:chExt cx="938407" cy="5755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38407" cy="575514"/>
            </a:xfrm>
            <a:custGeom>
              <a:avLst/>
              <a:gdLst/>
              <a:ahLst/>
              <a:cxnLst/>
              <a:rect l="l" t="t" r="r" b="b"/>
              <a:pathLst>
                <a:path w="938407" h="575514">
                  <a:moveTo>
                    <a:pt x="110001" y="0"/>
                  </a:moveTo>
                  <a:lnTo>
                    <a:pt x="828406" y="0"/>
                  </a:lnTo>
                  <a:cubicBezTo>
                    <a:pt x="889158" y="0"/>
                    <a:pt x="938407" y="49249"/>
                    <a:pt x="938407" y="110001"/>
                  </a:cubicBezTo>
                  <a:lnTo>
                    <a:pt x="938407" y="465513"/>
                  </a:lnTo>
                  <a:cubicBezTo>
                    <a:pt x="938407" y="526265"/>
                    <a:pt x="889158" y="575514"/>
                    <a:pt x="828406" y="575514"/>
                  </a:cubicBezTo>
                  <a:lnTo>
                    <a:pt x="110001" y="575514"/>
                  </a:lnTo>
                  <a:cubicBezTo>
                    <a:pt x="80827" y="575514"/>
                    <a:pt x="52848" y="563924"/>
                    <a:pt x="32219" y="543295"/>
                  </a:cubicBezTo>
                  <a:cubicBezTo>
                    <a:pt x="11589" y="522666"/>
                    <a:pt x="0" y="494687"/>
                    <a:pt x="0" y="465513"/>
                  </a:cubicBezTo>
                  <a:lnTo>
                    <a:pt x="0" y="110001"/>
                  </a:lnTo>
                  <a:cubicBezTo>
                    <a:pt x="0" y="49249"/>
                    <a:pt x="49249" y="0"/>
                    <a:pt x="110001" y="0"/>
                  </a:cubicBezTo>
                  <a:close/>
                </a:path>
              </a:pathLst>
            </a:custGeom>
            <a:solidFill>
              <a:srgbClr val="009DD6">
                <a:alpha val="29804"/>
              </a:srgbClr>
            </a:solidFill>
          </p:spPr>
          <p:txBody>
            <a:bodyPr/>
            <a:lstStyle/>
            <a:p>
              <a:endParaRPr lang="en-C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864140" y="7725753"/>
            <a:ext cx="1459066" cy="145906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rgbClr val="FBB116"/>
            </a:solid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7" name="AutoShape 7"/>
          <p:cNvSpPr/>
          <p:nvPr/>
        </p:nvSpPr>
        <p:spPr>
          <a:xfrm rot="5400000">
            <a:off x="15307919" y="8417186"/>
            <a:ext cx="571508" cy="0"/>
          </a:xfrm>
          <a:prstGeom prst="line">
            <a:avLst/>
          </a:prstGeom>
          <a:ln w="76200" cap="rnd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CA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45609" y="3640283"/>
            <a:ext cx="6646717" cy="6646717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046" r="-44863" b="-13202"/>
              </a:stretch>
            </a:blipFill>
          </p:spPr>
          <p:txBody>
            <a:bodyPr/>
            <a:lstStyle/>
            <a:p>
              <a:endParaRPr lang="en-CA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663321" y="1426546"/>
            <a:ext cx="8641037" cy="18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73"/>
              </a:lnSpc>
            </a:pPr>
            <a:r>
              <a:rPr lang="en-US" sz="7445" dirty="0">
                <a:solidFill>
                  <a:srgbClr val="21409A"/>
                </a:solidFill>
                <a:latin typeface="Lexend Deca Bold"/>
              </a:rPr>
              <a:t>An Affordable Housing Journey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34886" y="4496265"/>
            <a:ext cx="8641037" cy="975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4000" dirty="0">
                <a:solidFill>
                  <a:srgbClr val="10265D"/>
                </a:solidFill>
                <a:latin typeface="Lexend Deca Bold"/>
              </a:rPr>
              <a:t>Not all affordable housing projects have a happy ending!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524000" y="8267700"/>
            <a:ext cx="14089277" cy="1567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Niagara area, 20 Units, Mix tenancy including people with a developmental disability (depending on the CMHC stream), Deeply Affordable, ‘Care Occupancy’ capable. Zoning Variances completed.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/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F8AE6D-08F3-48CF-22D6-AC70CEF2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9089"/>
            <a:ext cx="11720513" cy="65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35C1FE6E-20FA-3C7B-94F6-5BA12EB638B0}"/>
              </a:ext>
            </a:extLst>
          </p:cNvPr>
          <p:cNvSpPr txBox="1"/>
          <p:nvPr/>
        </p:nvSpPr>
        <p:spPr>
          <a:xfrm>
            <a:off x="2101557" y="419100"/>
            <a:ext cx="14084886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8000" dirty="0">
                <a:solidFill>
                  <a:srgbClr val="21409A"/>
                </a:solidFill>
                <a:latin typeface="Lexend Deca Bold"/>
              </a:rPr>
              <a:t>The Vision</a:t>
            </a:r>
          </a:p>
        </p:txBody>
      </p:sp>
    </p:spTree>
    <p:extLst>
      <p:ext uri="{BB962C8B-B14F-4D97-AF65-F5344CB8AC3E}">
        <p14:creationId xmlns:p14="http://schemas.microsoft.com/office/powerpoint/2010/main" val="342347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Be invested:  Have skin in the game!  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600" y="260960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2644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Capital funds – sold another property and invested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Committed internal resources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Developed a capital fundraising campaign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Our Charitable Foundation was on board 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89026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1783D4-D5FD-5000-D492-14A61B425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9C6C5404-0079-FDD7-AEFE-62F338EF6978}"/>
              </a:ext>
            </a:extLst>
          </p:cNvPr>
          <p:cNvSpPr txBox="1"/>
          <p:nvPr/>
        </p:nvSpPr>
        <p:spPr>
          <a:xfrm>
            <a:off x="2099361" y="1536915"/>
            <a:ext cx="14084886" cy="1144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600"/>
              </a:lnSpc>
              <a:spcBef>
                <a:spcPct val="0"/>
              </a:spcBef>
            </a:pPr>
            <a:r>
              <a:rPr lang="en-US" sz="7200" dirty="0">
                <a:solidFill>
                  <a:srgbClr val="21409A"/>
                </a:solidFill>
                <a:latin typeface="Lexend Deca Bold"/>
              </a:rPr>
              <a:t>What did the system ask of us?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956E382F-AF9D-9C71-7774-A2EE725A42BA}"/>
              </a:ext>
            </a:extLst>
          </p:cNvPr>
          <p:cNvSpPr txBox="1"/>
          <p:nvPr/>
        </p:nvSpPr>
        <p:spPr>
          <a:xfrm>
            <a:off x="2099361" y="3543300"/>
            <a:ext cx="14089277" cy="1028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Partner with others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0A58F5E-8E51-794C-4C2C-AA229C5DE263}"/>
              </a:ext>
            </a:extLst>
          </p:cNvPr>
          <p:cNvSpPr/>
          <p:nvPr/>
        </p:nvSpPr>
        <p:spPr>
          <a:xfrm rot="-5400000">
            <a:off x="-1269318" y="635754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7" y="0"/>
                </a:lnTo>
                <a:lnTo>
                  <a:pt x="3467827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511" r="-963" b="-133354"/>
            </a:stretch>
          </a:blipFill>
        </p:spPr>
        <p:txBody>
          <a:bodyPr/>
          <a:lstStyle/>
          <a:p>
            <a:endParaRPr lang="en-C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4F0C98A-29EF-C601-525B-107C51D1F36E}"/>
              </a:ext>
            </a:extLst>
          </p:cNvPr>
          <p:cNvSpPr/>
          <p:nvPr/>
        </p:nvSpPr>
        <p:spPr>
          <a:xfrm rot="-10800000">
            <a:off x="15385042" y="9077772"/>
            <a:ext cx="3467827" cy="1329768"/>
          </a:xfrm>
          <a:custGeom>
            <a:avLst/>
            <a:gdLst/>
            <a:ahLst/>
            <a:cxnLst/>
            <a:rect l="l" t="t" r="r" b="b"/>
            <a:pathLst>
              <a:path w="3467827" h="1329768">
                <a:moveTo>
                  <a:pt x="0" y="0"/>
                </a:moveTo>
                <a:lnTo>
                  <a:pt x="3467828" y="0"/>
                </a:lnTo>
                <a:lnTo>
                  <a:pt x="3467828" y="1329769"/>
                </a:lnTo>
                <a:lnTo>
                  <a:pt x="0" y="1329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38503" r="-2149" b="-27450"/>
            </a:stretch>
          </a:blipFill>
        </p:spPr>
        <p:txBody>
          <a:bodyPr/>
          <a:lstStyle/>
          <a:p>
            <a:endParaRPr lang="en-CA"/>
          </a:p>
        </p:txBody>
      </p:sp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298FFE6E-757E-6F7C-A1B2-D5BDCA76C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57800" y="2393999"/>
            <a:ext cx="2438400" cy="24384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94ACCE9-C437-1060-BEA9-9718DCF216B9}"/>
              </a:ext>
            </a:extLst>
          </p:cNvPr>
          <p:cNvSpPr txBox="1"/>
          <p:nvPr/>
        </p:nvSpPr>
        <p:spPr>
          <a:xfrm>
            <a:off x="2099361" y="5471599"/>
            <a:ext cx="14089277" cy="3721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Major Corporate Donor – the land 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Donors in general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MCCSS – Provincial level funding- Developmental Services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City – Development, zoning, fees etc..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Municipality: Development charges,  Rent subsidies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r>
              <a:rPr lang="en-US" sz="2799" dirty="0">
                <a:solidFill>
                  <a:srgbClr val="141414"/>
                </a:solidFill>
                <a:latin typeface="Lexend Deca"/>
              </a:rPr>
              <a:t>	* The Community – i.e. Town Hall meetings</a:t>
            </a:r>
          </a:p>
          <a:p>
            <a:pPr marL="0" lvl="0" indent="0" algn="l">
              <a:lnSpc>
                <a:spcPts val="4199"/>
              </a:lnSpc>
              <a:spcBef>
                <a:spcPct val="0"/>
              </a:spcBef>
            </a:pPr>
            <a:endParaRPr lang="en-US" sz="2799" u="none" dirty="0">
              <a:solidFill>
                <a:srgbClr val="141414"/>
              </a:solidFill>
              <a:latin typeface="Lexend Deca"/>
            </a:endParaRPr>
          </a:p>
        </p:txBody>
      </p:sp>
    </p:spTree>
    <p:extLst>
      <p:ext uri="{BB962C8B-B14F-4D97-AF65-F5344CB8AC3E}">
        <p14:creationId xmlns:p14="http://schemas.microsoft.com/office/powerpoint/2010/main" val="2368368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opic Document" ma:contentTypeID="0x0101002038F845EA1535479D8DD92A2D600061004BC435C811E3C94ABA4C4B3D159CF419" ma:contentTypeVersion="16" ma:contentTypeDescription="" ma:contentTypeScope="" ma:versionID="2cd02e4cbf263bf05c721968a77dc0f5">
  <xsd:schema xmlns:xsd="http://www.w3.org/2001/XMLSchema" xmlns:xs="http://www.w3.org/2001/XMLSchema" xmlns:p="http://schemas.microsoft.com/office/2006/metadata/properties" xmlns:ns2="http://schemas.microsoft.com/sharepoint.v3" xmlns:ns3="e09329b2-cb0e-451f-91ea-d2c78b9d56a2" xmlns:ns4="5fc23b84-1c2e-40eb-a569-3f0dcaeef1d8" targetNamespace="http://schemas.microsoft.com/office/2006/metadata/properties" ma:root="true" ma:fieldsID="dd461dca37d8f8fa6920a0d574978b25" ns2:_="" ns3:_="" ns4:_="">
    <xsd:import namespace="http://schemas.microsoft.com/sharepoint.v3"/>
    <xsd:import namespace="e09329b2-cb0e-451f-91ea-d2c78b9d56a2"/>
    <xsd:import namespace="5fc23b84-1c2e-40eb-a569-3f0dcaeef1d8"/>
    <xsd:element name="properties">
      <xsd:complexType>
        <xsd:sequence>
          <xsd:element name="documentManagement">
            <xsd:complexType>
              <xsd:all>
                <xsd:element ref="ns2:CategoryDescription" minOccurs="0"/>
                <xsd:element ref="ns3:CH_Type" minOccurs="0"/>
                <xsd:element ref="ns3:CH_Department_Text" minOccurs="0"/>
                <xsd:element ref="ns3:CH_Category_Text" minOccurs="0"/>
                <xsd:element ref="ns3:CH_Keyword_Text" minOccurs="0"/>
                <xsd:element ref="ns3:ca76ea8526f14766979fbad3a054dab7" minOccurs="0"/>
                <xsd:element ref="ns3:n9733f1584ee4686b1584b84b33111c9" minOccurs="0"/>
                <xsd:element ref="ns3:c597f59cd3ac4adfaf4a596b1463ffd4" minOccurs="0"/>
                <xsd:element ref="ns3:TaxCatchAll" minOccurs="0"/>
                <xsd:element ref="ns3:TaxCatchAllLabel" minOccurs="0"/>
                <xsd:element ref="ns4:Target_x0020_Audien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2" nillable="true" ma:displayName="Description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329b2-cb0e-451f-91ea-d2c78b9d56a2" elementFormDefault="qualified">
    <xsd:import namespace="http://schemas.microsoft.com/office/2006/documentManagement/types"/>
    <xsd:import namespace="http://schemas.microsoft.com/office/infopath/2007/PartnerControls"/>
    <xsd:element name="CH_Type" ma:index="6" nillable="true" ma:displayName="Type" ma:default="Document" ma:format="Dropdown" ma:internalName="CH_Type">
      <xsd:simpleType>
        <xsd:restriction base="dms:Choice">
          <xsd:enumeration value="Document"/>
          <xsd:enumeration value="Form"/>
          <xsd:enumeration value="Video"/>
        </xsd:restriction>
      </xsd:simpleType>
    </xsd:element>
    <xsd:element name="CH_Department_Text" ma:index="7" nillable="true" ma:displayName="Departments as Text" ma:internalName="CH_Department_Text" ma:readOnly="false">
      <xsd:simpleType>
        <xsd:restriction base="dms:Text">
          <xsd:maxLength value="255"/>
        </xsd:restriction>
      </xsd:simpleType>
    </xsd:element>
    <xsd:element name="CH_Category_Text" ma:index="8" nillable="true" ma:displayName="Category as Text" ma:internalName="CH_Category_Text">
      <xsd:simpleType>
        <xsd:restriction base="dms:Text">
          <xsd:maxLength value="255"/>
        </xsd:restriction>
      </xsd:simpleType>
    </xsd:element>
    <xsd:element name="CH_Keyword_Text" ma:index="9" nillable="true" ma:displayName="Keyword as Text" ma:internalName="CH_Keyword_Text">
      <xsd:simpleType>
        <xsd:restriction base="dms:Text">
          <xsd:maxLength value="255"/>
        </xsd:restriction>
      </xsd:simpleType>
    </xsd:element>
    <xsd:element name="ca76ea8526f14766979fbad3a054dab7" ma:index="11" nillable="true" ma:taxonomy="true" ma:internalName="ca76ea8526f14766979fbad3a054dab7" ma:taxonomyFieldName="CH_Keyword" ma:displayName="Keyword" ma:default="" ma:fieldId="{ca76ea85-26f1-4766-979f-bad3a054dab7}" ma:taxonomyMulti="true" ma:sspId="1eca0826-23e6-4f14-98b0-68f37d270280" ma:termSetId="c2f18775-478a-40bb-b50d-3dc12ae996b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9733f1584ee4686b1584b84b33111c9" ma:index="13" nillable="true" ma:taxonomy="true" ma:internalName="n9733f1584ee4686b1584b84b33111c9" ma:taxonomyFieldName="CH_Department" ma:displayName="Department" ma:default="42;#Communications|d6f78cda-256e-4106-af88-4430b37f1fb7" ma:fieldId="{79733f15-84ee-4686-b158-4b84b33111c9}" ma:taxonomyMulti="true" ma:sspId="1eca0826-23e6-4f14-98b0-68f37d270280" ma:termSetId="0fa6b5fe-6f32-4f90-bfe6-16e4eea4515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597f59cd3ac4adfaf4a596b1463ffd4" ma:index="17" nillable="true" ma:taxonomy="true" ma:internalName="c597f59cd3ac4adfaf4a596b1463ffd4" ma:taxonomyFieldName="CH_Category" ma:displayName="Category" ma:default="" ma:fieldId="{c597f59c-d3ac-4adf-af4a-596b1463ffd4}" ma:taxonomyMulti="true" ma:sspId="1eca0826-23e6-4f14-98b0-68f37d270280" ma:termSetId="46bda68d-fbe9-4942-bda2-5c910411f502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description="" ma:hidden="true" ma:list="{2f8653e1-f905-465a-9c36-c0700cf2c7fb}" ma:internalName="TaxCatchAll" ma:showField="CatchAllData" ma:web="e09329b2-cb0e-451f-91ea-d2c78b9d5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9" nillable="true" ma:displayName="Taxonomy Catch All Column1" ma:description="" ma:hidden="true" ma:list="{2f8653e1-f905-465a-9c36-c0700cf2c7fb}" ma:internalName="TaxCatchAllLabel" ma:readOnly="true" ma:showField="CatchAllDataLabel" ma:web="e09329b2-cb0e-451f-91ea-d2c78b9d5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3b84-1c2e-40eb-a569-3f0dcaeef1d8" elementFormDefault="qualified">
    <xsd:import namespace="http://schemas.microsoft.com/office/2006/documentManagement/types"/>
    <xsd:import namespace="http://schemas.microsoft.com/office/infopath/2007/PartnerControls"/>
    <xsd:element name="Target_x0020_Audiences" ma:index="21" nillable="true" ma:displayName="Target Audiences" ma:internalName="Target_x0020_Audiences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09329b2-cb0e-451f-91ea-d2c78b9d56a2">
      <Value>42</Value>
    </TaxCatchAll>
    <c597f59cd3ac4adfaf4a596b1463ffd4 xmlns="e09329b2-cb0e-451f-91ea-d2c78b9d56a2">
      <Terms xmlns="http://schemas.microsoft.com/office/infopath/2007/PartnerControls"/>
    </c597f59cd3ac4adfaf4a596b1463ffd4>
    <CH_Category_Text xmlns="e09329b2-cb0e-451f-91ea-d2c78b9d56a2" xsi:nil="true"/>
    <CH_Type xmlns="e09329b2-cb0e-451f-91ea-d2c78b9d56a2">Document</CH_Type>
    <Target_x0020_Audiences xmlns="5fc23b84-1c2e-40eb-a569-3f0dcaeef1d8" xsi:nil="true"/>
    <CH_Keyword_Text xmlns="e09329b2-cb0e-451f-91ea-d2c78b9d56a2" xsi:nil="true"/>
    <CategoryDescription xmlns="http://schemas.microsoft.com/sharepoint.v3" xsi:nil="true"/>
    <n9733f1584ee4686b1584b84b33111c9 xmlns="e09329b2-cb0e-451f-91ea-d2c78b9d56a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d6f78cda-256e-4106-af88-4430b37f1fb7</TermId>
        </TermInfo>
      </Terms>
    </n9733f1584ee4686b1584b84b33111c9>
    <CH_Department_Text xmlns="e09329b2-cb0e-451f-91ea-d2c78b9d56a2" xsi:nil="true"/>
    <ca76ea8526f14766979fbad3a054dab7 xmlns="e09329b2-cb0e-451f-91ea-d2c78b9d56a2">
      <Terms xmlns="http://schemas.microsoft.com/office/infopath/2007/PartnerControls"/>
    </ca76ea8526f14766979fbad3a054dab7>
  </documentManagement>
</p:properties>
</file>

<file path=customXml/itemProps1.xml><?xml version="1.0" encoding="utf-8"?>
<ds:datastoreItem xmlns:ds="http://schemas.openxmlformats.org/officeDocument/2006/customXml" ds:itemID="{92C9E574-4FB8-4679-851E-0731E236C4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.v3"/>
    <ds:schemaRef ds:uri="e09329b2-cb0e-451f-91ea-d2c78b9d56a2"/>
    <ds:schemaRef ds:uri="5fc23b84-1c2e-40eb-a569-3f0dcaeef1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667174-0035-4089-8E20-9E97B9D89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E1014B-F032-4299-877C-33AABA7C09DA}">
  <ds:schemaRefs>
    <ds:schemaRef ds:uri="http://schemas.microsoft.com/office/2006/metadata/properties"/>
    <ds:schemaRef ds:uri="http://schemas.microsoft.com/office/infopath/2007/PartnerControls"/>
    <ds:schemaRef ds:uri="da9542de-4c21-42a3-97c1-090db0955161"/>
    <ds:schemaRef ds:uri="954fbdfa-716e-4f8f-bd02-0c8839ce096a"/>
    <ds:schemaRef ds:uri="e09329b2-cb0e-451f-91ea-d2c78b9d56a2"/>
    <ds:schemaRef ds:uri="5fc23b84-1c2e-40eb-a569-3f0dcaeef1d8"/>
    <ds:schemaRef ds:uri="http://schemas.microsoft.com/sharepoint.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603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Lexend Deca</vt:lpstr>
      <vt:lpstr>Calibri</vt:lpstr>
      <vt:lpstr>Lexend Deca Bold</vt:lpstr>
      <vt:lpstr>Wingdings</vt:lpstr>
      <vt:lpstr>Arial</vt:lpstr>
      <vt:lpstr>museo-sans</vt:lpstr>
      <vt:lpstr>museo-slab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Karis Presentation 16:9</dc:title>
  <dc:creator>Daniel Wilcox</dc:creator>
  <cp:lastModifiedBy>David Petkau</cp:lastModifiedBy>
  <cp:revision>6</cp:revision>
  <dcterms:created xsi:type="dcterms:W3CDTF">2006-08-16T00:00:00Z</dcterms:created>
  <dcterms:modified xsi:type="dcterms:W3CDTF">2024-04-25T16:59:47Z</dcterms:modified>
  <dc:identifier>DAFsI_yTDMs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0x0101002038F845EA1535479D8DD92A2D600061004BC435C811E3C94ABA4C4B3D159CF419</vt:lpwstr>
  </property>
  <property fmtid="{D5CDD505-2E9C-101B-9397-08002B2CF9AE}" pid="3" name="MediaServiceImageTags">
    <vt:lpwstr/>
  </property>
  <property fmtid="{D5CDD505-2E9C-101B-9397-08002B2CF9AE}" pid="4" name="CH_Department">
    <vt:lpwstr>42;#Communications|d6f78cda-256e-4106-af88-4430b37f1fb7</vt:lpwstr>
  </property>
  <property fmtid="{D5CDD505-2E9C-101B-9397-08002B2CF9AE}" pid="5" name="CH_Keyword">
    <vt:lpwstr/>
  </property>
  <property fmtid="{D5CDD505-2E9C-101B-9397-08002B2CF9AE}" pid="6" name="CH_Category">
    <vt:lpwstr/>
  </property>
</Properties>
</file>