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4619" r:id="rId3"/>
    <p:sldId id="4587" r:id="rId4"/>
    <p:sldId id="4620" r:id="rId5"/>
    <p:sldId id="4573" r:id="rId6"/>
    <p:sldId id="4584" r:id="rId7"/>
    <p:sldId id="4629" r:id="rId8"/>
    <p:sldId id="258" r:id="rId9"/>
    <p:sldId id="4645" r:id="rId10"/>
    <p:sldId id="257" r:id="rId11"/>
    <p:sldId id="4610" r:id="rId12"/>
    <p:sldId id="4638" r:id="rId13"/>
    <p:sldId id="4639" r:id="rId14"/>
    <p:sldId id="4618" r:id="rId15"/>
    <p:sldId id="4647" r:id="rId16"/>
    <p:sldId id="4631" r:id="rId17"/>
    <p:sldId id="4593" r:id="rId18"/>
    <p:sldId id="394" r:id="rId19"/>
    <p:sldId id="263" r:id="rId20"/>
    <p:sldId id="4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118B0-79F0-4398-BAC0-ACBAA4FBCF30}" v="27" dt="2024-04-23T03:20:08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2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7EFD0-8FC2-498A-8A80-2D2327E8A3DD}" type="datetimeFigureOut"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0AE17-C63C-4A4B-BEC3-D719836229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4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1"/>
                </a:solidFill>
              </a:rPr>
              <a:t>Structured action plan developed in 2022. Tasks assigned and progress monitored.  Tasks integrated into agency’s strategic action plan.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1"/>
                </a:solidFill>
              </a:rPr>
              <a:t>Discuss Evaluation Committee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0AE17-C63C-4A4B-BEC3-D719836229D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96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6B9E5-7525-48D5-BF30-4AE31603A22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106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6F7A7E-6169-7C48-B338-50224A0B0018}"/>
              </a:ext>
            </a:extLst>
          </p:cNvPr>
          <p:cNvSpPr/>
          <p:nvPr userDrawn="1"/>
        </p:nvSpPr>
        <p:spPr>
          <a:xfrm>
            <a:off x="11351941" y="6388797"/>
            <a:ext cx="310376" cy="31037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85B1D-DB48-9F4D-B114-0183995B4B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373761-F26D-B14E-B629-35ADCDFBB3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151" y="122663"/>
            <a:ext cx="9164444" cy="992459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1 Column –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CE628-895F-C445-9195-219BE6C9C9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2150" y="2631687"/>
            <a:ext cx="11272025" cy="35452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Bullets level 1</a:t>
            </a:r>
          </a:p>
          <a:p>
            <a:pPr lvl="1"/>
            <a:r>
              <a:rPr lang="en-US"/>
              <a:t>Bullets level 2</a:t>
            </a:r>
          </a:p>
          <a:p>
            <a:pPr lvl="2"/>
            <a:r>
              <a:rPr lang="en-US"/>
              <a:t>Bullets level 3</a:t>
            </a:r>
          </a:p>
          <a:p>
            <a:pPr lvl="3"/>
            <a:r>
              <a:rPr lang="en-US"/>
              <a:t>Bullets level 4</a:t>
            </a:r>
          </a:p>
          <a:p>
            <a:pPr lvl="4"/>
            <a:r>
              <a:rPr lang="en-US"/>
              <a:t>Bullets level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6AF7F-6914-184D-A277-B2BBBB4D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7336" y="6388797"/>
            <a:ext cx="401443" cy="310376"/>
          </a:xfr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237E6E5-CD26-CF43-AA43-C25C508D9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64047D-4CC1-074D-AD64-C1B0E293F1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6960" y="131955"/>
            <a:ext cx="747132" cy="99617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1CA04C-D885-704B-9FBD-CF149C80D5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2150" y="1572323"/>
            <a:ext cx="11272025" cy="936701"/>
          </a:xfrm>
        </p:spPr>
        <p:txBody>
          <a:bodyPr/>
          <a:lstStyle>
            <a:lvl1pPr marL="0" indent="0">
              <a:buNone/>
              <a:defRPr sz="3000">
                <a:solidFill>
                  <a:srgbClr val="2540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 of page goes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0F2A26-8A36-3F40-B85E-B5476E4217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7267" y="6424835"/>
            <a:ext cx="10725912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0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6F7A7E-6169-7C48-B338-50224A0B0018}"/>
              </a:ext>
            </a:extLst>
          </p:cNvPr>
          <p:cNvSpPr/>
          <p:nvPr userDrawn="1"/>
        </p:nvSpPr>
        <p:spPr>
          <a:xfrm>
            <a:off x="11351941" y="6388797"/>
            <a:ext cx="310376" cy="31037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85B1D-DB48-9F4D-B114-0183995B4B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373761-F26D-B14E-B629-35ADCDFBB3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151" y="122663"/>
            <a:ext cx="9164444" cy="992459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 Column –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CE628-895F-C445-9195-219BE6C9C9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2151" y="2631687"/>
            <a:ext cx="5517996" cy="35452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Bullets level 1</a:t>
            </a:r>
          </a:p>
          <a:p>
            <a:pPr lvl="1"/>
            <a:r>
              <a:rPr lang="en-US"/>
              <a:t>Bullets level 2</a:t>
            </a:r>
          </a:p>
          <a:p>
            <a:pPr lvl="2"/>
            <a:r>
              <a:rPr lang="en-US"/>
              <a:t>Bullets level 3</a:t>
            </a:r>
          </a:p>
          <a:p>
            <a:pPr lvl="3"/>
            <a:r>
              <a:rPr lang="en-US"/>
              <a:t>Bullets level 4</a:t>
            </a:r>
          </a:p>
          <a:p>
            <a:pPr lvl="4"/>
            <a:r>
              <a:rPr lang="en-US"/>
              <a:t>Bullets level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6AF7F-6914-184D-A277-B2BBBB4D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7336" y="6388797"/>
            <a:ext cx="401443" cy="310376"/>
          </a:xfr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237E6E5-CD26-CF43-AA43-C25C508D9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64047D-4CC1-074D-AD64-C1B0E293F1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6960" y="131955"/>
            <a:ext cx="747132" cy="99617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1CA04C-D885-704B-9FBD-CF149C80D5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2150" y="1572323"/>
            <a:ext cx="11272025" cy="936701"/>
          </a:xfrm>
        </p:spPr>
        <p:txBody>
          <a:bodyPr/>
          <a:lstStyle>
            <a:lvl1pPr marL="0" indent="0">
              <a:buNone/>
              <a:defRPr sz="3000">
                <a:solidFill>
                  <a:srgbClr val="2540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 of page goes here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438E192-236C-2E43-9021-0CADE2B245C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23878" y="2631687"/>
            <a:ext cx="5517996" cy="35452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Bullets level 1</a:t>
            </a:r>
          </a:p>
          <a:p>
            <a:pPr lvl="1"/>
            <a:r>
              <a:rPr lang="en-US"/>
              <a:t>Bullets level 2</a:t>
            </a:r>
          </a:p>
          <a:p>
            <a:pPr lvl="2"/>
            <a:r>
              <a:rPr lang="en-US"/>
              <a:t>Bullets level 3</a:t>
            </a:r>
          </a:p>
          <a:p>
            <a:pPr lvl="3"/>
            <a:r>
              <a:rPr lang="en-US"/>
              <a:t>Bullets level 4</a:t>
            </a:r>
          </a:p>
          <a:p>
            <a:pPr lvl="4"/>
            <a:r>
              <a:rPr lang="en-US"/>
              <a:t>Bullets 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75454A-2853-C149-AD78-E8D97A9EED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7267" y="6424835"/>
            <a:ext cx="10725912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78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1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3D4E5E2-CF41-47B2-9F50-8E509C9A95B2}"/>
              </a:ext>
            </a:extLst>
          </p:cNvPr>
          <p:cNvGrpSpPr/>
          <p:nvPr userDrawn="1"/>
        </p:nvGrpSpPr>
        <p:grpSpPr>
          <a:xfrm>
            <a:off x="376199" y="1131290"/>
            <a:ext cx="2481539" cy="2845072"/>
            <a:chOff x="449781" y="731902"/>
            <a:chExt cx="2481539" cy="284507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C4D1C1-96FF-4B5E-B7DD-A50D49276E83}"/>
                </a:ext>
              </a:extLst>
            </p:cNvPr>
            <p:cNvSpPr/>
            <p:nvPr userDrawn="1"/>
          </p:nvSpPr>
          <p:spPr>
            <a:xfrm>
              <a:off x="1193960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012E6F-AA94-4B9B-B931-BB7EF01CF600}"/>
                </a:ext>
              </a:extLst>
            </p:cNvPr>
            <p:cNvGrpSpPr/>
            <p:nvPr userDrawn="1"/>
          </p:nvGrpSpPr>
          <p:grpSpPr>
            <a:xfrm>
              <a:off x="449781" y="731902"/>
              <a:ext cx="990600" cy="2845072"/>
              <a:chOff x="310246" y="679523"/>
              <a:chExt cx="990600" cy="2845072"/>
            </a:xfrm>
          </p:grpSpPr>
          <p:sp>
            <p:nvSpPr>
              <p:cNvPr id="23" name="Flowchart: Display 22">
                <a:extLst>
                  <a:ext uri="{FF2B5EF4-FFF2-40B4-BE49-F238E27FC236}">
                    <a16:creationId xmlns:a16="http://schemas.microsoft.com/office/drawing/2014/main" id="{06ACE013-89A3-4AEB-A597-B259D50DE211}"/>
                  </a:ext>
                </a:extLst>
              </p:cNvPr>
              <p:cNvSpPr/>
              <p:nvPr userDrawn="1"/>
            </p:nvSpPr>
            <p:spPr>
              <a:xfrm rot="16200000">
                <a:off x="289079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42F02DED-3AF6-42D6-8F14-3D482EA27166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E00D23-23DB-450E-8342-BF40414DBB9A}"/>
                  </a:ext>
                </a:extLst>
              </p:cNvPr>
              <p:cNvCxnSpPr>
                <a:stCxn id="23" idx="1"/>
                <a:endCxn id="24" idx="7"/>
              </p:cNvCxnSpPr>
              <p:nvPr userDrawn="1"/>
            </p:nvCxnSpPr>
            <p:spPr>
              <a:xfrm flipH="1">
                <a:off x="805528" y="1712457"/>
                <a:ext cx="18" cy="1511107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B465149-90D5-4AA1-919B-893CAE488574}"/>
              </a:ext>
            </a:extLst>
          </p:cNvPr>
          <p:cNvSpPr/>
          <p:nvPr userDrawn="1"/>
        </p:nvSpPr>
        <p:spPr>
          <a:xfrm>
            <a:off x="1120378" y="230176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E75E0F-91D4-48B9-B8D7-50C65E859BA3}"/>
              </a:ext>
            </a:extLst>
          </p:cNvPr>
          <p:cNvGrpSpPr/>
          <p:nvPr userDrawn="1"/>
        </p:nvGrpSpPr>
        <p:grpSpPr>
          <a:xfrm>
            <a:off x="2636182" y="3724159"/>
            <a:ext cx="2481241" cy="2845072"/>
            <a:chOff x="3580478" y="3327592"/>
            <a:chExt cx="2481241" cy="284507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D68C0D-A017-45D6-BB27-9B3E06DDB704}"/>
                </a:ext>
              </a:extLst>
            </p:cNvPr>
            <p:cNvSpPr/>
            <p:nvPr userDrawn="1"/>
          </p:nvSpPr>
          <p:spPr>
            <a:xfrm>
              <a:off x="4324359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595E80-B3F5-4BDF-9674-17BA742BFCD8}"/>
                </a:ext>
              </a:extLst>
            </p:cNvPr>
            <p:cNvGrpSpPr/>
            <p:nvPr userDrawn="1"/>
          </p:nvGrpSpPr>
          <p:grpSpPr>
            <a:xfrm rot="10800000">
              <a:off x="3580478" y="3327592"/>
              <a:ext cx="990600" cy="2845072"/>
              <a:chOff x="310245" y="679523"/>
              <a:chExt cx="990600" cy="2845072"/>
            </a:xfrm>
          </p:grpSpPr>
          <p:sp>
            <p:nvSpPr>
              <p:cNvPr id="37" name="Flowchart: Display 36">
                <a:extLst>
                  <a:ext uri="{FF2B5EF4-FFF2-40B4-BE49-F238E27FC236}">
                    <a16:creationId xmlns:a16="http://schemas.microsoft.com/office/drawing/2014/main" id="{0EB63076-286D-42D4-B6E3-150127BB011E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08388872-548B-4F74-8ADA-BA79278B29D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367834-D910-4D8A-AE27-D24B90B8FED9}"/>
                  </a:ext>
                </a:extLst>
              </p:cNvPr>
              <p:cNvCxnSpPr>
                <a:stCxn id="37" idx="1"/>
                <a:endCxn id="38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CF13D38-5B6A-4696-A3FC-685C7C5C2F98}"/>
              </a:ext>
            </a:extLst>
          </p:cNvPr>
          <p:cNvSpPr/>
          <p:nvPr userDrawn="1"/>
        </p:nvSpPr>
        <p:spPr>
          <a:xfrm>
            <a:off x="3380063" y="4113787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E4BCAD-9B1F-4FCE-B6D6-D4263D7192A8}"/>
              </a:ext>
            </a:extLst>
          </p:cNvPr>
          <p:cNvGrpSpPr/>
          <p:nvPr userDrawn="1"/>
        </p:nvGrpSpPr>
        <p:grpSpPr>
          <a:xfrm>
            <a:off x="4895867" y="1131290"/>
            <a:ext cx="2480925" cy="2845072"/>
            <a:chOff x="5595782" y="731902"/>
            <a:chExt cx="2480925" cy="284507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F40056-7D5D-434C-A112-A71B3AC1C5FB}"/>
                </a:ext>
              </a:extLst>
            </p:cNvPr>
            <p:cNvSpPr/>
            <p:nvPr userDrawn="1"/>
          </p:nvSpPr>
          <p:spPr>
            <a:xfrm>
              <a:off x="6339347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9BC877-8213-4692-9A4D-FD7B88E7C5A6}"/>
                </a:ext>
              </a:extLst>
            </p:cNvPr>
            <p:cNvGrpSpPr/>
            <p:nvPr userDrawn="1"/>
          </p:nvGrpSpPr>
          <p:grpSpPr>
            <a:xfrm>
              <a:off x="5595782" y="731902"/>
              <a:ext cx="990600" cy="2845072"/>
              <a:chOff x="310245" y="679523"/>
              <a:chExt cx="990600" cy="2845072"/>
            </a:xfrm>
          </p:grpSpPr>
          <p:sp>
            <p:nvSpPr>
              <p:cNvPr id="29" name="Flowchart: Display 28">
                <a:extLst>
                  <a:ext uri="{FF2B5EF4-FFF2-40B4-BE49-F238E27FC236}">
                    <a16:creationId xmlns:a16="http://schemas.microsoft.com/office/drawing/2014/main" id="{1AE2468A-ED10-4324-82BB-5A0BA4827E36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ardrop 29">
                <a:extLst>
                  <a:ext uri="{FF2B5EF4-FFF2-40B4-BE49-F238E27FC236}">
                    <a16:creationId xmlns:a16="http://schemas.microsoft.com/office/drawing/2014/main" id="{E56C60B5-1DC8-4DF5-8C79-7D0234192ECE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08426C8-666D-4D49-A5A2-EF7D4925E701}"/>
                  </a:ext>
                </a:extLst>
              </p:cNvPr>
              <p:cNvCxnSpPr>
                <a:stCxn id="29" idx="1"/>
                <a:endCxn id="30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4AC8F75-168C-4C68-93A4-C49CE0D72DA1}"/>
              </a:ext>
            </a:extLst>
          </p:cNvPr>
          <p:cNvSpPr/>
          <p:nvPr userDrawn="1"/>
        </p:nvSpPr>
        <p:spPr>
          <a:xfrm>
            <a:off x="5639097" y="2301765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47600A-5704-4A90-840D-E9311F4AB54B}"/>
              </a:ext>
            </a:extLst>
          </p:cNvPr>
          <p:cNvGrpSpPr/>
          <p:nvPr userDrawn="1"/>
        </p:nvGrpSpPr>
        <p:grpSpPr>
          <a:xfrm>
            <a:off x="7155235" y="3724159"/>
            <a:ext cx="2480925" cy="2845072"/>
            <a:chOff x="7610770" y="3314261"/>
            <a:chExt cx="2480925" cy="284507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844AA0-BA69-42F2-A1E9-31E3350B1AF0}"/>
                </a:ext>
              </a:extLst>
            </p:cNvPr>
            <p:cNvSpPr/>
            <p:nvPr userDrawn="1"/>
          </p:nvSpPr>
          <p:spPr>
            <a:xfrm>
              <a:off x="8354335" y="3319709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BA44D-2835-4C9E-910A-11ED332B2023}"/>
                </a:ext>
              </a:extLst>
            </p:cNvPr>
            <p:cNvGrpSpPr/>
            <p:nvPr userDrawn="1"/>
          </p:nvGrpSpPr>
          <p:grpSpPr>
            <a:xfrm rot="10800000">
              <a:off x="7610770" y="3314261"/>
              <a:ext cx="990600" cy="2845072"/>
              <a:chOff x="310245" y="679523"/>
              <a:chExt cx="990600" cy="2845072"/>
            </a:xfrm>
          </p:grpSpPr>
          <p:sp>
            <p:nvSpPr>
              <p:cNvPr id="41" name="Flowchart: Display 40">
                <a:extLst>
                  <a:ext uri="{FF2B5EF4-FFF2-40B4-BE49-F238E27FC236}">
                    <a16:creationId xmlns:a16="http://schemas.microsoft.com/office/drawing/2014/main" id="{7968DDF3-A7FB-4CFF-BEDD-FAFD948222BF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ardrop 41">
                <a:extLst>
                  <a:ext uri="{FF2B5EF4-FFF2-40B4-BE49-F238E27FC236}">
                    <a16:creationId xmlns:a16="http://schemas.microsoft.com/office/drawing/2014/main" id="{8C0014C3-F16F-45C3-A70C-39FE594E42B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F903941-6F22-4289-9EBA-80BACB317BE3}"/>
                  </a:ext>
                </a:extLst>
              </p:cNvPr>
              <p:cNvCxnSpPr>
                <a:stCxn id="41" idx="1"/>
                <a:endCxn id="42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8EA4B40-CEB6-4259-861F-2BB19B0C5D63}"/>
              </a:ext>
            </a:extLst>
          </p:cNvPr>
          <p:cNvSpPr/>
          <p:nvPr userDrawn="1"/>
        </p:nvSpPr>
        <p:spPr>
          <a:xfrm>
            <a:off x="7898800" y="411378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B0FD183-4A42-4F94-A86E-8EE0AD03C1B1}"/>
              </a:ext>
            </a:extLst>
          </p:cNvPr>
          <p:cNvGrpSpPr/>
          <p:nvPr userDrawn="1"/>
        </p:nvGrpSpPr>
        <p:grpSpPr>
          <a:xfrm>
            <a:off x="9414603" y="1155569"/>
            <a:ext cx="2480327" cy="2845072"/>
            <a:chOff x="9626356" y="731902"/>
            <a:chExt cx="2480327" cy="284507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08103C-D37D-4AAA-80F7-3877C6552414}"/>
                </a:ext>
              </a:extLst>
            </p:cNvPr>
            <p:cNvSpPr/>
            <p:nvPr userDrawn="1"/>
          </p:nvSpPr>
          <p:spPr>
            <a:xfrm>
              <a:off x="10369323" y="3314261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F7E66A5-9DFC-46F8-9BA6-4E9C6FFCD9E6}"/>
                </a:ext>
              </a:extLst>
            </p:cNvPr>
            <p:cNvGrpSpPr/>
            <p:nvPr userDrawn="1"/>
          </p:nvGrpSpPr>
          <p:grpSpPr>
            <a:xfrm>
              <a:off x="9626356" y="731902"/>
              <a:ext cx="990600" cy="2845072"/>
              <a:chOff x="310245" y="679523"/>
              <a:chExt cx="990600" cy="2845072"/>
            </a:xfrm>
          </p:grpSpPr>
          <p:sp>
            <p:nvSpPr>
              <p:cNvPr id="33" name="Flowchart: Display 32">
                <a:extLst>
                  <a:ext uri="{FF2B5EF4-FFF2-40B4-BE49-F238E27FC236}">
                    <a16:creationId xmlns:a16="http://schemas.microsoft.com/office/drawing/2014/main" id="{F8DEB042-6E53-476C-AD3B-7519E164C260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ardrop 33">
                <a:extLst>
                  <a:ext uri="{FF2B5EF4-FFF2-40B4-BE49-F238E27FC236}">
                    <a16:creationId xmlns:a16="http://schemas.microsoft.com/office/drawing/2014/main" id="{C26BCFD1-554C-453E-BC94-2AD7F124C78B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E163B23-5612-4951-92C2-FB0F3EA60BA3}"/>
                  </a:ext>
                </a:extLst>
              </p:cNvPr>
              <p:cNvCxnSpPr>
                <a:stCxn id="33" idx="1"/>
                <a:endCxn id="34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E6CCC78-344D-47D6-9D62-298F4C27B177}"/>
              </a:ext>
            </a:extLst>
          </p:cNvPr>
          <p:cNvSpPr/>
          <p:nvPr userDrawn="1"/>
        </p:nvSpPr>
        <p:spPr>
          <a:xfrm>
            <a:off x="10126864" y="2301764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B67CD72-3E2F-4B3D-8FEE-7EA9FC7E6F0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20775" y="3987800"/>
            <a:ext cx="1585913" cy="468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70" name="Text Placeholder 68">
            <a:extLst>
              <a:ext uri="{FF2B5EF4-FFF2-40B4-BE49-F238E27FC236}">
                <a16:creationId xmlns:a16="http://schemas.microsoft.com/office/drawing/2014/main" id="{F38E8D57-85C5-48AB-9DB1-A8FDE958D98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71465" y="3226676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71" name="Text Placeholder 68">
            <a:extLst>
              <a:ext uri="{FF2B5EF4-FFF2-40B4-BE49-F238E27FC236}">
                <a16:creationId xmlns:a16="http://schemas.microsoft.com/office/drawing/2014/main" id="{4198F121-2094-4414-B727-1ABF6D156D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62270" y="4052290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72" name="Text Placeholder 68">
            <a:extLst>
              <a:ext uri="{FF2B5EF4-FFF2-40B4-BE49-F238E27FC236}">
                <a16:creationId xmlns:a16="http://schemas.microsoft.com/office/drawing/2014/main" id="{E3FC3CFE-62A4-403C-9E5E-92826237892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97804" y="3213649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73" name="Text Placeholder 68">
            <a:extLst>
              <a:ext uri="{FF2B5EF4-FFF2-40B4-BE49-F238E27FC236}">
                <a16:creationId xmlns:a16="http://schemas.microsoft.com/office/drawing/2014/main" id="{65C03126-CE58-4E57-A3FC-BB298EE1079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183646" y="4025190"/>
            <a:ext cx="1556251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A051197C-E077-4731-B77B-6E25FE6DB89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120775" y="2427889"/>
            <a:ext cx="1728788" cy="1156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74">
            <a:extLst>
              <a:ext uri="{FF2B5EF4-FFF2-40B4-BE49-F238E27FC236}">
                <a16:creationId xmlns:a16="http://schemas.microsoft.com/office/drawing/2014/main" id="{94E15A42-1C1B-41C1-98D7-5F862CABEA8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371465" y="4225158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74">
            <a:extLst>
              <a:ext uri="{FF2B5EF4-FFF2-40B4-BE49-F238E27FC236}">
                <a16:creationId xmlns:a16="http://schemas.microsoft.com/office/drawing/2014/main" id="{4E361932-4C94-4975-A440-9F74D084790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643383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74">
            <a:extLst>
              <a:ext uri="{FF2B5EF4-FFF2-40B4-BE49-F238E27FC236}">
                <a16:creationId xmlns:a16="http://schemas.microsoft.com/office/drawing/2014/main" id="{D3C6EF22-CA89-422B-8C85-459BCA9532FA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889407" y="4225157"/>
            <a:ext cx="1728788" cy="1171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74">
            <a:extLst>
              <a:ext uri="{FF2B5EF4-FFF2-40B4-BE49-F238E27FC236}">
                <a16:creationId xmlns:a16="http://schemas.microsoft.com/office/drawing/2014/main" id="{13BE834B-38E1-42BC-8467-6B0BE1838179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0126864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itle 79">
            <a:extLst>
              <a:ext uri="{FF2B5EF4-FFF2-40B4-BE49-F238E27FC236}">
                <a16:creationId xmlns:a16="http://schemas.microsoft.com/office/drawing/2014/main" id="{B01B37D2-6ED5-4AE0-9451-213B7C437A4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5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6F7A7E-6169-7C48-B338-50224A0B0018}"/>
              </a:ext>
            </a:extLst>
          </p:cNvPr>
          <p:cNvSpPr/>
          <p:nvPr userDrawn="1"/>
        </p:nvSpPr>
        <p:spPr>
          <a:xfrm>
            <a:off x="11351941" y="6388797"/>
            <a:ext cx="310376" cy="31037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85B1D-DB48-9F4D-B114-0183995B4B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373761-F26D-B14E-B629-35ADCDFBB3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151" y="122663"/>
            <a:ext cx="9164444" cy="992459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 Column – Text +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CE628-895F-C445-9195-219BE6C9C9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2151" y="2631687"/>
            <a:ext cx="5517996" cy="35452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Bullets level 1</a:t>
            </a:r>
          </a:p>
          <a:p>
            <a:pPr lvl="1"/>
            <a:r>
              <a:rPr lang="en-US"/>
              <a:t>Bullets level 2</a:t>
            </a:r>
          </a:p>
          <a:p>
            <a:pPr lvl="2"/>
            <a:r>
              <a:rPr lang="en-US"/>
              <a:t>Bullets level 3</a:t>
            </a:r>
          </a:p>
          <a:p>
            <a:pPr lvl="3"/>
            <a:r>
              <a:rPr lang="en-US"/>
              <a:t>Bullets level 4</a:t>
            </a:r>
          </a:p>
          <a:p>
            <a:pPr lvl="4"/>
            <a:r>
              <a:rPr lang="en-US"/>
              <a:t>Bullets level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6AF7F-6914-184D-A277-B2BBBB4D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7336" y="6388797"/>
            <a:ext cx="401443" cy="310376"/>
          </a:xfrm>
        </p:spPr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237E6E5-CD26-CF43-AA43-C25C508D9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64047D-4CC1-074D-AD64-C1B0E293F1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6960" y="131955"/>
            <a:ext cx="747132" cy="99617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1CA04C-D885-704B-9FBD-CF149C80D5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2150" y="1572323"/>
            <a:ext cx="5517997" cy="936701"/>
          </a:xfrm>
        </p:spPr>
        <p:txBody>
          <a:bodyPr/>
          <a:lstStyle>
            <a:lvl1pPr marL="0" indent="0">
              <a:buNone/>
              <a:defRPr sz="3000">
                <a:solidFill>
                  <a:srgbClr val="25408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 of page goes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139057-A648-684B-B212-7B225551D5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6950" y="1571625"/>
            <a:ext cx="5584825" cy="4605338"/>
          </a:xfr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here to insert picture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C538A1-FA92-FD4F-8CE9-52C5BECD77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7267" y="6424835"/>
            <a:ext cx="10725912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3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.dawson@cltoronto.ca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Patty@communitylivingessex.org" TargetMode="External"/><Relationship Id="rId4" Type="http://schemas.openxmlformats.org/officeDocument/2006/relationships/hyperlink" Target="mailto:smagor@reena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3C3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E083E61D-7645-A672-D388-C3C3355B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0" y="639763"/>
            <a:ext cx="4976813" cy="2814638"/>
          </a:xfrm>
          <a:prstGeom prst="rect">
            <a:avLst/>
          </a:prstGeom>
        </p:spPr>
      </p:pic>
      <p:pic>
        <p:nvPicPr>
          <p:cNvPr id="4" name="Picture 3" descr="A logo of a group of people&#10;&#10;Description automatically generated">
            <a:extLst>
              <a:ext uri="{FF2B5EF4-FFF2-40B4-BE49-F238E27FC236}">
                <a16:creationId xmlns:a16="http://schemas.microsoft.com/office/drawing/2014/main" id="{37FBE8EF-D5B8-6E6D-6348-D2B1C822F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286" y="5095941"/>
            <a:ext cx="1577975" cy="1612900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69C83DBE-2F43-1E2C-B8FB-8727C11A4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826" y="4928927"/>
            <a:ext cx="3332163" cy="161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rgbClr val="FFFFFF"/>
                </a:solidFill>
                <a:latin typeface="Segoe UI Light"/>
                <a:cs typeface="Segoe UI Light"/>
              </a:rPr>
              <a:t>Strategies </a:t>
            </a:r>
            <a:r>
              <a:rPr lang="en-US" sz="4400" b="1" kern="1200">
                <a:solidFill>
                  <a:srgbClr val="FFFFFF"/>
                </a:solidFill>
                <a:latin typeface="Segoe UI Light"/>
                <a:cs typeface="Segoe UI Light"/>
              </a:rPr>
              <a:t>for Success </a:t>
            </a:r>
            <a:r>
              <a:rPr lang="en-US" sz="4400" b="1" kern="1200" dirty="0">
                <a:solidFill>
                  <a:srgbClr val="FFFFFF"/>
                </a:solidFill>
                <a:latin typeface="Segoe UI Light"/>
                <a:cs typeface="Segoe UI Light"/>
              </a:rPr>
              <a:t>through Stakeholder Engagement</a:t>
            </a:r>
            <a:endParaRPr lang="en-US" sz="4400" kern="1200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endParaRPr lang="en-US" sz="4400" kern="1200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pic>
        <p:nvPicPr>
          <p:cNvPr id="8" name="Picture 7" descr="CLT - Logo Colour 1.png">
            <a:extLst>
              <a:ext uri="{FF2B5EF4-FFF2-40B4-BE49-F238E27FC236}">
                <a16:creationId xmlns:a16="http://schemas.microsoft.com/office/drawing/2014/main" id="{3F5FEFD6-B0E2-FC9A-469D-576F1A6A4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288" y="3571823"/>
            <a:ext cx="4908381" cy="12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A72C14-8AE1-43EE-82F5-BA6B2EDAB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C7D5C-ACA1-4D11-AB8D-A8FC04E9D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428999"/>
            <a:ext cx="6096000" cy="332907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Developed In house</a:t>
            </a:r>
          </a:p>
          <a:p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Online Access</a:t>
            </a:r>
          </a:p>
          <a:p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Parent Community (over 400 families)</a:t>
            </a:r>
          </a:p>
          <a:p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22% response rate</a:t>
            </a:r>
          </a:p>
          <a:p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Repeated SAME survey following year  - consistent responses</a:t>
            </a:r>
          </a:p>
          <a:p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Deeper dive for 2024/25</a:t>
            </a:r>
          </a:p>
          <a:p>
            <a:endParaRPr lang="en-CA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4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logo&#10;&#10;Description automatically generated">
            <a:extLst>
              <a:ext uri="{FF2B5EF4-FFF2-40B4-BE49-F238E27FC236}">
                <a16:creationId xmlns:a16="http://schemas.microsoft.com/office/drawing/2014/main" id="{AF751D0A-D323-38CF-E4E3-7023A89AE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184" y="1269"/>
            <a:ext cx="12433128" cy="69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0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FFCA-3285-9089-19F9-CB8EDB90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Survey: Why, Development and Implementation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AC3B3-53BF-C642-912B-DAF82A46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8" y="1500029"/>
            <a:ext cx="11876924" cy="467693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Why: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As part of Accreditation and the agency’s quality improvement initiatives.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Development: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R</a:t>
            </a:r>
            <a:r>
              <a:rPr lang="en-US" sz="2800" dirty="0"/>
              <a:t>esearch on approaches by other developmental service agencies utilizing Focus Accreditation’s Quality Enhancement Network and additional online research.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Implementation: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Surveys conducted since 2017 (7 years). Since 2020, disturbed via postcard mailed </a:t>
            </a:r>
            <a:r>
              <a:rPr lang="en-US" dirty="0"/>
              <a:t>and </a:t>
            </a:r>
            <a:r>
              <a:rPr lang="en-US" sz="2800" dirty="0"/>
              <a:t>emailed with </a:t>
            </a:r>
            <a:r>
              <a:rPr lang="en-US" dirty="0"/>
              <a:t>access </a:t>
            </a:r>
            <a:r>
              <a:rPr lang="en-US" sz="2800" dirty="0"/>
              <a:t>options </a:t>
            </a:r>
            <a:r>
              <a:rPr lang="en-US" dirty="0"/>
              <a:t>of</a:t>
            </a:r>
            <a:r>
              <a:rPr lang="en-US" sz="2800" dirty="0"/>
              <a:t> QR Code, website, phone or paper copy. People supported needed to complete survey without their staff support.</a:t>
            </a: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969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4447C-B69B-54A8-2122-B979F99A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Learnings/Changes and Results: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44F98-E558-5FEE-E0C2-A11C5B79C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35" y="1356188"/>
            <a:ext cx="12007065" cy="51987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Learnings and Changes:</a:t>
            </a:r>
          </a:p>
          <a:p>
            <a:pPr marL="0" indent="0">
              <a:buNone/>
            </a:pPr>
            <a:r>
              <a:rPr lang="en-US" dirty="0"/>
              <a:t>Report style changed from lengthy full report to concise postcard report.</a:t>
            </a:r>
          </a:p>
          <a:p>
            <a:pPr marL="0" indent="0">
              <a:buNone/>
            </a:pPr>
            <a:r>
              <a:rPr lang="en-US" dirty="0"/>
              <a:t>In 2020, survey for people supported had audio and video component added.</a:t>
            </a:r>
          </a:p>
          <a:p>
            <a:pPr marL="0" indent="0">
              <a:buNone/>
            </a:pPr>
            <a:r>
              <a:rPr lang="en-US" dirty="0"/>
              <a:t>Changed from one survey sent to all service users to surveys based on service provided.</a:t>
            </a:r>
          </a:p>
          <a:p>
            <a:pPr marL="0" indent="0">
              <a:buNone/>
            </a:pPr>
            <a:r>
              <a:rPr lang="en-US" dirty="0"/>
              <a:t>For 2024, agency’s Evaluation Committee to review/revise survey questions and answers and options to include Likert scale and net promote score questions.</a:t>
            </a:r>
          </a:p>
          <a:p>
            <a:pPr marL="0" indent="0">
              <a:buNone/>
            </a:pPr>
            <a:r>
              <a:rPr lang="en-US" dirty="0"/>
              <a:t>Structured action plan developed in 2022. </a:t>
            </a:r>
          </a:p>
          <a:p>
            <a:pPr marL="0" indent="0">
              <a:buNone/>
            </a:pPr>
            <a:r>
              <a:rPr lang="en-US" sz="3000" b="1" dirty="0"/>
              <a:t>Results:</a:t>
            </a:r>
          </a:p>
          <a:p>
            <a:pPr marL="0" indent="0">
              <a:buNone/>
            </a:pPr>
            <a:r>
              <a:rPr lang="en-US" dirty="0"/>
              <a:t>Sent to targeted emails, agency website, social media channels and agency’s Possibilities Newsletter. </a:t>
            </a:r>
          </a:p>
          <a:p>
            <a:pPr marL="0" indent="0">
              <a:buNone/>
            </a:pPr>
            <a:r>
              <a:rPr lang="en-US" dirty="0"/>
              <a:t>Presented on postcard since 2019 and 2022 and on a two-page letter format in 2023. </a:t>
            </a:r>
          </a:p>
          <a:p>
            <a:pPr marL="0" indent="0">
              <a:buNone/>
            </a:pPr>
            <a:r>
              <a:rPr lang="en-US" b="1" dirty="0"/>
              <a:t>Results report presents: </a:t>
            </a:r>
            <a:r>
              <a:rPr lang="en-US" dirty="0"/>
              <a:t>Top Areas or Key Highlights, Areas of Improvement  and Action Plans/Moving Forward.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FCCA6-8DFF-678C-E331-825A82187163}"/>
              </a:ext>
            </a:extLst>
          </p:cNvPr>
          <p:cNvSpPr>
            <a:spLocks noGrp="1"/>
          </p:cNvSpPr>
          <p:nvPr>
            <p:ph idx="13"/>
          </p:nvPr>
        </p:nvSpPr>
        <p:spPr>
          <a:xfrm flipV="1">
            <a:off x="44521" y="1197831"/>
            <a:ext cx="11272025" cy="45719"/>
          </a:xfrm>
        </p:spPr>
        <p:txBody>
          <a:bodyPr>
            <a:normAutofit fontScale="25000" lnSpcReduction="20000"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244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wo pages of a brochure&#10;&#10;Description automatically generated">
            <a:extLst>
              <a:ext uri="{FF2B5EF4-FFF2-40B4-BE49-F238E27FC236}">
                <a16:creationId xmlns:a16="http://schemas.microsoft.com/office/drawing/2014/main" id="{90F58D3F-BB85-084A-D633-D2280DB58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55" y="5255"/>
            <a:ext cx="11937123" cy="657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2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6A48951-D285-78E0-11F1-A96BD18AA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8424" y="674670"/>
            <a:ext cx="4113576" cy="2387600"/>
          </a:xfrm>
        </p:spPr>
        <p:txBody>
          <a:bodyPr>
            <a:no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Family Experience Survey</a:t>
            </a:r>
            <a:endParaRPr lang="en-CA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 28">
            <a:extLst>
              <a:ext uri="{FF2B5EF4-FFF2-40B4-BE49-F238E27FC236}">
                <a16:creationId xmlns:a16="http://schemas.microsoft.com/office/drawing/2014/main" id="{81933DD4-DC0D-B31F-EF18-BB609A6E0AF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195094" y="3136662"/>
            <a:ext cx="3916393" cy="8487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 research on families’ experiences on Community Living Toronto’s programs and services</a:t>
            </a:r>
            <a:endParaRPr lang="en-CA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 descr="Community Living Toronto [logo]">
            <a:extLst>
              <a:ext uri="{FF2B5EF4-FFF2-40B4-BE49-F238E27FC236}">
                <a16:creationId xmlns:a16="http://schemas.microsoft.com/office/drawing/2014/main" id="{5142DEFB-9051-C2B8-6B60-5A4F4CE42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2"/>
          <a:stretch/>
        </p:blipFill>
        <p:spPr bwMode="auto">
          <a:xfrm>
            <a:off x="5114623" y="4952273"/>
            <a:ext cx="3953833" cy="11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Forum Research">
            <a:extLst>
              <a:ext uri="{FF2B5EF4-FFF2-40B4-BE49-F238E27FC236}">
                <a16:creationId xmlns:a16="http://schemas.microsoft.com/office/drawing/2014/main" id="{5CA9B8CD-6419-D048-1F49-6D63E24B3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56" y="4952273"/>
            <a:ext cx="2897582" cy="105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69033B-D378-798C-D40F-B8B3123DF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211" y="374716"/>
            <a:ext cx="4339276" cy="4180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1078C-A031-71C6-46E4-0A271F856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6214" y="374716"/>
            <a:ext cx="5924555" cy="42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35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199014-5567-9F47-A4D9-2E601C8F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86" y="220986"/>
            <a:ext cx="10641609" cy="992459"/>
          </a:xfrm>
        </p:spPr>
        <p:txBody>
          <a:bodyPr>
            <a:normAutofit/>
          </a:bodyPr>
          <a:lstStyle/>
          <a:p>
            <a:r>
              <a:rPr lang="en-US" dirty="0"/>
              <a:t>Measuring Service Excellence  </a:t>
            </a:r>
            <a:endParaRPr lang="en-US" dirty="0">
              <a:highlight>
                <a:srgbClr val="FFFF00"/>
              </a:highlight>
              <a:ea typeface="Calibri Light"/>
              <a:cs typeface="Calibri Ligh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0F4DC9-16CA-634F-8D9E-F91A9298B3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3730" y="1844047"/>
            <a:ext cx="11495049" cy="19878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3200" dirty="0">
              <a:latin typeface="Calibri Light"/>
              <a:cs typeface="Calibri Light"/>
            </a:endParaRPr>
          </a:p>
          <a:p>
            <a:pPr marL="742950" lvl="1" indent="-285750">
              <a:buChar char="•"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important to families? </a:t>
            </a:r>
          </a:p>
          <a:p>
            <a:pPr marL="742950" lvl="1" indent="-285750">
              <a:buChar char="•"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families expecting from CLTO?</a:t>
            </a:r>
          </a:p>
          <a:p>
            <a:pPr marL="742950" lvl="1" indent="-285750">
              <a:buChar char="•"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your experience, to what extent is CLTO meeting expectations and where is their opportunity for improvement?  </a:t>
            </a:r>
            <a:endParaRPr lang="en-US" sz="32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A5495F-CDD6-324C-A0E3-AF35E873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E6E5-CD26-CF43-AA43-C25C508D9B46}" type="slidenum">
              <a:rPr lang="en-US" smtClean="0">
                <a:latin typeface="Calibri Light"/>
                <a:cs typeface="Calibri Light"/>
              </a:rPr>
              <a:pPr/>
              <a:t>16</a:t>
            </a:fld>
            <a:endParaRPr lang="en-US">
              <a:latin typeface="Calibri Light"/>
              <a:cs typeface="Calibri Light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38EC177-E9F9-40F3-A8CE-99E620449E33}"/>
              </a:ext>
            </a:extLst>
          </p:cNvPr>
          <p:cNvSpPr txBox="1">
            <a:spLocks/>
          </p:cNvSpPr>
          <p:nvPr/>
        </p:nvSpPr>
        <p:spPr>
          <a:xfrm>
            <a:off x="544551" y="275063"/>
            <a:ext cx="10169832" cy="992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>
              <a:latin typeface="Calibri Light"/>
              <a:cs typeface="Calibri Light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8483D34-2C91-4B23-83F9-29A5F5C7F3F6}"/>
              </a:ext>
            </a:extLst>
          </p:cNvPr>
          <p:cNvSpPr txBox="1">
            <a:spLocks/>
          </p:cNvSpPr>
          <p:nvPr/>
        </p:nvSpPr>
        <p:spPr>
          <a:xfrm>
            <a:off x="696951" y="427463"/>
            <a:ext cx="10169832" cy="992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>
              <a:latin typeface="Calibri Light"/>
              <a:cs typeface="Calibri Light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E77FC7D-2933-E44D-A3C1-8E58101E6031}"/>
              </a:ext>
            </a:extLst>
          </p:cNvPr>
          <p:cNvSpPr txBox="1">
            <a:spLocks/>
          </p:cNvSpPr>
          <p:nvPr/>
        </p:nvSpPr>
        <p:spPr>
          <a:xfrm>
            <a:off x="348476" y="1637569"/>
            <a:ext cx="11495048" cy="662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25408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0080">
              <a:spcBef>
                <a:spcPts val="700"/>
              </a:spcBef>
            </a:pPr>
            <a:r>
              <a:rPr lang="en-CA" sz="2400" b="1" dirty="0">
                <a:solidFill>
                  <a:srgbClr val="202124"/>
                </a:solidFill>
                <a:cs typeface="Calibri Light"/>
              </a:rPr>
              <a:t>“</a:t>
            </a:r>
            <a:r>
              <a:rPr lang="en-CA" sz="2400" b="1" i="1" dirty="0">
                <a:solidFill>
                  <a:srgbClr val="202124"/>
                </a:solidFill>
                <a:cs typeface="Calibri Light"/>
              </a:rPr>
              <a:t>The ability of service providers to consistently meet or exceed customers’ expectations”</a:t>
            </a:r>
            <a:endParaRPr lang="en-US" sz="2400" b="1" kern="1200" dirty="0">
              <a:solidFill>
                <a:srgbClr val="25408F"/>
              </a:solidFill>
              <a:cs typeface="Calibri"/>
            </a:endParaRPr>
          </a:p>
          <a:p>
            <a:pPr defTabSz="640080">
              <a:spcBef>
                <a:spcPts val="700"/>
              </a:spcBef>
            </a:pPr>
            <a:endParaRPr lang="en-US" sz="2800" b="1" dirty="0">
              <a:cs typeface="Calibri"/>
            </a:endParaRPr>
          </a:p>
          <a:p>
            <a:pPr defTabSz="640080">
              <a:spcBef>
                <a:spcPts val="700"/>
              </a:spcBef>
            </a:pPr>
            <a:endParaRPr lang="en-US" sz="2800" b="1" kern="1200" dirty="0">
              <a:solidFill>
                <a:srgbClr val="25408F"/>
              </a:solidFill>
              <a:latin typeface="+mn-lt"/>
              <a:cs typeface="Calibri"/>
            </a:endParaRPr>
          </a:p>
          <a:p>
            <a:pPr defTabSz="640080">
              <a:spcBef>
                <a:spcPts val="700"/>
              </a:spcBef>
            </a:pPr>
            <a:endParaRPr lang="en-US" sz="2800" b="1" kern="1200" dirty="0">
              <a:solidFill>
                <a:srgbClr val="25408F"/>
              </a:solidFill>
              <a:latin typeface="+mn-lt"/>
              <a:cs typeface="Calibri"/>
            </a:endParaRPr>
          </a:p>
          <a:p>
            <a:endParaRPr lang="en-CA" sz="3900" i="1" dirty="0">
              <a:solidFill>
                <a:schemeClr val="tx1"/>
              </a:solidFill>
              <a:latin typeface="Calibri Light"/>
              <a:ea typeface="Calibri"/>
              <a:cs typeface="Calibri Light"/>
            </a:endParaRPr>
          </a:p>
        </p:txBody>
      </p:sp>
      <p:pic>
        <p:nvPicPr>
          <p:cNvPr id="12" name="Picture 11" descr="A close-up of a customer service&#10;&#10;Description automatically generated">
            <a:extLst>
              <a:ext uri="{FF2B5EF4-FFF2-40B4-BE49-F238E27FC236}">
                <a16:creationId xmlns:a16="http://schemas.microsoft.com/office/drawing/2014/main" id="{24DFA11E-DBB4-06B7-9D4A-DC4E2606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732" y="3339"/>
            <a:ext cx="3501258" cy="1261079"/>
          </a:xfrm>
          <a:prstGeom prst="rect">
            <a:avLst/>
          </a:prstGeom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29604CB9-DB5E-57EA-83F8-E62B195B2267}"/>
              </a:ext>
            </a:extLst>
          </p:cNvPr>
          <p:cNvSpPr txBox="1">
            <a:spLocks/>
          </p:cNvSpPr>
          <p:nvPr/>
        </p:nvSpPr>
        <p:spPr>
          <a:xfrm>
            <a:off x="2010410" y="3837148"/>
            <a:ext cx="9967860" cy="26170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25408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3200" dirty="0">
              <a:latin typeface="Calibri Light"/>
              <a:cs typeface="Calibri Light"/>
            </a:endParaRPr>
          </a:p>
          <a:p>
            <a:pPr lvl="1"/>
            <a:r>
              <a:rPr lang="en-CA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your experience, how much do you agree or disagree with the following statements:</a:t>
            </a:r>
          </a:p>
          <a:p>
            <a:pPr lvl="1"/>
            <a:r>
              <a:rPr lang="en-CA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(Strongly Agree, Somewhat agree, Neither agree nor disagree, Somewhat disagree, Strongly disagree, N/A)</a:t>
            </a:r>
          </a:p>
          <a:p>
            <a:pPr marL="971550" lvl="2"/>
            <a:endParaRPr lang="en-CA" sz="3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CA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Overall, does CLTO meet your expectations as an agency to support people with intellectual disabilities?</a:t>
            </a:r>
          </a:p>
          <a:p>
            <a:pPr lvl="1"/>
            <a:endParaRPr lang="en-CA" sz="3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CA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Overall, how satisfied are you with services provided by CLTO?</a:t>
            </a:r>
          </a:p>
          <a:p>
            <a:pPr lvl="1"/>
            <a:endParaRPr lang="en-CA" sz="3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CA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likely are you to recommend CLTO to a friend or colleague?  (Rating of 1 to 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800" dirty="0">
              <a:latin typeface="Calibri Light"/>
              <a:cs typeface="Calibri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800" dirty="0">
              <a:latin typeface="Calibri Light"/>
              <a:cs typeface="Calibri Light"/>
            </a:endParaRPr>
          </a:p>
          <a:p>
            <a:pPr lvl="1"/>
            <a:endParaRPr lang="en-US" sz="3200" dirty="0">
              <a:latin typeface="Calibri Light"/>
              <a:ea typeface="Calibri Light"/>
              <a:cs typeface="Calibri Light"/>
            </a:endParaRPr>
          </a:p>
          <a:p>
            <a:pPr lvl="1"/>
            <a:endParaRPr lang="en-US" sz="3200" dirty="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3059D3-E32E-84D4-7940-D609A3926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30" y="3916475"/>
            <a:ext cx="2246441" cy="23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44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8FD0-57B2-40FF-8CD1-8473AFBA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03" y="155437"/>
            <a:ext cx="9164444" cy="992459"/>
          </a:xfrm>
        </p:spPr>
        <p:txBody>
          <a:bodyPr>
            <a:normAutofit/>
          </a:bodyPr>
          <a:lstStyle/>
          <a:p>
            <a:r>
              <a:rPr lang="en-CA" dirty="0">
                <a:ea typeface="Calibri Light"/>
                <a:cs typeface="Calibri Light"/>
              </a:rPr>
              <a:t>Communication and ease of access are essential!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42571-F3C5-426B-8A7F-53C8B8CD7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7086" y="1626776"/>
            <a:ext cx="6557283" cy="3545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CA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 notice to families (email, webinars, newsletters) 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CA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Opportunity to remove name from survey list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CA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 different language or specific type survey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CA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 was promoted on our website 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CA" dirty="0">
              <a:solidFill>
                <a:srgbClr val="202124"/>
              </a:solidFill>
              <a:latin typeface="Calibri Light"/>
              <a:cs typeface="Calibri Light"/>
            </a:endParaRPr>
          </a:p>
          <a:p>
            <a:pPr lvl="1"/>
            <a:endParaRPr lang="en-CA" dirty="0">
              <a:solidFill>
                <a:srgbClr val="202124"/>
              </a:solidFill>
              <a:latin typeface="Calibri Light"/>
              <a:ea typeface="Calibri Light"/>
              <a:cs typeface="Calibri Light"/>
            </a:endParaRPr>
          </a:p>
          <a:p>
            <a:pPr lvl="1"/>
            <a:endParaRPr lang="en-CA" dirty="0">
              <a:solidFill>
                <a:srgbClr val="202124"/>
              </a:solidFill>
              <a:latin typeface="Calibri Light"/>
              <a:cs typeface="Calibri Light"/>
            </a:endParaRPr>
          </a:p>
          <a:p>
            <a:pPr lvl="1"/>
            <a:endParaRPr lang="en-CA" dirty="0">
              <a:solidFill>
                <a:srgbClr val="202124"/>
              </a:solidFill>
              <a:latin typeface="Calibri Light"/>
              <a:cs typeface="Calibri Light"/>
            </a:endParaRPr>
          </a:p>
          <a:p>
            <a:pPr lvl="1"/>
            <a:endParaRPr lang="en-CA" dirty="0">
              <a:solidFill>
                <a:srgbClr val="202124"/>
              </a:solidFill>
              <a:latin typeface="Calibri Light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132D0-7B59-4973-AA21-CD611436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E6E5-CD26-CF43-AA43-C25C508D9B46}" type="slidenum">
              <a:rPr lang="en-US" smtClean="0">
                <a:latin typeface="Calibri Light"/>
                <a:cs typeface="Calibri Light"/>
              </a:rPr>
              <a:pPr/>
              <a:t>17</a:t>
            </a:fld>
            <a:endParaRPr lang="en-US">
              <a:latin typeface="Calibri Light"/>
              <a:cs typeface="Calibri Light"/>
            </a:endParaRPr>
          </a:p>
        </p:txBody>
      </p:sp>
      <p:pic>
        <p:nvPicPr>
          <p:cNvPr id="7" name="Picture 6" descr="A green and blue speech bubble with white text&#10;&#10;Description automatically generated">
            <a:extLst>
              <a:ext uri="{FF2B5EF4-FFF2-40B4-BE49-F238E27FC236}">
                <a16:creationId xmlns:a16="http://schemas.microsoft.com/office/drawing/2014/main" id="{8983341C-3258-E4F5-3C14-F35F7308E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493" y="0"/>
            <a:ext cx="2010507" cy="1276814"/>
          </a:xfrm>
          <a:prstGeom prst="rect">
            <a:avLst/>
          </a:prstGeom>
        </p:spPr>
      </p:pic>
      <p:pic>
        <p:nvPicPr>
          <p:cNvPr id="8" name="Picture 7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2F505ADB-0564-93D5-0200-DB3DFBAD8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119" y="4321663"/>
            <a:ext cx="8784391" cy="194140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C0AEF5-9FFA-74D1-6D61-82ED160B9CF9}"/>
              </a:ext>
            </a:extLst>
          </p:cNvPr>
          <p:cNvSpPr txBox="1">
            <a:spLocks/>
          </p:cNvSpPr>
          <p:nvPr/>
        </p:nvSpPr>
        <p:spPr>
          <a:xfrm>
            <a:off x="5916183" y="1626776"/>
            <a:ext cx="6275817" cy="16443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CA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 emailed with a person-specific link</a:t>
            </a:r>
          </a:p>
          <a:p>
            <a:pPr lvl="1"/>
            <a:r>
              <a:rPr lang="en-CA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 to respond by            or</a:t>
            </a:r>
          </a:p>
          <a:p>
            <a:pPr lvl="1"/>
            <a:endParaRPr lang="en-CA" dirty="0">
              <a:solidFill>
                <a:srgbClr val="202124"/>
              </a:solidFill>
              <a:latin typeface="Calibri Light"/>
              <a:cs typeface="Calibri Light"/>
            </a:endParaRPr>
          </a:p>
          <a:p>
            <a:pPr lvl="1"/>
            <a:endParaRPr lang="en-CA" dirty="0">
              <a:solidFill>
                <a:srgbClr val="202124"/>
              </a:solidFill>
              <a:latin typeface="Calibri Light"/>
              <a:cs typeface="Calibri Light"/>
            </a:endParaRPr>
          </a:p>
          <a:p>
            <a:pPr lvl="1"/>
            <a:endParaRPr lang="en-CA" dirty="0">
              <a:solidFill>
                <a:srgbClr val="202124"/>
              </a:solidFill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11" name="Graphic 10" descr="Call center with solid fill">
            <a:extLst>
              <a:ext uri="{FF2B5EF4-FFF2-40B4-BE49-F238E27FC236}">
                <a16:creationId xmlns:a16="http://schemas.microsoft.com/office/drawing/2014/main" id="{DDACA10E-DD1C-EC63-CA28-87567DD4E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9790" y="2081946"/>
            <a:ext cx="914400" cy="914400"/>
          </a:xfrm>
          <a:prstGeom prst="rect">
            <a:avLst/>
          </a:prstGeom>
        </p:spPr>
      </p:pic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3B9F0472-CB67-A22E-3F55-E3692318D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2936" y="2061584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ECA859-F2DF-AD31-230D-53717D4416F8}"/>
              </a:ext>
            </a:extLst>
          </p:cNvPr>
          <p:cNvSpPr txBox="1">
            <a:spLocks/>
          </p:cNvSpPr>
          <p:nvPr/>
        </p:nvSpPr>
        <p:spPr>
          <a:xfrm>
            <a:off x="5979046" y="2952093"/>
            <a:ext cx="6212954" cy="16443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CA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shared with all program staff, Leadership, Service Excellence Committee, Board &amp; families</a:t>
            </a:r>
          </a:p>
          <a:p>
            <a:pPr lvl="1"/>
            <a:endParaRPr lang="en-CA" dirty="0">
              <a:solidFill>
                <a:srgbClr val="202124"/>
              </a:solidFill>
              <a:latin typeface="Calibri Light"/>
              <a:cs typeface="Calibri Light"/>
            </a:endParaRPr>
          </a:p>
          <a:p>
            <a:pPr lvl="1"/>
            <a:endParaRPr lang="en-CA" dirty="0">
              <a:solidFill>
                <a:srgbClr val="202124"/>
              </a:solidFill>
              <a:latin typeface="Calibri Light"/>
              <a:cs typeface="Calibri Light"/>
            </a:endParaRPr>
          </a:p>
          <a:p>
            <a:pPr lvl="1"/>
            <a:endParaRPr lang="en-CA" dirty="0">
              <a:solidFill>
                <a:srgbClr val="202124"/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390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78E9-06AF-3929-7192-10246EEC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69" y="42090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Net Promoter Score (NPS)</a:t>
            </a:r>
            <a:endParaRPr lang="en-CA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64F89-D722-68C9-910F-E84E7B51B9B9}"/>
              </a:ext>
            </a:extLst>
          </p:cNvPr>
          <p:cNvSpPr txBox="1"/>
          <p:nvPr/>
        </p:nvSpPr>
        <p:spPr>
          <a:xfrm>
            <a:off x="455969" y="1788347"/>
            <a:ext cx="110668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CA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NPS assesses the willingness of respondents to promote an organization’s Programs and Services.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 is measured by asking respondents to rate their </a:t>
            </a:r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of recommending “agency name” to family or friends on a scale from 1 to 10.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their rating, respondents are classified as Promoters, Passives, or Detractors. The NPS is calculated by subtracting the Detractors from the Promoters, which provides a net score for the proportion of respondents promoting or recommending the agency.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algn="l"/>
            <a:endParaRPr lang="en-US" sz="16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8567EF-C4E1-B30F-0279-3638606D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6D9B-B011-4F1F-B409-0EE9E2B968CC}" type="slidenum">
              <a:rPr lang="en-CA" smtClean="0"/>
              <a:pPr/>
              <a:t>18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44DA3-627A-9E35-B12C-05829C06B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8" y="3844589"/>
            <a:ext cx="10611445" cy="1119421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18781A5-1088-805E-C812-A55E78DA0155}"/>
              </a:ext>
            </a:extLst>
          </p:cNvPr>
          <p:cNvSpPr txBox="1">
            <a:spLocks/>
          </p:cNvSpPr>
          <p:nvPr/>
        </p:nvSpPr>
        <p:spPr>
          <a:xfrm>
            <a:off x="548806" y="5694196"/>
            <a:ext cx="10853547" cy="463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example, a NPS of 43 indicates that more families (63%) will highly promote/recommend “the agency” versus those who are least likely (20%) to promote “the agency”. 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A4ED6-E5BD-F405-9CEE-3DECFB0FE958}"/>
              </a:ext>
            </a:extLst>
          </p:cNvPr>
          <p:cNvSpPr txBox="1"/>
          <p:nvPr/>
        </p:nvSpPr>
        <p:spPr>
          <a:xfrm>
            <a:off x="2799796" y="4118624"/>
            <a:ext cx="1200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Detractors 1-6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6CEA64-14AF-BB9D-CA64-1427F6F6C815}"/>
              </a:ext>
            </a:extLst>
          </p:cNvPr>
          <p:cNvSpPr/>
          <p:nvPr/>
        </p:nvSpPr>
        <p:spPr>
          <a:xfrm>
            <a:off x="2703104" y="4164939"/>
            <a:ext cx="150726" cy="153592"/>
          </a:xfrm>
          <a:prstGeom prst="rect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13FE8D-4D25-6523-669E-EDCBA93CBB9C}"/>
              </a:ext>
            </a:extLst>
          </p:cNvPr>
          <p:cNvSpPr/>
          <p:nvPr/>
        </p:nvSpPr>
        <p:spPr>
          <a:xfrm>
            <a:off x="4049399" y="4173616"/>
            <a:ext cx="150726" cy="1535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58A88A-91AD-B143-1F1C-F18DEBBCDF76}"/>
              </a:ext>
            </a:extLst>
          </p:cNvPr>
          <p:cNvSpPr txBox="1"/>
          <p:nvPr/>
        </p:nvSpPr>
        <p:spPr>
          <a:xfrm>
            <a:off x="4150177" y="4096523"/>
            <a:ext cx="110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Passives 7-8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B13180-B1FB-B26B-7DEA-9893917078CE}"/>
              </a:ext>
            </a:extLst>
          </p:cNvPr>
          <p:cNvSpPr/>
          <p:nvPr/>
        </p:nvSpPr>
        <p:spPr>
          <a:xfrm>
            <a:off x="5481937" y="4164939"/>
            <a:ext cx="150726" cy="153592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6D5A0B-509F-B931-3A24-50270E3E0B97}"/>
              </a:ext>
            </a:extLst>
          </p:cNvPr>
          <p:cNvSpPr txBox="1"/>
          <p:nvPr/>
        </p:nvSpPr>
        <p:spPr>
          <a:xfrm>
            <a:off x="5557300" y="4089567"/>
            <a:ext cx="1282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Promoters 9-10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A3F5FC-6A34-A8E3-01A2-9DC06018C7F5}"/>
              </a:ext>
            </a:extLst>
          </p:cNvPr>
          <p:cNvSpPr/>
          <p:nvPr/>
        </p:nvSpPr>
        <p:spPr>
          <a:xfrm>
            <a:off x="2703104" y="4089864"/>
            <a:ext cx="3958953" cy="153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C6AEB-C186-7AA9-3099-2E4938E87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45" y="4920345"/>
            <a:ext cx="685835" cy="482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7C1536-6A7D-CB5A-2A48-176E43D3B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708" y="4965832"/>
            <a:ext cx="495325" cy="4445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569BAD-6659-DBC7-A035-25E95E64B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125" y="5019770"/>
            <a:ext cx="577880" cy="3873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16B8BC-F90A-0C48-FEA7-96F7CF348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771" y="4364541"/>
            <a:ext cx="1424085" cy="7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6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6F2E-FCAC-4775-6A3B-E269C5B4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ea typeface="Calibri Light"/>
                <a:cs typeface="Calibri Light"/>
              </a:rPr>
              <a:t>Next Steps – Working Together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0D49D60-223E-E1EA-4A45-768AC02F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there an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interest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creating a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of practice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 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agencies interested in using a few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questions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we can begin to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other agencies, for purpose of sharing best practice etc. 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agencies interested in sharing methods for follow-up i.e. how results are used</a:t>
            </a:r>
          </a:p>
          <a:p>
            <a:endParaRPr lang="en-US" sz="2400" dirty="0">
              <a:latin typeface="Calibri Light"/>
              <a:ea typeface="Calibri"/>
              <a:cs typeface="Calibri Light"/>
            </a:endParaRPr>
          </a:p>
          <a:p>
            <a:endParaRPr lang="en-US" sz="2400" dirty="0">
              <a:latin typeface="Calibri Light"/>
              <a:cs typeface="Calibri Light"/>
            </a:endParaRPr>
          </a:p>
          <a:p>
            <a:endParaRPr lang="en-US" sz="2400" dirty="0">
              <a:latin typeface="Calibri Light"/>
              <a:cs typeface="Calibri Light"/>
            </a:endParaRPr>
          </a:p>
          <a:p>
            <a:endParaRPr lang="en-US" sz="2400" dirty="0">
              <a:latin typeface="Calibri Light"/>
              <a:cs typeface="Calibri Light"/>
            </a:endParaRPr>
          </a:p>
        </p:txBody>
      </p:sp>
      <p:pic>
        <p:nvPicPr>
          <p:cNvPr id="33" name="Picture 32" descr="Large skydiving group mid-air">
            <a:extLst>
              <a:ext uri="{FF2B5EF4-FFF2-40B4-BE49-F238E27FC236}">
                <a16:creationId xmlns:a16="http://schemas.microsoft.com/office/drawing/2014/main" id="{82D32A7A-BBEC-F7A3-49F2-658B0501C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48" r="2093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590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199014-5567-9F47-A4D9-2E601C8F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+mn-lt"/>
              </a:rPr>
              <a:t>Today's Discussion </a:t>
            </a:r>
            <a:endParaRPr lang="en-US" sz="4400" dirty="0">
              <a:solidFill>
                <a:srgbClr val="00B050"/>
              </a:solidFill>
              <a:highlight>
                <a:srgbClr val="FFFF00"/>
              </a:highlight>
              <a:latin typeface="+mn-lt"/>
              <a:ea typeface="Calibri Light"/>
              <a:cs typeface="Calibri Ligh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0F4DC9-16CA-634F-8D9E-F91A9298B3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740" y="1920465"/>
            <a:ext cx="6531332" cy="33534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13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/>
                <a:ea typeface="Calibri" panose="020F0502020204030204"/>
                <a:cs typeface="Calibri Light"/>
              </a:rPr>
              <a:t>Journey to Belonging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/>
                <a:cs typeface="Calibri Light"/>
              </a:rPr>
              <a:t>Surveying within DS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/>
                <a:cs typeface="Calibri Light"/>
              </a:rPr>
              <a:t>Considerations for:  </a:t>
            </a:r>
            <a:endParaRPr lang="en-US" sz="2800" dirty="0">
              <a:solidFill>
                <a:schemeClr val="tx1"/>
              </a:solidFill>
              <a:latin typeface="Calibri Light"/>
              <a:ea typeface="Calibri" panose="020F0502020204030204"/>
              <a:cs typeface="Calibri Light"/>
            </a:endParaRP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n-US" sz="2800" dirty="0">
                <a:latin typeface="Calibri Light"/>
                <a:ea typeface="Calibri" panose="020F0502020204030204"/>
                <a:cs typeface="Calibri Light"/>
              </a:rPr>
              <a:t>Survey Development</a:t>
            </a: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n-US" sz="2800" dirty="0">
                <a:latin typeface="Calibri Light"/>
                <a:cs typeface="Calibri Light"/>
              </a:rPr>
              <a:t>Implementation</a:t>
            </a:r>
            <a:endParaRPr lang="en-US" sz="2800" dirty="0">
              <a:latin typeface="Calibri Light"/>
              <a:ea typeface="Calibri" panose="020F0502020204030204"/>
              <a:cs typeface="Calibri Light"/>
            </a:endParaRP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n-US" sz="2800" dirty="0">
                <a:latin typeface="Calibri Light"/>
                <a:ea typeface="Calibri" panose="020F0502020204030204"/>
                <a:cs typeface="Calibri Light"/>
              </a:rPr>
              <a:t>Sharing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/>
                <a:cs typeface="Calibri Light"/>
              </a:rPr>
              <a:t>Working Together</a:t>
            </a:r>
          </a:p>
          <a:p>
            <a:pPr lvl="1"/>
            <a:r>
              <a:rPr lang="en-US" dirty="0">
                <a:latin typeface="Calibri Light"/>
                <a:cs typeface="Calibri Light"/>
              </a:rPr>
              <a:t>     </a:t>
            </a:r>
            <a:endParaRPr lang="en-CA" dirty="0">
              <a:latin typeface="Calibri Light"/>
              <a:ea typeface="Calibri"/>
              <a:cs typeface="Calibri Light"/>
            </a:endParaRPr>
          </a:p>
          <a:p>
            <a:pPr lvl="1"/>
            <a:endParaRPr lang="en-CA" sz="1300" dirty="0">
              <a:solidFill>
                <a:schemeClr val="tx2"/>
              </a:solidFill>
              <a:latin typeface="Calibri Light"/>
              <a:ea typeface="Calibri"/>
              <a:cs typeface="Calibri Light"/>
            </a:endParaRPr>
          </a:p>
          <a:p>
            <a:pPr marL="800100" lvl="1" indent="-342900">
              <a:buChar char="•"/>
            </a:pPr>
            <a:endParaRPr lang="en-CA" sz="1300" dirty="0">
              <a:solidFill>
                <a:schemeClr val="tx2"/>
              </a:solidFill>
              <a:latin typeface="Calibri Light"/>
              <a:ea typeface="Calibri"/>
              <a:cs typeface="Calibri Light"/>
            </a:endParaRPr>
          </a:p>
          <a:p>
            <a:pPr lvl="1"/>
            <a:endParaRPr lang="en-CA" sz="1300" dirty="0">
              <a:solidFill>
                <a:schemeClr val="tx2"/>
              </a:solidFill>
              <a:latin typeface="Calibri Light"/>
              <a:ea typeface="Calibri"/>
              <a:cs typeface="Calibri Ligh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1300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800100" lvl="1" indent="-342900">
              <a:buChar char="•"/>
            </a:pPr>
            <a:endParaRPr lang="en-CA" sz="1300" dirty="0">
              <a:solidFill>
                <a:schemeClr val="tx2"/>
              </a:solidFill>
              <a:latin typeface="Calibri Light"/>
              <a:ea typeface="Calibri" panose="020F0502020204030204"/>
              <a:cs typeface="Calibri Light"/>
            </a:endParaRPr>
          </a:p>
          <a:p>
            <a:pPr lvl="1"/>
            <a:endParaRPr lang="en-US" sz="1300" dirty="0">
              <a:solidFill>
                <a:schemeClr val="tx2"/>
              </a:solidFill>
              <a:latin typeface="Calibri Light"/>
              <a:ea typeface="Calibri" panose="020F0502020204030204"/>
              <a:cs typeface="Calibri Light"/>
            </a:endParaRPr>
          </a:p>
          <a:p>
            <a:pPr lvl="1"/>
            <a:endParaRPr lang="en-US" sz="1300" dirty="0">
              <a:solidFill>
                <a:schemeClr val="tx2"/>
              </a:solidFill>
              <a:latin typeface="Calibri Light"/>
              <a:ea typeface="Calibri" panose="020F0502020204030204"/>
              <a:cs typeface="Calibri Ligh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blue and white graphic design&#10;&#10;Description automatically generated">
            <a:extLst>
              <a:ext uri="{FF2B5EF4-FFF2-40B4-BE49-F238E27FC236}">
                <a16:creationId xmlns:a16="http://schemas.microsoft.com/office/drawing/2014/main" id="{08A30C40-A19D-1CD6-4BCE-70087988D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2742500"/>
            <a:ext cx="4142232" cy="229654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A5495F-CDD6-324C-A0E3-AF35E873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237E6E5-CD26-CF43-AA43-C25C508D9B46}" type="slidenum">
              <a:rPr lang="en-US" smtClean="0">
                <a:latin typeface="Calibri Light"/>
                <a:cs typeface="Calibri Light"/>
              </a:rPr>
              <a:pPr>
                <a:spcAft>
                  <a:spcPts val="600"/>
                </a:spcAft>
              </a:pPr>
              <a:t>2</a:t>
            </a:fld>
            <a:endParaRPr lang="en-US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492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D88A-1488-044E-B72A-949D2A8A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A4154-13EF-3541-B18C-BCE5BF16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E6E5-CD26-CF43-AA43-C25C508D9B46}" type="slidenum">
              <a:rPr lang="en-US" smtClean="0">
                <a:latin typeface="Calibri Light"/>
                <a:cs typeface="Calibri Light"/>
              </a:rPr>
              <a:pPr/>
              <a:t>20</a:t>
            </a:fld>
            <a:endParaRPr lang="en-US">
              <a:latin typeface="Calibri Light"/>
              <a:cs typeface="Calibri Ligh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3CD596-7489-4784-8A14-14CE991C5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250" y="1423669"/>
            <a:ext cx="3822196" cy="4875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B9A4B5-C038-5E52-0CC8-85AC38F85479}"/>
              </a:ext>
            </a:extLst>
          </p:cNvPr>
          <p:cNvSpPr txBox="1"/>
          <p:nvPr/>
        </p:nvSpPr>
        <p:spPr>
          <a:xfrm>
            <a:off x="388196" y="1891652"/>
            <a:ext cx="675001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 Light"/>
                <a:cs typeface="Calibri Light"/>
              </a:rPr>
              <a:t>Heather Dawson</a:t>
            </a:r>
          </a:p>
          <a:p>
            <a:r>
              <a:rPr lang="en-US">
                <a:latin typeface="Calibri Light"/>
                <a:cs typeface="Calibri Light"/>
              </a:rPr>
              <a:t>Director, Quality &amp; Risk, Community Living Toronto</a:t>
            </a:r>
          </a:p>
          <a:p>
            <a:r>
              <a:rPr lang="en-US">
                <a:latin typeface="Calibri Light"/>
                <a:cs typeface="Calibri Light"/>
                <a:hlinkClick r:id="rId3"/>
              </a:rPr>
              <a:t>heather.dawson@cltoronto.ca</a:t>
            </a:r>
          </a:p>
          <a:p>
            <a:endParaRPr lang="en-US">
              <a:latin typeface="Calibri Light"/>
              <a:cs typeface="Calibri Light"/>
            </a:endParaRPr>
          </a:p>
          <a:p>
            <a:r>
              <a:rPr lang="en-US" b="1">
                <a:latin typeface="Calibri Light"/>
                <a:cs typeface="Calibri Light"/>
              </a:rPr>
              <a:t>Sharon Magor</a:t>
            </a:r>
            <a:r>
              <a:rPr lang="en-US">
                <a:latin typeface="Calibri Light"/>
                <a:cs typeface="Calibri Light"/>
              </a:rPr>
              <a:t>, Manager, Marketing and Communications, Reena </a:t>
            </a:r>
            <a:r>
              <a:rPr lang="en-US">
                <a:latin typeface="Calibri Light"/>
                <a:cs typeface="Calibri Light"/>
                <a:hlinkClick r:id="rId4"/>
              </a:rPr>
              <a:t>smagor@reena.org</a:t>
            </a:r>
          </a:p>
          <a:p>
            <a:endParaRPr lang="en-US">
              <a:latin typeface="Calibri Light"/>
              <a:cs typeface="Calibri Light"/>
            </a:endParaRPr>
          </a:p>
          <a:p>
            <a:r>
              <a:rPr lang="en-US" b="1">
                <a:latin typeface="Calibri Light"/>
                <a:cs typeface="Calibri Light"/>
              </a:rPr>
              <a:t>Patty Neufeld</a:t>
            </a:r>
          </a:p>
          <a:p>
            <a:r>
              <a:rPr lang="en-US">
                <a:latin typeface="Calibri Light"/>
                <a:cs typeface="Calibri Light"/>
              </a:rPr>
              <a:t>Manager, Quality Assurance, Community Living Essex</a:t>
            </a:r>
          </a:p>
          <a:p>
            <a:r>
              <a:rPr lang="en-US">
                <a:latin typeface="Calibri Light"/>
                <a:cs typeface="Calibri Light"/>
                <a:hlinkClick r:id="rId5"/>
              </a:rPr>
              <a:t>patty@communitylivingessex.org</a:t>
            </a:r>
            <a:endParaRPr lang="en-US">
              <a:latin typeface="Calibri Light"/>
              <a:cs typeface="Calibri Light"/>
            </a:endParaRPr>
          </a:p>
          <a:p>
            <a:endParaRPr lang="en-US">
              <a:latin typeface="Calibri Light"/>
              <a:cs typeface="Calibri Light"/>
            </a:endParaRPr>
          </a:p>
          <a:p>
            <a:endParaRPr lang="en-US">
              <a:latin typeface="Calibri Light"/>
              <a:cs typeface="Calibri Light"/>
            </a:endParaRPr>
          </a:p>
          <a:p>
            <a:endParaRPr lang="en-US">
              <a:latin typeface="Calibri Light"/>
              <a:cs typeface="Calibri Light"/>
            </a:endParaRPr>
          </a:p>
          <a:p>
            <a:endParaRPr lang="en-US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757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1CA3B-9835-0756-236C-98F21E4B6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4" y="1"/>
            <a:ext cx="12193370" cy="68552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4910E46-5E95-77B2-290A-D5DB8DFAECA9}"/>
              </a:ext>
            </a:extLst>
          </p:cNvPr>
          <p:cNvSpPr/>
          <p:nvPr/>
        </p:nvSpPr>
        <p:spPr>
          <a:xfrm>
            <a:off x="8819147" y="4501682"/>
            <a:ext cx="3250399" cy="46736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50578D9-41E3-BC4B-CD7E-9D5E175E9CA8}"/>
              </a:ext>
            </a:extLst>
          </p:cNvPr>
          <p:cNvSpPr/>
          <p:nvPr/>
        </p:nvSpPr>
        <p:spPr>
          <a:xfrm rot="16200000">
            <a:off x="6210075" y="3757311"/>
            <a:ext cx="434820" cy="3075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CD6FDEE-BDAF-49A8-FCAB-A30C851B6E51}"/>
              </a:ext>
            </a:extLst>
          </p:cNvPr>
          <p:cNvSpPr/>
          <p:nvPr/>
        </p:nvSpPr>
        <p:spPr>
          <a:xfrm rot="16200000">
            <a:off x="9361504" y="6317515"/>
            <a:ext cx="467359" cy="3489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77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199014-5567-9F47-A4D9-2E601C8F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122663"/>
            <a:ext cx="10641609" cy="992459"/>
          </a:xfrm>
        </p:spPr>
        <p:txBody>
          <a:bodyPr>
            <a:normAutofit/>
          </a:bodyPr>
          <a:lstStyle/>
          <a:p>
            <a:r>
              <a:rPr lang="en-US" dirty="0"/>
              <a:t>What is happening currently?  </a:t>
            </a:r>
            <a:endParaRPr lang="en-US" dirty="0">
              <a:highlight>
                <a:srgbClr val="FFFF00"/>
              </a:highlight>
              <a:ea typeface="Calibri Light"/>
              <a:cs typeface="Calibri Ligh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0F4DC9-16CA-634F-8D9E-F91A9298B3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08" y="1039888"/>
            <a:ext cx="11380412" cy="58177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400" dirty="0">
              <a:latin typeface="Calibri Light"/>
              <a:cs typeface="Calibri Light"/>
            </a:endParaRPr>
          </a:p>
          <a:p>
            <a:pPr lvl="1"/>
            <a:endParaRPr lang="en-CA" sz="2400" dirty="0">
              <a:latin typeface="Calibri Light"/>
              <a:ea typeface="Calibri" panose="020F0502020204030204"/>
              <a:cs typeface="Calibri Light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CA" sz="2000" dirty="0">
                <a:latin typeface="Calibri Light"/>
                <a:ea typeface="Calibri" panose="020F0502020204030204"/>
                <a:cs typeface="Calibri Light"/>
              </a:rPr>
              <a:t>Most agencies are conducting some type of survey or engagement process for a </a:t>
            </a:r>
            <a:r>
              <a:rPr lang="en-CA" sz="2000" b="1" dirty="0">
                <a:latin typeface="Calibri Light"/>
                <a:ea typeface="Calibri" panose="020F0502020204030204"/>
                <a:cs typeface="Calibri Light"/>
              </a:rPr>
              <a:t>variety of purposes</a:t>
            </a:r>
            <a:r>
              <a:rPr lang="en-CA" sz="2000" dirty="0">
                <a:latin typeface="Calibri Light"/>
                <a:ea typeface="Calibri" panose="020F0502020204030204"/>
                <a:cs typeface="Calibri Light"/>
              </a:rPr>
              <a:t>  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CA" sz="2000" b="1" dirty="0">
                <a:latin typeface="Calibri Light"/>
                <a:ea typeface="Calibri" panose="020F0502020204030204"/>
                <a:cs typeface="Calibri Light"/>
              </a:rPr>
              <a:t>No</a:t>
            </a:r>
            <a:r>
              <a:rPr lang="en-CA" sz="2000" dirty="0">
                <a:latin typeface="Calibri Light"/>
                <a:ea typeface="Calibri" panose="020F0502020204030204"/>
                <a:cs typeface="Calibri Light"/>
              </a:rPr>
              <a:t> province-wide, </a:t>
            </a:r>
            <a:r>
              <a:rPr lang="en-CA" sz="2000" b="1" dirty="0">
                <a:latin typeface="Calibri Light"/>
                <a:ea typeface="Calibri" panose="020F0502020204030204"/>
                <a:cs typeface="Calibri Light"/>
              </a:rPr>
              <a:t>co-ordinated approach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CA" sz="2000" dirty="0">
                <a:latin typeface="Calibri Light"/>
                <a:ea typeface="Calibri" panose="020F0502020204030204"/>
                <a:cs typeface="Calibri Light"/>
              </a:rPr>
              <a:t>Most surveys are developed in-house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CA" sz="2000" dirty="0">
                <a:latin typeface="Calibri Light"/>
                <a:ea typeface="Calibri" panose="020F0502020204030204"/>
                <a:cs typeface="Calibri Light"/>
              </a:rPr>
              <a:t>Range of formats and approaches</a:t>
            </a:r>
            <a:endParaRPr lang="en-US" sz="2000" dirty="0">
              <a:latin typeface="Calibri Light"/>
              <a:ea typeface="Calibri" panose="020F0502020204030204"/>
              <a:cs typeface="Calibri Light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CA" sz="2000" dirty="0">
                <a:latin typeface="Calibri Light"/>
                <a:ea typeface="Calibri" panose="020F0502020204030204"/>
                <a:cs typeface="Calibri Light"/>
              </a:rPr>
              <a:t>Response rates are around 20% or less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CA" sz="2000" dirty="0">
                <a:latin typeface="Calibri Light"/>
                <a:ea typeface="Calibri" panose="020F0502020204030204"/>
                <a:cs typeface="Calibri Light"/>
              </a:rPr>
              <a:t>Desire to gain more </a:t>
            </a:r>
            <a:r>
              <a:rPr lang="en-CA" sz="2000" b="1" dirty="0">
                <a:latin typeface="Calibri Light"/>
                <a:ea typeface="Calibri" panose="020F0502020204030204"/>
                <a:cs typeface="Calibri Light"/>
              </a:rPr>
              <a:t>data-driven understanding of customer needs </a:t>
            </a:r>
            <a:r>
              <a:rPr lang="en-CA" sz="2000" dirty="0">
                <a:latin typeface="Calibri Light"/>
                <a:ea typeface="Calibri" panose="020F0502020204030204"/>
                <a:cs typeface="Calibri Light"/>
              </a:rPr>
              <a:t>and</a:t>
            </a:r>
            <a:r>
              <a:rPr lang="en-CA" sz="2000" b="1" dirty="0">
                <a:latin typeface="Calibri Light"/>
                <a:ea typeface="Calibri" panose="020F0502020204030204"/>
                <a:cs typeface="Calibri Light"/>
              </a:rPr>
              <a:t> what is important</a:t>
            </a:r>
            <a:endParaRPr lang="en-US" sz="2000" b="1" dirty="0">
              <a:latin typeface="Calibri Light"/>
              <a:ea typeface="Calibri" panose="020F0502020204030204"/>
              <a:cs typeface="Calibri Light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CA" sz="2000" dirty="0">
                <a:latin typeface="Calibri Light"/>
                <a:ea typeface="Calibri" panose="020F0502020204030204"/>
                <a:cs typeface="Calibri Light"/>
              </a:rPr>
              <a:t>Appetite to use </a:t>
            </a:r>
            <a:r>
              <a:rPr lang="en-CA" sz="2000" b="1" dirty="0">
                <a:latin typeface="Calibri Light"/>
                <a:ea typeface="Calibri" panose="020F0502020204030204"/>
                <a:cs typeface="Calibri Light"/>
              </a:rPr>
              <a:t>research-based </a:t>
            </a:r>
            <a:r>
              <a:rPr lang="en-CA" sz="2000" dirty="0">
                <a:latin typeface="Calibri Light"/>
                <a:ea typeface="Calibri" panose="020F0502020204030204"/>
                <a:cs typeface="Calibri Light"/>
              </a:rPr>
              <a:t>or</a:t>
            </a:r>
            <a:r>
              <a:rPr lang="en-CA" sz="2000" b="1" dirty="0">
                <a:latin typeface="Calibri Light"/>
                <a:ea typeface="Calibri" panose="020F0502020204030204"/>
                <a:cs typeface="Calibri Light"/>
              </a:rPr>
              <a:t> validated questions/surveys</a:t>
            </a:r>
            <a:r>
              <a:rPr lang="en-CA" sz="2000" dirty="0">
                <a:latin typeface="Calibri Light"/>
                <a:ea typeface="Calibri" panose="020F0502020204030204"/>
                <a:cs typeface="Calibri Light"/>
              </a:rPr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400" dirty="0">
              <a:latin typeface="Calibri Light"/>
              <a:cs typeface="Calibri Light"/>
            </a:endParaRPr>
          </a:p>
          <a:p>
            <a:pPr marL="800100" lvl="1" indent="-342900">
              <a:buChar char="•"/>
            </a:pPr>
            <a:endParaRPr lang="en-CA" sz="2400" dirty="0">
              <a:latin typeface="Calibri Light"/>
              <a:ea typeface="Calibri" panose="020F0502020204030204"/>
              <a:cs typeface="Calibri Light"/>
            </a:endParaRPr>
          </a:p>
          <a:p>
            <a:pPr lvl="1"/>
            <a:endParaRPr lang="en-US" dirty="0">
              <a:latin typeface="Calibri Light"/>
              <a:ea typeface="Calibri" panose="020F0502020204030204"/>
              <a:cs typeface="Calibri Light"/>
            </a:endParaRPr>
          </a:p>
          <a:p>
            <a:pPr lvl="1"/>
            <a:endParaRPr lang="en-US" sz="3400" dirty="0">
              <a:latin typeface="Calibri Light"/>
              <a:ea typeface="Calibri" panose="020F0502020204030204"/>
              <a:cs typeface="Calibri Ligh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A5495F-CDD6-324C-A0E3-AF35E873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E6E5-CD26-CF43-AA43-C25C508D9B46}" type="slidenum">
              <a:rPr lang="en-US" smtClean="0">
                <a:latin typeface="Calibri Light"/>
                <a:cs typeface="Calibri Light"/>
              </a:rPr>
              <a:pPr/>
              <a:t>4</a:t>
            </a:fld>
            <a:endParaRPr lang="en-US">
              <a:latin typeface="Calibri Light"/>
              <a:cs typeface="Calibri Light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38EC177-E9F9-40F3-A8CE-99E620449E33}"/>
              </a:ext>
            </a:extLst>
          </p:cNvPr>
          <p:cNvSpPr txBox="1">
            <a:spLocks/>
          </p:cNvSpPr>
          <p:nvPr/>
        </p:nvSpPr>
        <p:spPr>
          <a:xfrm>
            <a:off x="544551" y="275063"/>
            <a:ext cx="10169832" cy="992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389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199014-5567-9F47-A4D9-2E601C8F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03" y="155320"/>
            <a:ext cx="10169832" cy="992459"/>
          </a:xfrm>
        </p:spPr>
        <p:txBody>
          <a:bodyPr>
            <a:normAutofit/>
          </a:bodyPr>
          <a:lstStyle/>
          <a:p>
            <a:r>
              <a:rPr lang="en-US"/>
              <a:t>Survey Development </a:t>
            </a:r>
            <a:endParaRPr lang="en-US">
              <a:highlight>
                <a:srgbClr val="FFFF00"/>
              </a:highlight>
              <a:ea typeface="Calibri Light"/>
              <a:cs typeface="Calibri Ligh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0F4DC9-16CA-634F-8D9E-F91A9298B3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8203" y="957989"/>
            <a:ext cx="11581653" cy="4909411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2"/>
            <a:endParaRPr lang="en-CA" sz="1600" b="1" dirty="0">
              <a:latin typeface="Calibri Light"/>
              <a:ea typeface="Calibri"/>
              <a:cs typeface="Calibri Light"/>
            </a:endParaRPr>
          </a:p>
          <a:p>
            <a:endParaRPr lang="en-CA" sz="1600" b="1" dirty="0">
              <a:latin typeface="Calibri Light"/>
              <a:ea typeface="Calibri"/>
              <a:cs typeface="Calibri Light"/>
            </a:endParaRPr>
          </a:p>
          <a:p>
            <a:pPr marL="285750" indent="-285750">
              <a:buChar char="•"/>
            </a:pPr>
            <a:r>
              <a:rPr lang="en-CA" sz="2000" dirty="0">
                <a:solidFill>
                  <a:srgbClr val="242424"/>
                </a:solidFill>
                <a:latin typeface="Calibri Light"/>
                <a:cs typeface="Calibri Light"/>
              </a:rPr>
              <a:t>What is the main </a:t>
            </a:r>
            <a:r>
              <a:rPr lang="en-CA" sz="2000" b="1" dirty="0">
                <a:solidFill>
                  <a:srgbClr val="242424"/>
                </a:solidFill>
                <a:latin typeface="Calibri Light"/>
                <a:cs typeface="Calibri Light"/>
              </a:rPr>
              <a:t>purpose</a:t>
            </a:r>
            <a:r>
              <a:rPr lang="en-CA" sz="2000" dirty="0">
                <a:solidFill>
                  <a:srgbClr val="242424"/>
                </a:solidFill>
                <a:latin typeface="Calibri Light"/>
                <a:cs typeface="Calibri Light"/>
              </a:rPr>
              <a:t>? What do you want to know? </a:t>
            </a:r>
            <a:endParaRPr lang="en-CA" sz="2000" dirty="0">
              <a:solidFill>
                <a:srgbClr val="242424"/>
              </a:solidFill>
              <a:latin typeface="Calibri Light"/>
              <a:ea typeface="Calibri"/>
              <a:cs typeface="Calibri Light"/>
            </a:endParaRPr>
          </a:p>
          <a:p>
            <a:pPr marL="285750" indent="-285750">
              <a:buChar char="•"/>
            </a:pPr>
            <a:r>
              <a:rPr lang="en-CA" sz="2000" b="1" dirty="0">
                <a:solidFill>
                  <a:srgbClr val="242424"/>
                </a:solidFill>
                <a:latin typeface="Calibri Light"/>
                <a:ea typeface="Calibri Light"/>
                <a:cs typeface="Calibri Light"/>
              </a:rPr>
              <a:t>Who </a:t>
            </a:r>
            <a:r>
              <a:rPr lang="en-CA" sz="2000" dirty="0">
                <a:solidFill>
                  <a:srgbClr val="242424"/>
                </a:solidFill>
                <a:latin typeface="Calibri Light"/>
                <a:ea typeface="Calibri Light"/>
                <a:cs typeface="Calibri Light"/>
              </a:rPr>
              <a:t>will you survey? And what are the considerations for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242424"/>
                </a:solidFill>
                <a:latin typeface="Calibri Light"/>
                <a:cs typeface="Calibri Light"/>
              </a:rPr>
              <a:t>Do you have a set a questions in mind?  </a:t>
            </a:r>
            <a:r>
              <a:rPr lang="en-CA" sz="2000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 How will questions be developed?  </a:t>
            </a:r>
            <a:endParaRPr lang="en-CA" sz="2000" dirty="0">
              <a:solidFill>
                <a:srgbClr val="242424"/>
              </a:solidFill>
              <a:latin typeface="Calibri Light"/>
              <a:ea typeface="Calibri"/>
              <a:cs typeface="Calibri Light"/>
            </a:endParaRPr>
          </a:p>
          <a:p>
            <a:pPr marL="285750" indent="-285750">
              <a:buChar char="•"/>
            </a:pPr>
            <a:r>
              <a:rPr lang="en-CA" sz="2000" dirty="0">
                <a:solidFill>
                  <a:srgbClr val="242424"/>
                </a:solidFill>
                <a:latin typeface="Calibri Light"/>
                <a:cs typeface="Calibri Light"/>
              </a:rPr>
              <a:t>Will you develop the survey </a:t>
            </a:r>
            <a:r>
              <a:rPr lang="en-CA" sz="2000" b="1" dirty="0">
                <a:solidFill>
                  <a:srgbClr val="242424"/>
                </a:solidFill>
                <a:latin typeface="Calibri Light"/>
                <a:cs typeface="Calibri Light"/>
              </a:rPr>
              <a:t>in-house</a:t>
            </a:r>
            <a:r>
              <a:rPr lang="en-CA" sz="2000" dirty="0">
                <a:solidFill>
                  <a:srgbClr val="242424"/>
                </a:solidFill>
                <a:latin typeface="Calibri Light"/>
                <a:cs typeface="Calibri Light"/>
              </a:rPr>
              <a:t>? Use existing DS or other agency surveys? Engage a </a:t>
            </a:r>
            <a:r>
              <a:rPr lang="en-CA" sz="2000" b="1" dirty="0">
                <a:solidFill>
                  <a:srgbClr val="242424"/>
                </a:solidFill>
                <a:latin typeface="Calibri Light"/>
                <a:cs typeface="Calibri Light"/>
              </a:rPr>
              <a:t>researcher</a:t>
            </a:r>
            <a:r>
              <a:rPr lang="en-CA" sz="2000" dirty="0">
                <a:solidFill>
                  <a:srgbClr val="242424"/>
                </a:solidFill>
                <a:latin typeface="Calibri Light"/>
                <a:cs typeface="Calibri Light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How will you know you are asking what is most relevant? Will you pre-test questions with target audiences? </a:t>
            </a:r>
          </a:p>
          <a:p>
            <a:pPr marL="285750" indent="-285750">
              <a:buChar char="•"/>
            </a:pPr>
            <a:r>
              <a:rPr lang="en-CA" sz="2000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Will</a:t>
            </a:r>
            <a:r>
              <a:rPr lang="en-CA" sz="2000" b="0" dirty="0">
                <a:solidFill>
                  <a:srgbClr val="242424"/>
                </a:solidFill>
                <a:effectLst/>
                <a:latin typeface="Calibri Light"/>
                <a:ea typeface="Times New Roman" panose="02020603050405020304" pitchFamily="18" charset="0"/>
                <a:cs typeface="Calibri Light"/>
              </a:rPr>
              <a:t> questions </a:t>
            </a:r>
            <a:r>
              <a:rPr lang="en-CA" sz="2000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be </a:t>
            </a:r>
            <a:r>
              <a:rPr lang="en-CA" sz="2000" b="1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generic</a:t>
            </a:r>
            <a:r>
              <a:rPr lang="en-CA" sz="2000" b="1" dirty="0">
                <a:solidFill>
                  <a:srgbClr val="242424"/>
                </a:solidFill>
                <a:effectLst/>
                <a:latin typeface="Calibri Light"/>
                <a:ea typeface="Times New Roman" panose="02020603050405020304" pitchFamily="18" charset="0"/>
                <a:cs typeface="Calibri Light"/>
              </a:rPr>
              <a:t> and relevant to all Programs</a:t>
            </a:r>
            <a:r>
              <a:rPr lang="en-CA" sz="2000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?  Or specific to one Program?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Will questions</a:t>
            </a:r>
            <a:r>
              <a:rPr lang="en-CA" sz="2000" b="0" dirty="0">
                <a:solidFill>
                  <a:srgbClr val="242424"/>
                </a:solidFill>
                <a:effectLst/>
                <a:latin typeface="Calibri Light"/>
                <a:ea typeface="Times New Roman" panose="02020603050405020304" pitchFamily="18" charset="0"/>
                <a:cs typeface="Calibri Light"/>
              </a:rPr>
              <a:t> </a:t>
            </a:r>
            <a:r>
              <a:rPr lang="en-CA" sz="2000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be</a:t>
            </a:r>
            <a:r>
              <a:rPr lang="en-CA" sz="2000" b="0" dirty="0">
                <a:solidFill>
                  <a:srgbClr val="242424"/>
                </a:solidFill>
                <a:effectLst/>
                <a:latin typeface="Calibri Light"/>
                <a:ea typeface="Times New Roman" panose="02020603050405020304" pitchFamily="18" charset="0"/>
                <a:cs typeface="Calibri Light"/>
              </a:rPr>
              <a:t> </a:t>
            </a:r>
            <a:r>
              <a:rPr lang="en-CA" sz="2000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linked</a:t>
            </a:r>
            <a:r>
              <a:rPr lang="en-CA" sz="2000" b="0" dirty="0">
                <a:solidFill>
                  <a:srgbClr val="242424"/>
                </a:solidFill>
                <a:effectLst/>
                <a:latin typeface="Calibri Light"/>
                <a:ea typeface="Times New Roman" panose="02020603050405020304" pitchFamily="18" charset="0"/>
                <a:cs typeface="Calibri Light"/>
              </a:rPr>
              <a:t> to the themes of the strategic </a:t>
            </a:r>
            <a:r>
              <a:rPr lang="en-CA" sz="2000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plan? Or Accreditation?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Will questions be 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closed or open-ended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 Light"/>
                <a:ea typeface="Times New Roman" panose="02020603050405020304" pitchFamily="18" charset="0"/>
                <a:cs typeface="Calibri Light"/>
              </a:rPr>
              <a:t>? Rating scale?  </a:t>
            </a:r>
            <a:endParaRPr lang="en-CA" sz="2000" b="1" dirty="0">
              <a:latin typeface="Calibri Light"/>
              <a:ea typeface="Times New Roman" panose="02020603050405020304" pitchFamily="18" charset="0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How will the survey be </a:t>
            </a:r>
            <a:r>
              <a:rPr lang="en-CA" sz="2000" b="1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implemented</a:t>
            </a:r>
            <a:r>
              <a:rPr lang="en-CA" sz="2000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? Online, phone, paper, multi-language?</a:t>
            </a:r>
          </a:p>
          <a:p>
            <a:pPr marL="285750" indent="-285750">
              <a:buChar char="•"/>
            </a:pPr>
            <a:r>
              <a:rPr lang="en-CA" sz="2000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How long will it take to complete the survey? </a:t>
            </a:r>
          </a:p>
          <a:p>
            <a:pPr marL="285750" indent="-285750">
              <a:buChar char="•"/>
            </a:pPr>
            <a:r>
              <a:rPr lang="en-CA" sz="2000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Will you </a:t>
            </a:r>
            <a:r>
              <a:rPr lang="en-CA" sz="2000" b="1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analyze</a:t>
            </a:r>
            <a:r>
              <a:rPr lang="en-CA" sz="2000" dirty="0">
                <a:solidFill>
                  <a:srgbClr val="242424"/>
                </a:solidFill>
                <a:latin typeface="Calibri Light"/>
                <a:ea typeface="Times New Roman" panose="02020603050405020304" pitchFamily="18" charset="0"/>
                <a:cs typeface="Calibri Light"/>
              </a:rPr>
              <a:t> the results in house? </a:t>
            </a:r>
          </a:p>
          <a:p>
            <a:pPr marL="342900" indent="-342900">
              <a:buFont typeface="Arial" panose="05050102010706020507" pitchFamily="18" charset="2"/>
              <a:buChar char="•"/>
            </a:pPr>
            <a:endParaRPr lang="en-CA" sz="1600" b="1" dirty="0">
              <a:effectLst/>
              <a:latin typeface="Calibri Light"/>
              <a:ea typeface="Times New Roman" panose="02020603050405020304" pitchFamily="18" charset="0"/>
              <a:cs typeface="Calibri Ligh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  <a:latin typeface="Calibri Light"/>
              <a:ea typeface="Calibri" panose="020F0502020204030204" pitchFamily="34" charset="0"/>
              <a:cs typeface="Calibri Ligh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1600" dirty="0">
              <a:latin typeface="Calibri Light"/>
              <a:ea typeface="Calibri" panose="020F0502020204030204"/>
              <a:cs typeface="Calibri Light"/>
            </a:endParaRPr>
          </a:p>
          <a:p>
            <a:pPr lvl="1"/>
            <a:endParaRPr lang="en-US" sz="1600" dirty="0">
              <a:latin typeface="Calibri Light"/>
              <a:ea typeface="Calibri" panose="020F0502020204030204"/>
              <a:cs typeface="Calibri Light"/>
            </a:endParaRPr>
          </a:p>
          <a:p>
            <a:pPr lvl="1"/>
            <a:endParaRPr lang="en-US" sz="1600" dirty="0">
              <a:latin typeface="Calibri Light"/>
              <a:ea typeface="Calibri" panose="020F0502020204030204"/>
              <a:cs typeface="Calibri Ligh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A5495F-CDD6-324C-A0E3-AF35E873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E6E5-CD26-CF43-AA43-C25C508D9B46}" type="slidenum">
              <a:rPr lang="en-US" smtClean="0">
                <a:latin typeface="Calibri Light"/>
                <a:cs typeface="Calibri Light"/>
              </a:rPr>
              <a:pPr/>
              <a:t>5</a:t>
            </a:fld>
            <a:endParaRPr lang="en-US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502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199014-5567-9F47-A4D9-2E601C8F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122663"/>
            <a:ext cx="10641609" cy="992459"/>
          </a:xfrm>
        </p:spPr>
        <p:txBody>
          <a:bodyPr>
            <a:normAutofit/>
          </a:bodyPr>
          <a:lstStyle/>
          <a:p>
            <a:r>
              <a:rPr lang="en-US"/>
              <a:t>Implementation </a:t>
            </a:r>
            <a:endParaRPr lang="en-US">
              <a:highlight>
                <a:srgbClr val="FFFF00"/>
              </a:highlight>
              <a:ea typeface="Calibri Light"/>
              <a:cs typeface="Calibri Ligh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0F4DC9-16CA-634F-8D9E-F91A9298B3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5604" y="1118111"/>
            <a:ext cx="11495049" cy="58177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3200" dirty="0">
              <a:latin typeface="Calibri Light"/>
              <a:cs typeface="Calibri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Calibri Light"/>
                <a:ea typeface="Calibri Light"/>
                <a:cs typeface="Calibri Light"/>
              </a:rPr>
              <a:t>What is the </a:t>
            </a:r>
            <a:r>
              <a:rPr lang="en-CA" sz="2800" b="1" dirty="0">
                <a:latin typeface="Calibri Light"/>
                <a:ea typeface="Calibri Light"/>
                <a:cs typeface="Calibri Light"/>
              </a:rPr>
              <a:t>communication </a:t>
            </a:r>
            <a:r>
              <a:rPr lang="en-CA" sz="2800" dirty="0">
                <a:latin typeface="Calibri Light"/>
                <a:ea typeface="Calibri Light"/>
                <a:cs typeface="Calibri Light"/>
              </a:rPr>
              <a:t>strategy?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Calibri Light"/>
                <a:cs typeface="Calibri Light"/>
              </a:rPr>
              <a:t>How will respondents be </a:t>
            </a:r>
            <a:r>
              <a:rPr lang="en-CA" sz="2800" b="1" dirty="0">
                <a:latin typeface="Calibri Light"/>
                <a:cs typeface="Calibri Light"/>
              </a:rPr>
              <a:t>aware </a:t>
            </a:r>
            <a:r>
              <a:rPr lang="en-CA" sz="2800" dirty="0">
                <a:latin typeface="Calibri Light"/>
                <a:cs typeface="Calibri Light"/>
              </a:rPr>
              <a:t>of the survey </a:t>
            </a:r>
            <a:endParaRPr lang="en-CA" sz="2800" dirty="0">
              <a:latin typeface="Calibri Light"/>
              <a:ea typeface="Calibri"/>
              <a:cs typeface="Calibri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Calibri Light"/>
                <a:cs typeface="Calibri Light"/>
              </a:rPr>
              <a:t>How will they </a:t>
            </a:r>
            <a:r>
              <a:rPr lang="en-CA" sz="2800" b="1" dirty="0">
                <a:latin typeface="Calibri Light"/>
                <a:cs typeface="Calibri Light"/>
              </a:rPr>
              <a:t>access </a:t>
            </a:r>
            <a:r>
              <a:rPr lang="en-CA" sz="2800" dirty="0">
                <a:latin typeface="Calibri Light"/>
                <a:cs typeface="Calibri Light"/>
              </a:rPr>
              <a:t>the survey? </a:t>
            </a:r>
            <a:endParaRPr lang="en-CA" sz="2800" dirty="0">
              <a:latin typeface="Calibri Light"/>
              <a:ea typeface="Calibri"/>
              <a:cs typeface="Calibri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Calibri Light"/>
                <a:cs typeface="Calibri Light"/>
              </a:rPr>
              <a:t>How will you reach out and how often? </a:t>
            </a:r>
            <a:r>
              <a:rPr lang="en-CA" sz="2800" b="1" dirty="0">
                <a:latin typeface="Calibri Light"/>
                <a:cs typeface="Calibri Light"/>
              </a:rPr>
              <a:t>Reminders</a:t>
            </a:r>
            <a:endParaRPr lang="en-CA" sz="2800" b="1" dirty="0">
              <a:latin typeface="Calibri Light"/>
              <a:ea typeface="Calibri"/>
              <a:cs typeface="Calibri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Calibri Light"/>
                <a:cs typeface="Calibri Light"/>
              </a:rPr>
              <a:t>How will you address considerations for </a:t>
            </a:r>
            <a:r>
              <a:rPr lang="en-CA" sz="2800" b="1" dirty="0">
                <a:latin typeface="Calibri Light"/>
                <a:cs typeface="Calibri Light"/>
              </a:rPr>
              <a:t>accessibility</a:t>
            </a:r>
            <a:r>
              <a:rPr lang="en-CA" sz="2800" dirty="0">
                <a:latin typeface="Calibri Light"/>
                <a:cs typeface="Calibri Light"/>
              </a:rPr>
              <a:t>, ease of use, language, deaf/blind, ability to start and stop the survey?</a:t>
            </a:r>
            <a:endParaRPr lang="en-CA" sz="2800" dirty="0">
              <a:latin typeface="Calibri Light"/>
              <a:ea typeface="Calibri Light"/>
              <a:cs typeface="Calibri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Calibri Light"/>
                <a:ea typeface="Calibri Light"/>
                <a:cs typeface="Calibri Light"/>
              </a:rPr>
              <a:t>How will you address questions related </a:t>
            </a:r>
            <a:r>
              <a:rPr lang="en-CA" sz="2800" b="1" dirty="0">
                <a:latin typeface="Calibri Light"/>
                <a:ea typeface="Calibri Light"/>
                <a:cs typeface="Calibri Light"/>
              </a:rPr>
              <a:t>anonymity and confidentiality</a:t>
            </a:r>
            <a:r>
              <a:rPr lang="en-CA" sz="2800" dirty="0">
                <a:latin typeface="Calibri Light"/>
                <a:ea typeface="Calibri Light"/>
                <a:cs typeface="Calibri Light"/>
              </a:rPr>
              <a:t>?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Calibri Light"/>
                <a:ea typeface="Calibri Light"/>
                <a:cs typeface="Calibri Light"/>
              </a:rPr>
              <a:t>What will you put in place to get a "good </a:t>
            </a:r>
            <a:r>
              <a:rPr lang="en-CA" sz="2800" b="1" dirty="0">
                <a:latin typeface="Calibri Light"/>
                <a:ea typeface="Calibri Light"/>
                <a:cs typeface="Calibri Light"/>
              </a:rPr>
              <a:t>response rate</a:t>
            </a:r>
            <a:r>
              <a:rPr lang="en-CA" sz="2800" dirty="0">
                <a:latin typeface="Calibri Light"/>
                <a:ea typeface="Calibri Light"/>
                <a:cs typeface="Calibri Light"/>
              </a:rPr>
              <a:t>"?</a:t>
            </a:r>
          </a:p>
          <a:p>
            <a:pPr lvl="1"/>
            <a:endParaRPr lang="en-CA" sz="3200" dirty="0">
              <a:latin typeface="Calibri Light"/>
              <a:ea typeface="Calibri Light"/>
              <a:cs typeface="Calibri Light"/>
            </a:endParaRPr>
          </a:p>
          <a:p>
            <a:pPr marL="742950" lvl="1" indent="-285750">
              <a:buChar char="•"/>
            </a:pPr>
            <a:endParaRPr lang="en-CA" sz="3200" dirty="0">
              <a:latin typeface="Calibri Light"/>
              <a:ea typeface="Calibri Light"/>
              <a:cs typeface="Calibri Light"/>
            </a:endParaRPr>
          </a:p>
          <a:p>
            <a:pPr marL="800100" lvl="1" indent="-342900">
              <a:buChar char="•"/>
            </a:pPr>
            <a:endParaRPr lang="en-CA" sz="3200" dirty="0">
              <a:latin typeface="Calibri Light"/>
              <a:ea typeface="Calibri Light"/>
              <a:cs typeface="Calibri Light"/>
            </a:endParaRPr>
          </a:p>
          <a:p>
            <a:pPr lvl="1"/>
            <a:endParaRPr lang="en-CA" sz="3200" dirty="0">
              <a:latin typeface="Calibri Light"/>
              <a:ea typeface="Calibri Light"/>
              <a:cs typeface="Calibri Light"/>
            </a:endParaRPr>
          </a:p>
          <a:p>
            <a:pPr marL="800100" lvl="1" indent="-342900">
              <a:buChar char="•"/>
            </a:pPr>
            <a:endParaRPr lang="en-CA" sz="3200" dirty="0">
              <a:latin typeface="Calibri Light"/>
              <a:ea typeface="Calibri Light"/>
              <a:cs typeface="Calibri Light"/>
            </a:endParaRPr>
          </a:p>
          <a:p>
            <a:pPr marL="800100" lvl="1" indent="-342900">
              <a:buChar char="•"/>
            </a:pPr>
            <a:endParaRPr lang="en-CA" sz="3200" dirty="0">
              <a:latin typeface="Calibri Light"/>
              <a:ea typeface="Calibri Light"/>
              <a:cs typeface="Calibri Light"/>
            </a:endParaRPr>
          </a:p>
          <a:p>
            <a:pPr lvl="1"/>
            <a:endParaRPr lang="en-US" sz="3200" dirty="0">
              <a:latin typeface="Calibri Light"/>
              <a:ea typeface="Calibri Light"/>
              <a:cs typeface="Calibri Light"/>
            </a:endParaRPr>
          </a:p>
          <a:p>
            <a:pPr lvl="1"/>
            <a:endParaRPr lang="en-US" sz="32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A5495F-CDD6-324C-A0E3-AF35E873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E6E5-CD26-CF43-AA43-C25C508D9B46}" type="slidenum">
              <a:rPr lang="en-US" smtClean="0">
                <a:latin typeface="Calibri Light"/>
                <a:cs typeface="Calibri Light"/>
              </a:rPr>
              <a:pPr/>
              <a:t>6</a:t>
            </a:fld>
            <a:endParaRPr lang="en-US">
              <a:latin typeface="Calibri Light"/>
              <a:cs typeface="Calibri Light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38EC177-E9F9-40F3-A8CE-99E620449E33}"/>
              </a:ext>
            </a:extLst>
          </p:cNvPr>
          <p:cNvSpPr txBox="1">
            <a:spLocks/>
          </p:cNvSpPr>
          <p:nvPr/>
        </p:nvSpPr>
        <p:spPr>
          <a:xfrm>
            <a:off x="544551" y="275063"/>
            <a:ext cx="10169832" cy="992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>
              <a:latin typeface="Calibri Light"/>
              <a:cs typeface="Calibri Light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8483D34-2C91-4B23-83F9-29A5F5C7F3F6}"/>
              </a:ext>
            </a:extLst>
          </p:cNvPr>
          <p:cNvSpPr txBox="1">
            <a:spLocks/>
          </p:cNvSpPr>
          <p:nvPr/>
        </p:nvSpPr>
        <p:spPr>
          <a:xfrm>
            <a:off x="696951" y="427463"/>
            <a:ext cx="10169832" cy="992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398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199014-5567-9F47-A4D9-2E601C8F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122663"/>
            <a:ext cx="10641609" cy="992459"/>
          </a:xfrm>
        </p:spPr>
        <p:txBody>
          <a:bodyPr>
            <a:normAutofit/>
          </a:bodyPr>
          <a:lstStyle/>
          <a:p>
            <a:r>
              <a:rPr lang="en-US"/>
              <a:t>Results </a:t>
            </a:r>
            <a:endParaRPr lang="en-US">
              <a:highlight>
                <a:srgbClr val="FFFF00"/>
              </a:highlight>
              <a:ea typeface="Calibri Light"/>
              <a:cs typeface="Calibri Ligh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0F4DC9-16CA-634F-8D9E-F91A9298B3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40" y="1419922"/>
            <a:ext cx="11786910" cy="58177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3200" dirty="0">
              <a:latin typeface="Calibri Light"/>
              <a:cs typeface="Calibri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  <a:cs typeface="Calibri Light"/>
              </a:rPr>
              <a:t>How will results be shared with various audiences, internal to your agency and external?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libri"/>
                <a:cs typeface="Calibri Light"/>
              </a:rPr>
              <a:t>How will you let families / people supported know how information has been used?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libri"/>
                <a:cs typeface="Calibri Light"/>
              </a:rPr>
              <a:t>How will you encourage families to participate in surveys in future years?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  <a:cs typeface="Calibri Light"/>
              </a:rPr>
              <a:t>How will results be used internally? 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  <a:cs typeface="Calibri Light"/>
              </a:rPr>
              <a:t>Are you tracking results over time or comparing with other surveys? (e.g. staff survey)</a:t>
            </a:r>
            <a:endParaRPr lang="en-CA" dirty="0">
              <a:latin typeface="+mj-lt"/>
              <a:ea typeface="Calibri"/>
              <a:cs typeface="Calibri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  <a:ea typeface="Calibri Light"/>
                <a:cs typeface="Calibri Light"/>
              </a:rPr>
              <a:t>Are you willing to share results with other agencies? And for what purpose?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3200" dirty="0">
              <a:latin typeface="Calibri Light"/>
              <a:ea typeface="Calibri Light"/>
              <a:cs typeface="Calibri Light"/>
            </a:endParaRPr>
          </a:p>
          <a:p>
            <a:pPr marL="742950" lvl="1" indent="-285750">
              <a:buChar char="•"/>
            </a:pPr>
            <a:endParaRPr lang="en-CA" sz="3200" dirty="0">
              <a:latin typeface="Calibri Light"/>
              <a:ea typeface="Calibri Light"/>
              <a:cs typeface="Calibri Light"/>
            </a:endParaRPr>
          </a:p>
          <a:p>
            <a:pPr marL="742950" lvl="1" indent="-285750">
              <a:buChar char="•"/>
            </a:pPr>
            <a:endParaRPr lang="en-CA" sz="3200" dirty="0">
              <a:latin typeface="Calibri Light"/>
              <a:ea typeface="Calibri Light"/>
              <a:cs typeface="Calibri Light"/>
            </a:endParaRPr>
          </a:p>
          <a:p>
            <a:pPr marL="800100" lvl="1" indent="-342900">
              <a:buChar char="•"/>
            </a:pPr>
            <a:endParaRPr lang="en-CA" sz="3200" dirty="0">
              <a:latin typeface="Calibri Light"/>
              <a:ea typeface="Calibri Light"/>
              <a:cs typeface="Calibri Light"/>
            </a:endParaRPr>
          </a:p>
          <a:p>
            <a:pPr lvl="1"/>
            <a:endParaRPr lang="en-CA" sz="3200" dirty="0">
              <a:latin typeface="Calibri Light"/>
              <a:ea typeface="Calibri Light"/>
              <a:cs typeface="Calibri Light"/>
            </a:endParaRPr>
          </a:p>
          <a:p>
            <a:pPr marL="800100" lvl="1" indent="-342900">
              <a:buChar char="•"/>
            </a:pPr>
            <a:endParaRPr lang="en-CA" sz="3200" dirty="0">
              <a:latin typeface="Calibri Light"/>
              <a:ea typeface="Calibri Light"/>
              <a:cs typeface="Calibri Light"/>
            </a:endParaRPr>
          </a:p>
          <a:p>
            <a:pPr marL="800100" lvl="1" indent="-342900">
              <a:buChar char="•"/>
            </a:pPr>
            <a:endParaRPr lang="en-CA" sz="3200" dirty="0">
              <a:latin typeface="Calibri Light"/>
              <a:ea typeface="Calibri Light"/>
              <a:cs typeface="Calibri Light"/>
            </a:endParaRPr>
          </a:p>
          <a:p>
            <a:pPr lvl="1"/>
            <a:endParaRPr lang="en-US" sz="3200" dirty="0">
              <a:latin typeface="Calibri Light"/>
              <a:ea typeface="Calibri Light"/>
              <a:cs typeface="Calibri Light"/>
            </a:endParaRPr>
          </a:p>
          <a:p>
            <a:pPr lvl="1"/>
            <a:endParaRPr lang="en-US" sz="32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A5495F-CDD6-324C-A0E3-AF35E873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E6E5-CD26-CF43-AA43-C25C508D9B46}" type="slidenum">
              <a:rPr lang="en-US" smtClean="0">
                <a:latin typeface="Calibri Light"/>
                <a:cs typeface="Calibri Light"/>
              </a:rPr>
              <a:pPr/>
              <a:t>7</a:t>
            </a:fld>
            <a:endParaRPr lang="en-US">
              <a:latin typeface="Calibri Light"/>
              <a:cs typeface="Calibri Light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38EC177-E9F9-40F3-A8CE-99E620449E33}"/>
              </a:ext>
            </a:extLst>
          </p:cNvPr>
          <p:cNvSpPr txBox="1">
            <a:spLocks/>
          </p:cNvSpPr>
          <p:nvPr/>
        </p:nvSpPr>
        <p:spPr>
          <a:xfrm>
            <a:off x="544551" y="275063"/>
            <a:ext cx="10169832" cy="992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>
              <a:latin typeface="Calibri Light"/>
              <a:cs typeface="Calibri Light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8483D34-2C91-4B23-83F9-29A5F5C7F3F6}"/>
              </a:ext>
            </a:extLst>
          </p:cNvPr>
          <p:cNvSpPr txBox="1">
            <a:spLocks/>
          </p:cNvSpPr>
          <p:nvPr/>
        </p:nvSpPr>
        <p:spPr>
          <a:xfrm>
            <a:off x="696951" y="427463"/>
            <a:ext cx="10169832" cy="992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063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4CD5C-5F91-4072-9C53-C8DF5FBA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EB9AF3-6C6F-4FA1-B493-1FC66D92A5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4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00601-88CE-42DC-9297-E90D17FFA4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890A1-41FB-4971-A9F3-A1409BA6E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1116" cy="68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5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art of a net promoter score&#10;&#10;Description automatically generated">
            <a:extLst>
              <a:ext uri="{FF2B5EF4-FFF2-40B4-BE49-F238E27FC236}">
                <a16:creationId xmlns:a16="http://schemas.microsoft.com/office/drawing/2014/main" id="{834360B1-67B3-4261-AFAF-05F55E23E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693" y="3429000"/>
            <a:ext cx="4565329" cy="3150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2E0136-DAB6-4F93-82B3-C74A9C0C2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052" y="355378"/>
            <a:ext cx="8035895" cy="1244822"/>
          </a:xfrm>
        </p:spPr>
        <p:txBody>
          <a:bodyPr>
            <a:normAutofit fontScale="90000"/>
          </a:bodyPr>
          <a:lstStyle/>
          <a:p>
            <a:r>
              <a:rPr lang="en-US" u="sng">
                <a:latin typeface="Segoe UI Light" panose="020B0502040204020203" pitchFamily="34" charset="0"/>
                <a:cs typeface="Segoe UI Light" panose="020B0502040204020203" pitchFamily="34" charset="0"/>
              </a:rPr>
              <a:t>Parent Satisfaction </a:t>
            </a:r>
            <a:r>
              <a:rPr lang="en-U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Survey</a:t>
            </a:r>
            <a:endParaRPr lang="en-CA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C2500-FB7D-4854-A963-8CCD4B735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287" y="1867241"/>
            <a:ext cx="7255378" cy="4559195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Several years of not conducting survey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Part of Reena’s strategic plan – a “Client Experience” workgroup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General survey (8 questions) 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Leading with “Net Promoter Score” </a:t>
            </a:r>
            <a:endParaRPr lang="en-CA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Content Placeholder 7" descr="A logo of a group of people&#10;&#10;Description automatically generated">
            <a:extLst>
              <a:ext uri="{FF2B5EF4-FFF2-40B4-BE49-F238E27FC236}">
                <a16:creationId xmlns:a16="http://schemas.microsoft.com/office/drawing/2014/main" id="{C7DBEF55-EE83-4DBE-8819-92A01F17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80" y="259874"/>
            <a:ext cx="1313520" cy="13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69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914</TotalTime>
  <Words>1209</Words>
  <Application>Microsoft Office PowerPoint</Application>
  <PresentationFormat>Widescreen</PresentationFormat>
  <Paragraphs>190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New,monospace</vt:lpstr>
      <vt:lpstr>Segoe UI Light</vt:lpstr>
      <vt:lpstr>Wingdings</vt:lpstr>
      <vt:lpstr>office theme</vt:lpstr>
      <vt:lpstr>Strategies for Success through Stakeholder Engagement </vt:lpstr>
      <vt:lpstr>Today's Discussion </vt:lpstr>
      <vt:lpstr>PowerPoint Presentation</vt:lpstr>
      <vt:lpstr>What is happening currently?  </vt:lpstr>
      <vt:lpstr>Survey Development </vt:lpstr>
      <vt:lpstr>Implementation </vt:lpstr>
      <vt:lpstr>Results </vt:lpstr>
      <vt:lpstr>PowerPoint Presentation</vt:lpstr>
      <vt:lpstr>Parent Satisfaction Survey</vt:lpstr>
      <vt:lpstr>PowerPoint Presentation</vt:lpstr>
      <vt:lpstr>PowerPoint Presentation</vt:lpstr>
      <vt:lpstr>Survey: Why, Development and Implementation</vt:lpstr>
      <vt:lpstr>Survey Learnings/Changes and Results:</vt:lpstr>
      <vt:lpstr>PowerPoint Presentation</vt:lpstr>
      <vt:lpstr>Family Experience Survey</vt:lpstr>
      <vt:lpstr>Measuring Service Excellence  </vt:lpstr>
      <vt:lpstr>Communication and ease of access are essential!</vt:lpstr>
      <vt:lpstr>Net Promoter Score (NPS)</vt:lpstr>
      <vt:lpstr>Next Steps – Working Together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Dawson</dc:creator>
  <cp:lastModifiedBy>Heather Dawson</cp:lastModifiedBy>
  <cp:revision>150</cp:revision>
  <dcterms:created xsi:type="dcterms:W3CDTF">2024-01-31T19:05:33Z</dcterms:created>
  <dcterms:modified xsi:type="dcterms:W3CDTF">2024-04-23T22:35:42Z</dcterms:modified>
</cp:coreProperties>
</file>