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7.jpg" ContentType="image/jpeg"/>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81" r:id="rId5"/>
    <p:sldId id="263" r:id="rId6"/>
    <p:sldId id="257" r:id="rId7"/>
    <p:sldId id="258" r:id="rId8"/>
    <p:sldId id="282" r:id="rId9"/>
    <p:sldId id="283" r:id="rId10"/>
    <p:sldId id="284" r:id="rId11"/>
    <p:sldId id="278" r:id="rId12"/>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90C164-29B1-BB94-24ED-E8D1F0365F91}" name="Don Seymour (AGE Inc.)" initials="DI" userId="S::don@ageinc.ca::2f3d06b0-1679-46b7-8dce-99236bb779b3" providerId="AD"/>
  <p188:author id="{34D4DE84-E247-8EA1-9297-AA33BEE7EBF7}" name="Lisa Wauchope (AGE Inc.)" initials="LW" userId="S::lisa@ageinc.ca::687fbdf9-d96b-4256-a37c-ac710ab671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2945DC-F887-456A-ADBA-55385C028609}" v="22" dt="2024-04-15T20:24:23.70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63" autoAdjust="0"/>
  </p:normalViewPr>
  <p:slideViewPr>
    <p:cSldViewPr snapToGrid="0">
      <p:cViewPr varScale="1">
        <p:scale>
          <a:sx n="65" d="100"/>
          <a:sy n="65" d="100"/>
        </p:scale>
        <p:origin x="708" y="72"/>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57CF9FD-0DF7-427E-8B0A-9C999F471F86}" type="datetimeFigureOut">
              <a:rPr lang="en-CA" smtClean="0"/>
              <a:t>2024-04-18</a:t>
            </a:fld>
            <a:endParaRPr lang="en-CA"/>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40A95F4-854C-45A8-893F-5B18628F56BC}" type="slidenum">
              <a:rPr lang="en-CA" smtClean="0"/>
              <a:t>‹#›</a:t>
            </a:fld>
            <a:endParaRPr lang="en-CA"/>
          </a:p>
        </p:txBody>
      </p:sp>
    </p:spTree>
    <p:extLst>
      <p:ext uri="{BB962C8B-B14F-4D97-AF65-F5344CB8AC3E}">
        <p14:creationId xmlns:p14="http://schemas.microsoft.com/office/powerpoint/2010/main" val="4178780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40A95F4-854C-45A8-893F-5B18628F56BC}" type="slidenum">
              <a:rPr lang="en-CA" smtClean="0"/>
              <a:t>1</a:t>
            </a:fld>
            <a:endParaRPr lang="en-CA"/>
          </a:p>
        </p:txBody>
      </p:sp>
    </p:spTree>
    <p:extLst>
      <p:ext uri="{BB962C8B-B14F-4D97-AF65-F5344CB8AC3E}">
        <p14:creationId xmlns:p14="http://schemas.microsoft.com/office/powerpoint/2010/main" val="412139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Don</a:t>
            </a:r>
          </a:p>
        </p:txBody>
      </p:sp>
      <p:sp>
        <p:nvSpPr>
          <p:cNvPr id="4" name="Slide Number Placeholder 3"/>
          <p:cNvSpPr>
            <a:spLocks noGrp="1"/>
          </p:cNvSpPr>
          <p:nvPr>
            <p:ph type="sldNum" sz="quarter" idx="5"/>
          </p:nvPr>
        </p:nvSpPr>
        <p:spPr/>
        <p:txBody>
          <a:bodyPr/>
          <a:lstStyle/>
          <a:p>
            <a:fld id="{A40A95F4-854C-45A8-893F-5B18628F56BC}" type="slidenum">
              <a:rPr lang="en-CA" smtClean="0"/>
              <a:t>2</a:t>
            </a:fld>
            <a:endParaRPr lang="en-CA"/>
          </a:p>
        </p:txBody>
      </p:sp>
    </p:spTree>
    <p:extLst>
      <p:ext uri="{BB962C8B-B14F-4D97-AF65-F5344CB8AC3E}">
        <p14:creationId xmlns:p14="http://schemas.microsoft.com/office/powerpoint/2010/main" val="192345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a:solidFill>
                  <a:srgbClr val="000000"/>
                </a:solidFill>
                <a:effectLst/>
                <a:latin typeface="+mj-lt"/>
              </a:rPr>
              <a:t>Lisa- </a:t>
            </a:r>
          </a:p>
          <a:p>
            <a:r>
              <a:rPr lang="en-US" sz="1600" b="0" i="0">
                <a:solidFill>
                  <a:srgbClr val="000000"/>
                </a:solidFill>
                <a:effectLst/>
                <a:latin typeface="+mj-lt"/>
              </a:rPr>
              <a:t>By 2036, 25 % of the Canadian population will be 65 years or older. Aging in place or </a:t>
            </a:r>
            <a:r>
              <a:rPr lang="en-US" sz="1600" b="0" i="1">
                <a:solidFill>
                  <a:srgbClr val="000000"/>
                </a:solidFill>
                <a:effectLst/>
                <a:latin typeface="+mj-lt"/>
              </a:rPr>
              <a:t>Living in Place</a:t>
            </a:r>
            <a:r>
              <a:rPr lang="en-US" sz="1600" b="0" i="0">
                <a:solidFill>
                  <a:srgbClr val="000000"/>
                </a:solidFill>
                <a:effectLst/>
                <a:latin typeface="+mj-lt"/>
              </a:rPr>
              <a:t> means having the health, social supports, and services a person needs to live safely and independently in their home or community. It also means a person will</a:t>
            </a:r>
            <a:r>
              <a:rPr lang="en-US" sz="1600" b="0" i="1">
                <a:solidFill>
                  <a:srgbClr val="000000"/>
                </a:solidFill>
                <a:effectLst/>
                <a:latin typeface="+mj-lt"/>
              </a:rPr>
              <a:t> age in the right place, </a:t>
            </a:r>
            <a:r>
              <a:rPr lang="en-US" sz="1600" b="0" i="0">
                <a:solidFill>
                  <a:srgbClr val="000000"/>
                </a:solidFill>
                <a:effectLst/>
                <a:latin typeface="+mj-lt"/>
              </a:rPr>
              <a:t>which means having options to housing with the support required to stay. </a:t>
            </a:r>
          </a:p>
          <a:p>
            <a:r>
              <a:rPr lang="en-US" sz="1600">
                <a:solidFill>
                  <a:srgbClr val="000000"/>
                </a:solidFill>
                <a:latin typeface="+mj-lt"/>
              </a:rPr>
              <a:t>As Don mentioned, GPA is evidence informed as well as competency based, practical application learning that supports knowledge transfer and broad application in practice.  The program’s principles include self-efficacy and contextualized practice change implementation strategies based on the </a:t>
            </a:r>
            <a:r>
              <a:rPr lang="en-US" sz="1600" err="1">
                <a:solidFill>
                  <a:srgbClr val="000000"/>
                </a:solidFill>
                <a:latin typeface="+mj-lt"/>
              </a:rPr>
              <a:t>PARiHS</a:t>
            </a:r>
            <a:r>
              <a:rPr lang="en-US" sz="1600">
                <a:solidFill>
                  <a:srgbClr val="000000"/>
                </a:solidFill>
                <a:latin typeface="+mj-lt"/>
              </a:rPr>
              <a:t> framework. Hopefully, you have stopped by our booth to learn more about the research that supports the ongoing development and refinement of GPA.  </a:t>
            </a:r>
          </a:p>
          <a:p>
            <a:r>
              <a:rPr lang="en-US" sz="1600">
                <a:solidFill>
                  <a:srgbClr val="000000"/>
                </a:solidFill>
                <a:latin typeface="+mj-lt"/>
              </a:rPr>
              <a:t>GPA support all persons to age in place by providing care professionals and volunteers with knowledge, skill and abilities to provide respectful, person-</a:t>
            </a:r>
            <a:r>
              <a:rPr lang="en-US" sz="1600" err="1">
                <a:solidFill>
                  <a:srgbClr val="000000"/>
                </a:solidFill>
                <a:latin typeface="+mj-lt"/>
              </a:rPr>
              <a:t>centred</a:t>
            </a:r>
            <a:r>
              <a:rPr lang="en-US" sz="1600">
                <a:solidFill>
                  <a:srgbClr val="000000"/>
                </a:solidFill>
                <a:latin typeface="+mj-lt"/>
              </a:rPr>
              <a:t> care. </a:t>
            </a:r>
          </a:p>
          <a:p>
            <a:r>
              <a:rPr lang="en-US" sz="1600">
                <a:solidFill>
                  <a:srgbClr val="000000"/>
                </a:solidFill>
                <a:latin typeface="+mj-lt"/>
              </a:rPr>
              <a:t>Kevin is a person that resides in a congregate setting and has since he was 9. He has developmental exceptionalities and as he is aging, his sister Erika is noticing significant changes in his </a:t>
            </a:r>
            <a:r>
              <a:rPr lang="en-US" sz="1600" err="1">
                <a:solidFill>
                  <a:srgbClr val="000000"/>
                </a:solidFill>
                <a:latin typeface="+mj-lt"/>
              </a:rPr>
              <a:t>behaviour</a:t>
            </a:r>
            <a:r>
              <a:rPr lang="en-US" sz="1600">
                <a:solidFill>
                  <a:srgbClr val="000000"/>
                </a:solidFill>
                <a:latin typeface="+mj-lt"/>
              </a:rPr>
              <a:t>. Erika is a nurse practitioner and a GPA Certified Coach. Erika reached out to us to have a conversation about Kevin and asked if GPA was available to all. The answer was simple, yes. </a:t>
            </a:r>
          </a:p>
          <a:p>
            <a:r>
              <a:rPr lang="en-US" sz="1600">
                <a:solidFill>
                  <a:srgbClr val="000000"/>
                </a:solidFill>
                <a:latin typeface="+mj-lt"/>
              </a:rPr>
              <a:t>Erika shared that Kevin has been in care since he was 9 so his life, programs, care, has been in that setting. He now struggles with communication, completing </a:t>
            </a:r>
            <a:r>
              <a:rPr lang="en-US" sz="1600" err="1">
                <a:solidFill>
                  <a:srgbClr val="000000"/>
                </a:solidFill>
                <a:latin typeface="+mj-lt"/>
              </a:rPr>
              <a:t>adls</a:t>
            </a:r>
            <a:r>
              <a:rPr lang="en-US" sz="1600">
                <a:solidFill>
                  <a:srgbClr val="000000"/>
                </a:solidFill>
                <a:latin typeface="+mj-lt"/>
              </a:rPr>
              <a:t> that he used to do and more. Staff consider him high priority for LTC and he shares with his sister, I hate my life. </a:t>
            </a:r>
          </a:p>
          <a:p>
            <a:r>
              <a:rPr lang="en-US" sz="1600">
                <a:solidFill>
                  <a:srgbClr val="000000"/>
                </a:solidFill>
                <a:latin typeface="+mj-lt"/>
              </a:rPr>
              <a:t>Erika started using some of the strategies within GPA with Kevin. She joined him where he was, she understands the brain and the communication challenges associated with cognitive impairment. And most of all, she focused on Kevin as a whole person, thus validating him in the moment. </a:t>
            </a:r>
          </a:p>
          <a:p>
            <a:r>
              <a:rPr lang="en-US" sz="1600">
                <a:solidFill>
                  <a:srgbClr val="000000"/>
                </a:solidFill>
                <a:latin typeface="+mj-lt"/>
              </a:rPr>
              <a:t>Erika shared that since taking GPA she better understands how knowing the person and being aware of contributing factors such as pain, can impact a person’s demonstrated </a:t>
            </a:r>
            <a:r>
              <a:rPr lang="en-US" sz="1600" err="1">
                <a:solidFill>
                  <a:srgbClr val="000000"/>
                </a:solidFill>
                <a:latin typeface="+mj-lt"/>
              </a:rPr>
              <a:t>behaviours</a:t>
            </a:r>
            <a:r>
              <a:rPr lang="en-US" sz="1600">
                <a:solidFill>
                  <a:srgbClr val="000000"/>
                </a:solidFill>
                <a:latin typeface="+mj-lt"/>
              </a:rPr>
              <a:t>. Most of all, Kevin will hopefully be able to age in place, because that is all he has ever known, and staff are a key part of his life. </a:t>
            </a:r>
          </a:p>
        </p:txBody>
      </p:sp>
      <p:sp>
        <p:nvSpPr>
          <p:cNvPr id="4" name="Slide Number Placeholder 3"/>
          <p:cNvSpPr>
            <a:spLocks noGrp="1"/>
          </p:cNvSpPr>
          <p:nvPr>
            <p:ph type="sldNum" sz="quarter" idx="5"/>
          </p:nvPr>
        </p:nvSpPr>
        <p:spPr/>
        <p:txBody>
          <a:bodyPr/>
          <a:lstStyle/>
          <a:p>
            <a:fld id="{A40A95F4-854C-45A8-893F-5B18628F56BC}" type="slidenum">
              <a:rPr lang="en-CA" smtClean="0"/>
              <a:t>3</a:t>
            </a:fld>
            <a:endParaRPr lang="en-CA"/>
          </a:p>
        </p:txBody>
      </p:sp>
    </p:spTree>
    <p:extLst>
      <p:ext uri="{BB962C8B-B14F-4D97-AF65-F5344CB8AC3E}">
        <p14:creationId xmlns:p14="http://schemas.microsoft.com/office/powerpoint/2010/main" val="165792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Myriad Pro"/>
              </a:rPr>
              <a:t>Lisa</a:t>
            </a:r>
          </a:p>
          <a:p>
            <a:endParaRPr lang="en-US" sz="1200" b="0" i="0" u="none" strike="noStrike" baseline="0">
              <a:solidFill>
                <a:srgbClr val="000000"/>
              </a:solidFill>
              <a:latin typeface="Myriad Pro"/>
            </a:endParaRPr>
          </a:p>
          <a:p>
            <a:r>
              <a:rPr lang="en-US" sz="1200" b="0" i="0" u="none" strike="noStrike" baseline="0">
                <a:solidFill>
                  <a:srgbClr val="000000"/>
                </a:solidFill>
                <a:latin typeface="Myriad Pro"/>
              </a:rPr>
              <a:t>Aging occurs to all of us. And yet there is little research on the relationship between individuals with intellectual and developmental disabilities and dementia outcomes. The 2019 national dementia strategy included people with intellectual and developmental disabilities as a group that is at higher risk of both developing dementia and facing barriers to equitable care (Public Health Agency of Canada,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Myriad Pro"/>
              </a:rPr>
              <a:t>Intellectual impairment does raise some challenges in measuring declines in cognitive function, making it complex to determine dementia status. A recent systematic review found that cognitive assessment tools are lacking for adults with intellectual and developmental disabilities, and the authors suggest that this may lead to delayed access to care and treatment (Janicki et al., 2022). </a:t>
            </a:r>
          </a:p>
          <a:p>
            <a:r>
              <a:rPr lang="en-CA"/>
              <a:t>This is why GPA can be implemented in care.  GPA starts by exploring the meaning behind the term personhood and how vital to care, person centred language and actions are to a person with a neuro-cognitive impairment- in any care environment. We learn how changes in the brain impact a person’s ability to modulate their behaviour and we learn how crucial the interpersonal environment is for persons in care. Finally , we apply that learning to debriefing, documentation and how to respond respectfully to situations of risk. GPA is about staff and volunteers feeling confident in their approaches and recognizing the importance of person-centred approaches in the interpersonal environment. As Erika said earlier, with GPA, Kevin would be supported where he is at. </a:t>
            </a:r>
          </a:p>
          <a:p>
            <a:r>
              <a:rPr lang="en-CA"/>
              <a:t>Evaluations show GPA significantly positively influences staff confidence and ability. Care professionals reported increased competence in identifying contributing factors to responsive behaviours and they showed statistically significant increases in self-perceived behaviour management competencies after completing GPA. This increase was sustained 6 weeks later.  AGE has worked alongside various LTC homes, acute care, community settings and educational institutions to evaluate the impact of all the GPA products. Evidence from these evaluations supports the effectiveness of GPA. Overall, GPA significantly influences staff confidence and ability to discover the meaning behind responsive behaviours and work with persons with dementia to satisfy their unmet needs. Situations that Erika described are not unique to AGE, in fact AGE has developed tools and process to support the role of GPA Certified Coaches as change agents in care settings. GPA is facilitated by a GPA Certified Coach and taking GPA is focused on a team-based approaches and strategies for each unique location. </a:t>
            </a:r>
          </a:p>
        </p:txBody>
      </p:sp>
      <p:sp>
        <p:nvSpPr>
          <p:cNvPr id="4" name="Slide Number Placeholder 3"/>
          <p:cNvSpPr>
            <a:spLocks noGrp="1"/>
          </p:cNvSpPr>
          <p:nvPr>
            <p:ph type="sldNum" sz="quarter" idx="5"/>
          </p:nvPr>
        </p:nvSpPr>
        <p:spPr/>
        <p:txBody>
          <a:bodyPr/>
          <a:lstStyle/>
          <a:p>
            <a:fld id="{A40A95F4-854C-45A8-893F-5B18628F56BC}" type="slidenum">
              <a:rPr lang="en-CA" smtClean="0"/>
              <a:t>4</a:t>
            </a:fld>
            <a:endParaRPr lang="en-CA"/>
          </a:p>
        </p:txBody>
      </p:sp>
    </p:spTree>
    <p:extLst>
      <p:ext uri="{BB962C8B-B14F-4D97-AF65-F5344CB8AC3E}">
        <p14:creationId xmlns:p14="http://schemas.microsoft.com/office/powerpoint/2010/main" val="203694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Olivia</a:t>
            </a:r>
          </a:p>
          <a:p>
            <a:r>
              <a:rPr lang="en-CA" dirty="0"/>
              <a:t>Explaining main GPA format options</a:t>
            </a:r>
          </a:p>
        </p:txBody>
      </p:sp>
      <p:sp>
        <p:nvSpPr>
          <p:cNvPr id="4" name="Slide Number Placeholder 3"/>
          <p:cNvSpPr>
            <a:spLocks noGrp="1"/>
          </p:cNvSpPr>
          <p:nvPr>
            <p:ph type="sldNum" sz="quarter" idx="5"/>
          </p:nvPr>
        </p:nvSpPr>
        <p:spPr/>
        <p:txBody>
          <a:bodyPr/>
          <a:lstStyle/>
          <a:p>
            <a:fld id="{A40A95F4-854C-45A8-893F-5B18628F56BC}" type="slidenum">
              <a:rPr lang="en-CA" smtClean="0"/>
              <a:t>5</a:t>
            </a:fld>
            <a:endParaRPr lang="en-CA"/>
          </a:p>
        </p:txBody>
      </p:sp>
    </p:spTree>
    <p:extLst>
      <p:ext uri="{BB962C8B-B14F-4D97-AF65-F5344CB8AC3E}">
        <p14:creationId xmlns:p14="http://schemas.microsoft.com/office/powerpoint/2010/main" val="426319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Olivia</a:t>
            </a:r>
          </a:p>
          <a:p>
            <a:r>
              <a:rPr lang="en-CA" dirty="0"/>
              <a:t>Responsibilities of GPA CCs</a:t>
            </a:r>
          </a:p>
        </p:txBody>
      </p:sp>
      <p:sp>
        <p:nvSpPr>
          <p:cNvPr id="4" name="Slide Number Placeholder 3"/>
          <p:cNvSpPr>
            <a:spLocks noGrp="1"/>
          </p:cNvSpPr>
          <p:nvPr>
            <p:ph type="sldNum" sz="quarter" idx="5"/>
          </p:nvPr>
        </p:nvSpPr>
        <p:spPr/>
        <p:txBody>
          <a:bodyPr/>
          <a:lstStyle/>
          <a:p>
            <a:fld id="{A40A95F4-854C-45A8-893F-5B18628F56BC}" type="slidenum">
              <a:rPr lang="en-CA" smtClean="0"/>
              <a:t>6</a:t>
            </a:fld>
            <a:endParaRPr lang="en-CA"/>
          </a:p>
        </p:txBody>
      </p:sp>
    </p:spTree>
    <p:extLst>
      <p:ext uri="{BB962C8B-B14F-4D97-AF65-F5344CB8AC3E}">
        <p14:creationId xmlns:p14="http://schemas.microsoft.com/office/powerpoint/2010/main" val="2056200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Olivia</a:t>
            </a:r>
          </a:p>
          <a:p>
            <a:r>
              <a:rPr lang="en-CA" dirty="0"/>
              <a:t>How to register for a GPA CCW</a:t>
            </a:r>
          </a:p>
          <a:p>
            <a:r>
              <a:rPr lang="en-CA" dirty="0"/>
              <a:t>How to purchase GPA materials</a:t>
            </a:r>
          </a:p>
          <a:p>
            <a:r>
              <a:rPr lang="en-CA" dirty="0"/>
              <a:t>Contact us for support</a:t>
            </a:r>
          </a:p>
        </p:txBody>
      </p:sp>
      <p:sp>
        <p:nvSpPr>
          <p:cNvPr id="4" name="Slide Number Placeholder 3"/>
          <p:cNvSpPr>
            <a:spLocks noGrp="1"/>
          </p:cNvSpPr>
          <p:nvPr>
            <p:ph type="sldNum" sz="quarter" idx="5"/>
          </p:nvPr>
        </p:nvSpPr>
        <p:spPr/>
        <p:txBody>
          <a:bodyPr/>
          <a:lstStyle/>
          <a:p>
            <a:fld id="{A40A95F4-854C-45A8-893F-5B18628F56BC}" type="slidenum">
              <a:rPr lang="en-CA" smtClean="0"/>
              <a:t>7</a:t>
            </a:fld>
            <a:endParaRPr lang="en-CA"/>
          </a:p>
        </p:txBody>
      </p:sp>
    </p:spTree>
    <p:extLst>
      <p:ext uri="{BB962C8B-B14F-4D97-AF65-F5344CB8AC3E}">
        <p14:creationId xmlns:p14="http://schemas.microsoft.com/office/powerpoint/2010/main" val="312326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953703" y="2416651"/>
            <a:ext cx="7063105" cy="628650"/>
          </a:xfrm>
          <a:prstGeom prst="rect">
            <a:avLst/>
          </a:prstGeom>
        </p:spPr>
        <p:txBody>
          <a:bodyPr wrap="square" lIns="0" tIns="0" rIns="0" bIns="0">
            <a:spAutoFit/>
          </a:bodyPr>
          <a:lstStyle>
            <a:lvl1pPr>
              <a:defRPr sz="3950" b="0" i="0">
                <a:solidFill>
                  <a:srgbClr val="405C9B"/>
                </a:solidFill>
                <a:latin typeface="Source Sans Pro"/>
                <a:cs typeface="Source Sans Pro"/>
              </a:defRPr>
            </a:lvl1pPr>
          </a:lstStyle>
          <a:p>
            <a:r>
              <a:rPr lang="en-US"/>
              <a:t>Click to edit Master title style</a:t>
            </a:r>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bg1"/>
                </a:solidFill>
                <a:latin typeface="Helvetica Neue"/>
                <a:cs typeface="Helvetica Neue"/>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3950" b="0" i="0">
                <a:solidFill>
                  <a:schemeClr val="tx1"/>
                </a:solidFill>
                <a:latin typeface="Source Sans Pro"/>
                <a:cs typeface="Source Sans Pro"/>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bg1"/>
                </a:solidFill>
                <a:latin typeface="Helvetica Neue"/>
                <a:cs typeface="Helvetica Neue"/>
              </a:defRPr>
            </a:lvl1pPr>
          </a:lstStyle>
          <a:p>
            <a:r>
              <a:rPr lang="en-US"/>
              <a:t>Click to edit Master title style</a:t>
            </a:r>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12923188" y="1975012"/>
            <a:ext cx="6480175" cy="7800340"/>
          </a:xfrm>
          <a:prstGeom prst="rect">
            <a:avLst/>
          </a:prstGeom>
        </p:spPr>
        <p:txBody>
          <a:bodyPr wrap="square" lIns="0" tIns="0" rIns="0" bIns="0">
            <a:spAutoFit/>
          </a:bodyPr>
          <a:lstStyle>
            <a:lvl1pPr>
              <a:defRPr sz="2450" b="0" i="1">
                <a:solidFill>
                  <a:schemeClr val="tx1"/>
                </a:solidFill>
                <a:latin typeface="Source Sans Pro"/>
                <a:cs typeface="Source Sans Pro"/>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bg1"/>
                </a:solidFill>
                <a:latin typeface="Helvetica Neue"/>
                <a:cs typeface="Helvetica Neue"/>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099" cy="11308556"/>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1436" y="548606"/>
            <a:ext cx="18101226" cy="854710"/>
          </a:xfrm>
          <a:prstGeom prst="rect">
            <a:avLst/>
          </a:prstGeom>
        </p:spPr>
        <p:txBody>
          <a:bodyPr wrap="square" lIns="0" tIns="0" rIns="0" bIns="0">
            <a:spAutoFit/>
          </a:bodyPr>
          <a:lstStyle>
            <a:lvl1pPr>
              <a:defRPr sz="4500" b="0" i="0">
                <a:solidFill>
                  <a:schemeClr val="bg1"/>
                </a:solidFill>
                <a:latin typeface="Helvetica Neue"/>
                <a:cs typeface="Helvetica Neue"/>
              </a:defRPr>
            </a:lvl1pPr>
          </a:lstStyle>
          <a:p>
            <a:endParaRPr/>
          </a:p>
        </p:txBody>
      </p:sp>
      <p:sp>
        <p:nvSpPr>
          <p:cNvPr id="3" name="Holder 3"/>
          <p:cNvSpPr>
            <a:spLocks noGrp="1"/>
          </p:cNvSpPr>
          <p:nvPr>
            <p:ph type="body" idx="1"/>
          </p:nvPr>
        </p:nvSpPr>
        <p:spPr>
          <a:xfrm>
            <a:off x="1082378" y="3921447"/>
            <a:ext cx="17900650" cy="6885940"/>
          </a:xfrm>
          <a:prstGeom prst="rect">
            <a:avLst/>
          </a:prstGeom>
        </p:spPr>
        <p:txBody>
          <a:bodyPr wrap="square" lIns="0" tIns="0" rIns="0" bIns="0">
            <a:spAutoFit/>
          </a:bodyPr>
          <a:lstStyle>
            <a:lvl1pPr>
              <a:defRPr sz="3950" b="0" i="0">
                <a:solidFill>
                  <a:schemeClr val="tx1"/>
                </a:solidFill>
                <a:latin typeface="Source Sans Pro"/>
                <a:cs typeface="Source Sans Pro"/>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cid:image002.png@01DA8F38.0440D830" TargetMode="External"/><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tx2">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long table with books and notebooks">
            <a:extLst>
              <a:ext uri="{FF2B5EF4-FFF2-40B4-BE49-F238E27FC236}">
                <a16:creationId xmlns:a16="http://schemas.microsoft.com/office/drawing/2014/main" id="{048FDD04-1967-CE7E-BA3E-A55E14125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5154" y="2672259"/>
            <a:ext cx="6096000"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object 2">
            <a:extLst>
              <a:ext uri="{FF2B5EF4-FFF2-40B4-BE49-F238E27FC236}">
                <a16:creationId xmlns:a16="http://schemas.microsoft.com/office/drawing/2014/main" id="{A1012A9A-501A-2ECC-4874-2DB3872D801D}"/>
              </a:ext>
            </a:extLst>
          </p:cNvPr>
          <p:cNvPicPr/>
          <p:nvPr/>
        </p:nvPicPr>
        <p:blipFill>
          <a:blip r:embed="rId4" cstate="print"/>
          <a:stretch>
            <a:fillRect/>
          </a:stretch>
        </p:blipFill>
        <p:spPr>
          <a:xfrm>
            <a:off x="8949534" y="8895884"/>
            <a:ext cx="10153128" cy="1864860"/>
          </a:xfrm>
          <a:prstGeom prst="rect">
            <a:avLst/>
          </a:prstGeom>
        </p:spPr>
      </p:pic>
      <p:sp>
        <p:nvSpPr>
          <p:cNvPr id="4" name="TextBox 3">
            <a:extLst>
              <a:ext uri="{FF2B5EF4-FFF2-40B4-BE49-F238E27FC236}">
                <a16:creationId xmlns:a16="http://schemas.microsoft.com/office/drawing/2014/main" id="{B9134E81-4C57-6737-A98F-503118783867}"/>
              </a:ext>
            </a:extLst>
          </p:cNvPr>
          <p:cNvSpPr txBox="1"/>
          <p:nvPr/>
        </p:nvSpPr>
        <p:spPr>
          <a:xfrm>
            <a:off x="7747794" y="1545423"/>
            <a:ext cx="10225136" cy="3416320"/>
          </a:xfrm>
          <a:prstGeom prst="rect">
            <a:avLst/>
          </a:prstGeom>
          <a:noFill/>
        </p:spPr>
        <p:txBody>
          <a:bodyPr wrap="square" lIns="91440" tIns="45720" rIns="91440" bIns="45720" rtlCol="0" anchor="t">
            <a:spAutoFit/>
          </a:bodyPr>
          <a:lstStyle/>
          <a:p>
            <a:r>
              <a:rPr lang="en-US" sz="5400" b="0" i="0">
                <a:solidFill>
                  <a:srgbClr val="000000"/>
                </a:solidFill>
                <a:effectLst/>
                <a:latin typeface="Aptos"/>
              </a:rPr>
              <a:t>Fostering Future Success: Partner Engagement &amp; Gentle Persuasive Approaches in Dementia Care (GPA</a:t>
            </a:r>
            <a:r>
              <a:rPr lang="en-CA" sz="2000">
                <a:solidFill>
                  <a:schemeClr val="tx1"/>
                </a:solidFill>
              </a:rPr>
              <a:t>™</a:t>
            </a:r>
            <a:r>
              <a:rPr lang="en-US" sz="5400" b="0" i="0">
                <a:solidFill>
                  <a:srgbClr val="000000"/>
                </a:solidFill>
                <a:effectLst/>
                <a:latin typeface="Aptos"/>
              </a:rPr>
              <a:t>)</a:t>
            </a:r>
            <a:endParaRPr lang="en-CA" sz="5400">
              <a:latin typeface="Aptos"/>
            </a:endParaRPr>
          </a:p>
        </p:txBody>
      </p:sp>
      <p:sp>
        <p:nvSpPr>
          <p:cNvPr id="6" name="TextBox 5">
            <a:extLst>
              <a:ext uri="{FF2B5EF4-FFF2-40B4-BE49-F238E27FC236}">
                <a16:creationId xmlns:a16="http://schemas.microsoft.com/office/drawing/2014/main" id="{EAC8EBEC-B6B7-476F-8F58-72A35DBDD6FB}"/>
              </a:ext>
            </a:extLst>
          </p:cNvPr>
          <p:cNvSpPr txBox="1"/>
          <p:nvPr/>
        </p:nvSpPr>
        <p:spPr>
          <a:xfrm>
            <a:off x="7751461" y="6662787"/>
            <a:ext cx="9482660" cy="1200329"/>
          </a:xfrm>
          <a:prstGeom prst="rect">
            <a:avLst/>
          </a:prstGeom>
          <a:noFill/>
        </p:spPr>
        <p:txBody>
          <a:bodyPr wrap="square" rtlCol="0">
            <a:spAutoFit/>
          </a:bodyPr>
          <a:lstStyle/>
          <a:p>
            <a:r>
              <a:rPr lang="en-CA">
                <a:latin typeface="Aptos" panose="020B0004020202020204" pitchFamily="34" charset="0"/>
              </a:rPr>
              <a:t>Presenters: </a:t>
            </a:r>
          </a:p>
          <a:p>
            <a:r>
              <a:rPr lang="en-CA">
                <a:latin typeface="Aptos" panose="020B0004020202020204" pitchFamily="34" charset="0"/>
              </a:rPr>
              <a:t>Don Seymour, Executive Director AGE</a:t>
            </a:r>
          </a:p>
          <a:p>
            <a:r>
              <a:rPr lang="en-CA">
                <a:latin typeface="Aptos" panose="020B0004020202020204" pitchFamily="34" charset="0"/>
              </a:rPr>
              <a:t>Lisa Wauchope, Director, Education and Program Development, AGE</a:t>
            </a:r>
          </a:p>
          <a:p>
            <a:r>
              <a:rPr lang="en-CA">
                <a:latin typeface="Aptos" panose="020B0004020202020204" pitchFamily="34" charset="0"/>
              </a:rPr>
              <a:t>Olivia Mouriopoulos, Education Program Specialist – Engagement, AGE</a:t>
            </a:r>
          </a:p>
        </p:txBody>
      </p:sp>
    </p:spTree>
    <p:extLst>
      <p:ext uri="{BB962C8B-B14F-4D97-AF65-F5344CB8AC3E}">
        <p14:creationId xmlns:p14="http://schemas.microsoft.com/office/powerpoint/2010/main" val="1431042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3688079"/>
          </a:xfrm>
          <a:custGeom>
            <a:avLst/>
            <a:gdLst/>
            <a:ahLst/>
            <a:cxnLst/>
            <a:rect l="l" t="t" r="r" b="b"/>
            <a:pathLst>
              <a:path w="20104100" h="3688079">
                <a:moveTo>
                  <a:pt x="0" y="3687667"/>
                </a:moveTo>
                <a:lnTo>
                  <a:pt x="20104099" y="3687667"/>
                </a:lnTo>
                <a:lnTo>
                  <a:pt x="20104099" y="0"/>
                </a:lnTo>
                <a:lnTo>
                  <a:pt x="0" y="0"/>
                </a:lnTo>
                <a:lnTo>
                  <a:pt x="0" y="3687667"/>
                </a:lnTo>
                <a:close/>
              </a:path>
            </a:pathLst>
          </a:custGeom>
          <a:solidFill>
            <a:srgbClr val="4266B0"/>
          </a:solidFill>
        </p:spPr>
        <p:txBody>
          <a:bodyPr wrap="square" lIns="0" tIns="0" rIns="0" bIns="0" rtlCol="0"/>
          <a:lstStyle/>
          <a:p>
            <a:endParaRPr/>
          </a:p>
        </p:txBody>
      </p:sp>
      <p:sp>
        <p:nvSpPr>
          <p:cNvPr id="3" name="object 3"/>
          <p:cNvSpPr txBox="1"/>
          <p:nvPr/>
        </p:nvSpPr>
        <p:spPr>
          <a:xfrm>
            <a:off x="895707" y="2083675"/>
            <a:ext cx="16322910" cy="576376"/>
          </a:xfrm>
          <a:prstGeom prst="rect">
            <a:avLst/>
          </a:prstGeom>
        </p:spPr>
        <p:txBody>
          <a:bodyPr vert="horz" wrap="square" lIns="0" tIns="12700" rIns="0" bIns="0" rtlCol="0">
            <a:spAutoFit/>
          </a:bodyPr>
          <a:lstStyle/>
          <a:p>
            <a:pPr marL="12700" marR="5080">
              <a:lnSpc>
                <a:spcPct val="118700"/>
              </a:lnSpc>
              <a:spcBef>
                <a:spcPts val="100"/>
              </a:spcBef>
            </a:pPr>
            <a:r>
              <a:rPr lang="en-US" sz="3300" spc="-20">
                <a:solidFill>
                  <a:srgbClr val="FFFFFF"/>
                </a:solidFill>
                <a:latin typeface="Source Sans Pro"/>
                <a:cs typeface="Source Sans Pro"/>
              </a:rPr>
              <a:t>E</a:t>
            </a:r>
            <a:r>
              <a:rPr lang="en-CA" sz="3300" spc="-20">
                <a:solidFill>
                  <a:srgbClr val="FFFFFF"/>
                </a:solidFill>
                <a:latin typeface="Source Sans Pro"/>
                <a:cs typeface="Source Sans Pro"/>
              </a:rPr>
              <a:t>quipping team members with the skills to respond to responsive behaviours with confidence.</a:t>
            </a:r>
            <a:endParaRPr sz="3300">
              <a:latin typeface="Source Sans Pro"/>
              <a:cs typeface="Source Sans Pro"/>
            </a:endParaRPr>
          </a:p>
        </p:txBody>
      </p:sp>
      <p:sp>
        <p:nvSpPr>
          <p:cNvPr id="4" name="object 4"/>
          <p:cNvSpPr txBox="1"/>
          <p:nvPr/>
        </p:nvSpPr>
        <p:spPr>
          <a:xfrm>
            <a:off x="981770" y="4639821"/>
            <a:ext cx="8876030" cy="4220707"/>
          </a:xfrm>
          <a:prstGeom prst="rect">
            <a:avLst/>
          </a:prstGeom>
        </p:spPr>
        <p:txBody>
          <a:bodyPr vert="horz" wrap="square" lIns="0" tIns="12065" rIns="0" bIns="0" rtlCol="0">
            <a:spAutoFit/>
          </a:bodyPr>
          <a:lstStyle/>
          <a:p>
            <a:pPr marL="1143000">
              <a:lnSpc>
                <a:spcPct val="100000"/>
              </a:lnSpc>
              <a:spcBef>
                <a:spcPts val="3585"/>
              </a:spcBef>
            </a:pPr>
            <a:r>
              <a:rPr lang="en-CA" sz="3300" spc="-50">
                <a:latin typeface="Source Sans Pro"/>
                <a:cs typeface="Source Sans Pro"/>
              </a:rPr>
              <a:t>The voice of persons living with cognitive impairments is critical in a caring relationship.</a:t>
            </a:r>
            <a:endParaRPr sz="3300">
              <a:latin typeface="Source Sans Pro"/>
              <a:cs typeface="Source Sans Pro"/>
            </a:endParaRPr>
          </a:p>
          <a:p>
            <a:pPr marL="1143000" marR="5080">
              <a:lnSpc>
                <a:spcPct val="166100"/>
              </a:lnSpc>
              <a:spcBef>
                <a:spcPts val="990"/>
              </a:spcBef>
            </a:pPr>
            <a:r>
              <a:rPr lang="en-CA" sz="3300" spc="-105">
                <a:latin typeface="Source Sans Pro"/>
                <a:cs typeface="Source Sans Pro"/>
              </a:rPr>
              <a:t>GPA focuses on the entire person.</a:t>
            </a:r>
            <a:r>
              <a:rPr sz="3300" spc="-90">
                <a:latin typeface="Source Sans Pro"/>
                <a:cs typeface="Source Sans Pro"/>
              </a:rPr>
              <a:t> </a:t>
            </a:r>
            <a:endParaRPr lang="en-CA" sz="3300" spc="-90">
              <a:latin typeface="Source Sans Pro"/>
              <a:cs typeface="Source Sans Pro"/>
            </a:endParaRPr>
          </a:p>
          <a:p>
            <a:pPr marL="1143000" marR="5080">
              <a:lnSpc>
                <a:spcPct val="166100"/>
              </a:lnSpc>
              <a:spcBef>
                <a:spcPts val="990"/>
              </a:spcBef>
            </a:pPr>
            <a:r>
              <a:rPr lang="en-CA" sz="3300" spc="-90">
                <a:latin typeface="Source Sans Pro"/>
                <a:cs typeface="Source Sans Pro"/>
              </a:rPr>
              <a:t>Research &amp; </a:t>
            </a:r>
            <a:r>
              <a:rPr sz="3300" spc="-45">
                <a:latin typeface="Source Sans Pro"/>
                <a:cs typeface="Source Sans Pro"/>
              </a:rPr>
              <a:t>development</a:t>
            </a:r>
            <a:r>
              <a:rPr lang="en-CA" sz="3300" spc="-45">
                <a:latin typeface="Source Sans Pro"/>
                <a:cs typeface="Source Sans Pro"/>
              </a:rPr>
              <a:t> is the foundation of our programs.</a:t>
            </a:r>
            <a:endParaRPr sz="3300">
              <a:latin typeface="Source Sans Pro"/>
              <a:cs typeface="Source Sans Pro"/>
            </a:endParaRPr>
          </a:p>
        </p:txBody>
      </p:sp>
      <p:sp>
        <p:nvSpPr>
          <p:cNvPr id="5" name="object 5"/>
          <p:cNvSpPr/>
          <p:nvPr/>
        </p:nvSpPr>
        <p:spPr>
          <a:xfrm>
            <a:off x="1467391" y="7472923"/>
            <a:ext cx="663575" cy="509270"/>
          </a:xfrm>
          <a:custGeom>
            <a:avLst/>
            <a:gdLst/>
            <a:ahLst/>
            <a:cxnLst/>
            <a:rect l="l" t="t" r="r" b="b"/>
            <a:pathLst>
              <a:path w="663575" h="509270">
                <a:moveTo>
                  <a:pt x="588777" y="0"/>
                </a:moveTo>
                <a:lnTo>
                  <a:pt x="587825" y="0"/>
                </a:lnTo>
                <a:lnTo>
                  <a:pt x="586872" y="0"/>
                </a:lnTo>
                <a:lnTo>
                  <a:pt x="585908" y="356"/>
                </a:lnTo>
                <a:lnTo>
                  <a:pt x="230820" y="355486"/>
                </a:lnTo>
                <a:lnTo>
                  <a:pt x="228485" y="355486"/>
                </a:lnTo>
                <a:lnTo>
                  <a:pt x="76814" y="203815"/>
                </a:lnTo>
                <a:lnTo>
                  <a:pt x="74479" y="203815"/>
                </a:lnTo>
                <a:lnTo>
                  <a:pt x="0" y="278295"/>
                </a:lnTo>
                <a:lnTo>
                  <a:pt x="0" y="280682"/>
                </a:lnTo>
                <a:lnTo>
                  <a:pt x="228485" y="509178"/>
                </a:lnTo>
                <a:lnTo>
                  <a:pt x="230820" y="509178"/>
                </a:lnTo>
                <a:lnTo>
                  <a:pt x="663498" y="76500"/>
                </a:lnTo>
                <a:lnTo>
                  <a:pt x="663498" y="74165"/>
                </a:lnTo>
                <a:lnTo>
                  <a:pt x="589730" y="397"/>
                </a:lnTo>
                <a:lnTo>
                  <a:pt x="588777" y="0"/>
                </a:lnTo>
                <a:close/>
              </a:path>
            </a:pathLst>
          </a:custGeom>
          <a:solidFill>
            <a:srgbClr val="000000"/>
          </a:solidFill>
        </p:spPr>
        <p:txBody>
          <a:bodyPr wrap="square" lIns="0" tIns="0" rIns="0" bIns="0" rtlCol="0"/>
          <a:lstStyle/>
          <a:p>
            <a:endParaRPr/>
          </a:p>
        </p:txBody>
      </p:sp>
      <p:sp>
        <p:nvSpPr>
          <p:cNvPr id="6" name="object 6"/>
          <p:cNvSpPr/>
          <p:nvPr/>
        </p:nvSpPr>
        <p:spPr>
          <a:xfrm>
            <a:off x="1370104" y="6594588"/>
            <a:ext cx="663575" cy="509270"/>
          </a:xfrm>
          <a:custGeom>
            <a:avLst/>
            <a:gdLst/>
            <a:ahLst/>
            <a:cxnLst/>
            <a:rect l="l" t="t" r="r" b="b"/>
            <a:pathLst>
              <a:path w="663575" h="509270">
                <a:moveTo>
                  <a:pt x="588777" y="0"/>
                </a:moveTo>
                <a:lnTo>
                  <a:pt x="587825" y="0"/>
                </a:lnTo>
                <a:lnTo>
                  <a:pt x="586872" y="0"/>
                </a:lnTo>
                <a:lnTo>
                  <a:pt x="585908" y="356"/>
                </a:lnTo>
                <a:lnTo>
                  <a:pt x="230820" y="355486"/>
                </a:lnTo>
                <a:lnTo>
                  <a:pt x="228485" y="355486"/>
                </a:lnTo>
                <a:lnTo>
                  <a:pt x="76814" y="203815"/>
                </a:lnTo>
                <a:lnTo>
                  <a:pt x="74479" y="203815"/>
                </a:lnTo>
                <a:lnTo>
                  <a:pt x="0" y="278295"/>
                </a:lnTo>
                <a:lnTo>
                  <a:pt x="0" y="280682"/>
                </a:lnTo>
                <a:lnTo>
                  <a:pt x="228485" y="509178"/>
                </a:lnTo>
                <a:lnTo>
                  <a:pt x="230820" y="509178"/>
                </a:lnTo>
                <a:lnTo>
                  <a:pt x="663498" y="76500"/>
                </a:lnTo>
                <a:lnTo>
                  <a:pt x="663498" y="74165"/>
                </a:lnTo>
                <a:lnTo>
                  <a:pt x="589730" y="397"/>
                </a:lnTo>
                <a:lnTo>
                  <a:pt x="588777" y="0"/>
                </a:lnTo>
                <a:close/>
              </a:path>
            </a:pathLst>
          </a:custGeom>
          <a:solidFill>
            <a:srgbClr val="000000"/>
          </a:solidFill>
        </p:spPr>
        <p:txBody>
          <a:bodyPr wrap="square" lIns="0" tIns="0" rIns="0" bIns="0" rtlCol="0"/>
          <a:lstStyle/>
          <a:p>
            <a:endParaRPr/>
          </a:p>
        </p:txBody>
      </p:sp>
      <p:sp>
        <p:nvSpPr>
          <p:cNvPr id="7" name="object 7"/>
          <p:cNvSpPr/>
          <p:nvPr/>
        </p:nvSpPr>
        <p:spPr>
          <a:xfrm>
            <a:off x="1370104" y="4743726"/>
            <a:ext cx="663575" cy="509270"/>
          </a:xfrm>
          <a:custGeom>
            <a:avLst/>
            <a:gdLst/>
            <a:ahLst/>
            <a:cxnLst/>
            <a:rect l="l" t="t" r="r" b="b"/>
            <a:pathLst>
              <a:path w="663575" h="509270">
                <a:moveTo>
                  <a:pt x="588777" y="0"/>
                </a:moveTo>
                <a:lnTo>
                  <a:pt x="587825" y="0"/>
                </a:lnTo>
                <a:lnTo>
                  <a:pt x="586872" y="0"/>
                </a:lnTo>
                <a:lnTo>
                  <a:pt x="585908" y="356"/>
                </a:lnTo>
                <a:lnTo>
                  <a:pt x="230820" y="355486"/>
                </a:lnTo>
                <a:lnTo>
                  <a:pt x="228485" y="355486"/>
                </a:lnTo>
                <a:lnTo>
                  <a:pt x="76814" y="203815"/>
                </a:lnTo>
                <a:lnTo>
                  <a:pt x="74479" y="203815"/>
                </a:lnTo>
                <a:lnTo>
                  <a:pt x="0" y="278295"/>
                </a:lnTo>
                <a:lnTo>
                  <a:pt x="0" y="280682"/>
                </a:lnTo>
                <a:lnTo>
                  <a:pt x="228485" y="509178"/>
                </a:lnTo>
                <a:lnTo>
                  <a:pt x="230820" y="509178"/>
                </a:lnTo>
                <a:lnTo>
                  <a:pt x="663498" y="76500"/>
                </a:lnTo>
                <a:lnTo>
                  <a:pt x="663498" y="74165"/>
                </a:lnTo>
                <a:lnTo>
                  <a:pt x="589730" y="397"/>
                </a:lnTo>
                <a:lnTo>
                  <a:pt x="588777" y="0"/>
                </a:lnTo>
                <a:close/>
              </a:path>
            </a:pathLst>
          </a:custGeom>
          <a:solidFill>
            <a:srgbClr val="000000"/>
          </a:solidFill>
        </p:spPr>
        <p:txBody>
          <a:bodyPr wrap="square" lIns="0" tIns="0" rIns="0" bIns="0" rtlCol="0"/>
          <a:lstStyle/>
          <a:p>
            <a:endParaRPr/>
          </a:p>
        </p:txBody>
      </p:sp>
      <p:sp>
        <p:nvSpPr>
          <p:cNvPr id="14" name="object 14"/>
          <p:cNvSpPr txBox="1">
            <a:spLocks noGrp="1"/>
          </p:cNvSpPr>
          <p:nvPr>
            <p:ph type="title"/>
          </p:nvPr>
        </p:nvSpPr>
        <p:spPr>
          <a:xfrm>
            <a:off x="912084" y="941061"/>
            <a:ext cx="2437765" cy="939360"/>
          </a:xfrm>
          <a:prstGeom prst="rect">
            <a:avLst/>
          </a:prstGeom>
        </p:spPr>
        <p:txBody>
          <a:bodyPr vert="horz" wrap="square" lIns="0" tIns="15875" rIns="0" bIns="0" rtlCol="0">
            <a:spAutoFit/>
          </a:bodyPr>
          <a:lstStyle/>
          <a:p>
            <a:pPr marL="12700">
              <a:lnSpc>
                <a:spcPct val="100000"/>
              </a:lnSpc>
              <a:spcBef>
                <a:spcPts val="125"/>
              </a:spcBef>
            </a:pPr>
            <a:r>
              <a:rPr lang="en-CA" sz="6000" spc="-110">
                <a:latin typeface="Source Sans Pro"/>
                <a:cs typeface="Source Sans Pro"/>
              </a:rPr>
              <a:t>GPA </a:t>
            </a:r>
            <a:r>
              <a:rPr lang="en-CA" sz="2000" spc="-110">
                <a:latin typeface="Source Sans Pro"/>
                <a:cs typeface="Source Sans Pro"/>
              </a:rPr>
              <a:t>™</a:t>
            </a:r>
            <a:endParaRPr sz="2000">
              <a:latin typeface="Source Sans Pro"/>
              <a:cs typeface="Source Sans Pro"/>
            </a:endParaRPr>
          </a:p>
        </p:txBody>
      </p:sp>
      <p:pic>
        <p:nvPicPr>
          <p:cNvPr id="12" name="object 5">
            <a:extLst>
              <a:ext uri="{FF2B5EF4-FFF2-40B4-BE49-F238E27FC236}">
                <a16:creationId xmlns:a16="http://schemas.microsoft.com/office/drawing/2014/main" id="{E1E8E094-A537-B2CB-DA0A-5F72C6395A2B}"/>
              </a:ext>
            </a:extLst>
          </p:cNvPr>
          <p:cNvPicPr/>
          <p:nvPr/>
        </p:nvPicPr>
        <p:blipFill>
          <a:blip r:embed="rId3" cstate="print"/>
          <a:stretch>
            <a:fillRect/>
          </a:stretch>
        </p:blipFill>
        <p:spPr>
          <a:xfrm>
            <a:off x="11852250" y="2688927"/>
            <a:ext cx="8049427" cy="8737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816620" y="1655668"/>
            <a:ext cx="8500110" cy="3625850"/>
          </a:xfrm>
          <a:prstGeom prst="rect">
            <a:avLst/>
          </a:prstGeom>
        </p:spPr>
        <p:txBody>
          <a:bodyPr vert="horz" wrap="square" lIns="0" tIns="384810" rIns="0" bIns="0" rtlCol="0">
            <a:spAutoFit/>
          </a:bodyPr>
          <a:lstStyle/>
          <a:p>
            <a:pPr marL="12700">
              <a:lnSpc>
                <a:spcPct val="100000"/>
              </a:lnSpc>
              <a:spcBef>
                <a:spcPts val="3030"/>
              </a:spcBef>
            </a:pPr>
            <a:r>
              <a:rPr sz="5450" spc="-10">
                <a:solidFill>
                  <a:srgbClr val="FFFFFF"/>
                </a:solidFill>
                <a:latin typeface="Source Sans Pro"/>
                <a:cs typeface="Source Sans Pro"/>
              </a:rPr>
              <a:t>Finance</a:t>
            </a:r>
            <a:endParaRPr sz="5450">
              <a:latin typeface="Source Sans Pro"/>
              <a:cs typeface="Source Sans Pro"/>
            </a:endParaRPr>
          </a:p>
          <a:p>
            <a:pPr marL="47625" marR="5080">
              <a:lnSpc>
                <a:spcPct val="119000"/>
              </a:lnSpc>
              <a:spcBef>
                <a:spcPts val="1310"/>
              </a:spcBef>
            </a:pPr>
            <a:r>
              <a:rPr sz="4100">
                <a:solidFill>
                  <a:srgbClr val="FFFFFF"/>
                </a:solidFill>
                <a:latin typeface="Source Sans Pro"/>
                <a:cs typeface="Source Sans Pro"/>
              </a:rPr>
              <a:t>Increase</a:t>
            </a:r>
            <a:r>
              <a:rPr sz="4100" spc="-50">
                <a:solidFill>
                  <a:srgbClr val="FFFFFF"/>
                </a:solidFill>
                <a:latin typeface="Source Sans Pro"/>
                <a:cs typeface="Source Sans Pro"/>
              </a:rPr>
              <a:t> </a:t>
            </a:r>
            <a:r>
              <a:rPr sz="4100">
                <a:solidFill>
                  <a:srgbClr val="FFFFFF"/>
                </a:solidFill>
                <a:latin typeface="Source Sans Pro"/>
                <a:cs typeface="Source Sans Pro"/>
              </a:rPr>
              <a:t>revenue</a:t>
            </a:r>
            <a:r>
              <a:rPr sz="4100" spc="-50">
                <a:solidFill>
                  <a:srgbClr val="FFFFFF"/>
                </a:solidFill>
                <a:latin typeface="Source Sans Pro"/>
                <a:cs typeface="Source Sans Pro"/>
              </a:rPr>
              <a:t> </a:t>
            </a:r>
            <a:r>
              <a:rPr sz="4100">
                <a:solidFill>
                  <a:srgbClr val="FFFFFF"/>
                </a:solidFill>
                <a:latin typeface="Source Sans Pro"/>
                <a:cs typeface="Source Sans Pro"/>
              </a:rPr>
              <a:t>and</a:t>
            </a:r>
            <a:r>
              <a:rPr sz="4100" spc="-50">
                <a:solidFill>
                  <a:srgbClr val="FFFFFF"/>
                </a:solidFill>
                <a:latin typeface="Source Sans Pro"/>
                <a:cs typeface="Source Sans Pro"/>
              </a:rPr>
              <a:t> </a:t>
            </a:r>
            <a:r>
              <a:rPr sz="4100" spc="-10">
                <a:solidFill>
                  <a:srgbClr val="FFFFFF"/>
                </a:solidFill>
                <a:latin typeface="Source Sans Pro"/>
                <a:cs typeface="Source Sans Pro"/>
              </a:rPr>
              <a:t>diversify </a:t>
            </a:r>
            <a:r>
              <a:rPr sz="4100">
                <a:solidFill>
                  <a:srgbClr val="FFFFFF"/>
                </a:solidFill>
                <a:latin typeface="Source Sans Pro"/>
                <a:cs typeface="Source Sans Pro"/>
              </a:rPr>
              <a:t>business</a:t>
            </a:r>
            <a:r>
              <a:rPr sz="4100" spc="-95">
                <a:solidFill>
                  <a:srgbClr val="FFFFFF"/>
                </a:solidFill>
                <a:latin typeface="Source Sans Pro"/>
                <a:cs typeface="Source Sans Pro"/>
              </a:rPr>
              <a:t> </a:t>
            </a:r>
            <a:r>
              <a:rPr sz="4100">
                <a:solidFill>
                  <a:srgbClr val="FFFFFF"/>
                </a:solidFill>
                <a:latin typeface="Source Sans Pro"/>
                <a:cs typeface="Source Sans Pro"/>
              </a:rPr>
              <a:t>streams</a:t>
            </a:r>
            <a:r>
              <a:rPr sz="4100" spc="-85">
                <a:solidFill>
                  <a:srgbClr val="FFFFFF"/>
                </a:solidFill>
                <a:latin typeface="Source Sans Pro"/>
                <a:cs typeface="Source Sans Pro"/>
              </a:rPr>
              <a:t> </a:t>
            </a:r>
            <a:r>
              <a:rPr sz="4100">
                <a:solidFill>
                  <a:srgbClr val="FFFFFF"/>
                </a:solidFill>
                <a:latin typeface="Source Sans Pro"/>
                <a:cs typeface="Source Sans Pro"/>
              </a:rPr>
              <a:t>with</a:t>
            </a:r>
            <a:r>
              <a:rPr sz="4100" spc="-85">
                <a:solidFill>
                  <a:srgbClr val="FFFFFF"/>
                </a:solidFill>
                <a:latin typeface="Source Sans Pro"/>
                <a:cs typeface="Source Sans Pro"/>
              </a:rPr>
              <a:t> </a:t>
            </a:r>
            <a:r>
              <a:rPr sz="4100" spc="-20">
                <a:solidFill>
                  <a:srgbClr val="FFFFFF"/>
                </a:solidFill>
                <a:latin typeface="Source Sans Pro"/>
                <a:cs typeface="Source Sans Pro"/>
              </a:rPr>
              <a:t>targets</a:t>
            </a:r>
            <a:r>
              <a:rPr sz="4100" spc="-80">
                <a:solidFill>
                  <a:srgbClr val="FFFFFF"/>
                </a:solidFill>
                <a:latin typeface="Source Sans Pro"/>
                <a:cs typeface="Source Sans Pro"/>
              </a:rPr>
              <a:t> </a:t>
            </a:r>
            <a:r>
              <a:rPr sz="4100" spc="-10">
                <a:solidFill>
                  <a:srgbClr val="FFFFFF"/>
                </a:solidFill>
                <a:latin typeface="Source Sans Pro"/>
                <a:cs typeface="Source Sans Pro"/>
              </a:rPr>
              <a:t>based </a:t>
            </a:r>
            <a:r>
              <a:rPr sz="4100">
                <a:solidFill>
                  <a:srgbClr val="FFFFFF"/>
                </a:solidFill>
                <a:latin typeface="Source Sans Pro"/>
                <a:cs typeface="Source Sans Pro"/>
              </a:rPr>
              <a:t>on</a:t>
            </a:r>
            <a:r>
              <a:rPr sz="4100" spc="-50">
                <a:solidFill>
                  <a:srgbClr val="FFFFFF"/>
                </a:solidFill>
                <a:latin typeface="Source Sans Pro"/>
                <a:cs typeface="Source Sans Pro"/>
              </a:rPr>
              <a:t> </a:t>
            </a:r>
            <a:r>
              <a:rPr sz="4100">
                <a:solidFill>
                  <a:srgbClr val="FFFFFF"/>
                </a:solidFill>
                <a:latin typeface="Source Sans Pro"/>
                <a:cs typeface="Source Sans Pro"/>
              </a:rPr>
              <a:t>realizing</a:t>
            </a:r>
            <a:r>
              <a:rPr sz="4100" spc="-40">
                <a:solidFill>
                  <a:srgbClr val="FFFFFF"/>
                </a:solidFill>
                <a:latin typeface="Source Sans Pro"/>
                <a:cs typeface="Source Sans Pro"/>
              </a:rPr>
              <a:t> </a:t>
            </a:r>
            <a:r>
              <a:rPr sz="4100">
                <a:solidFill>
                  <a:srgbClr val="FFFFFF"/>
                </a:solidFill>
                <a:latin typeface="Source Sans Pro"/>
                <a:cs typeface="Source Sans Pro"/>
              </a:rPr>
              <a:t>social</a:t>
            </a:r>
            <a:r>
              <a:rPr sz="4100" spc="-40">
                <a:solidFill>
                  <a:srgbClr val="FFFFFF"/>
                </a:solidFill>
                <a:latin typeface="Source Sans Pro"/>
                <a:cs typeface="Source Sans Pro"/>
              </a:rPr>
              <a:t> </a:t>
            </a:r>
            <a:r>
              <a:rPr sz="4100">
                <a:solidFill>
                  <a:srgbClr val="FFFFFF"/>
                </a:solidFill>
                <a:latin typeface="Source Sans Pro"/>
                <a:cs typeface="Source Sans Pro"/>
              </a:rPr>
              <a:t>and</a:t>
            </a:r>
            <a:r>
              <a:rPr sz="4100" spc="-40">
                <a:solidFill>
                  <a:srgbClr val="FFFFFF"/>
                </a:solidFill>
                <a:latin typeface="Source Sans Pro"/>
                <a:cs typeface="Source Sans Pro"/>
              </a:rPr>
              <a:t> </a:t>
            </a:r>
            <a:r>
              <a:rPr sz="4100">
                <a:solidFill>
                  <a:srgbClr val="FFFFFF"/>
                </a:solidFill>
                <a:latin typeface="Source Sans Pro"/>
                <a:cs typeface="Source Sans Pro"/>
              </a:rPr>
              <a:t>ethical</a:t>
            </a:r>
            <a:r>
              <a:rPr sz="4100" spc="-35">
                <a:solidFill>
                  <a:srgbClr val="FFFFFF"/>
                </a:solidFill>
                <a:latin typeface="Source Sans Pro"/>
                <a:cs typeface="Source Sans Pro"/>
              </a:rPr>
              <a:t> </a:t>
            </a:r>
            <a:r>
              <a:rPr sz="4100" spc="-10">
                <a:solidFill>
                  <a:srgbClr val="FFFFFF"/>
                </a:solidFill>
                <a:latin typeface="Source Sans Pro"/>
                <a:cs typeface="Source Sans Pro"/>
              </a:rPr>
              <a:t>benefits.</a:t>
            </a:r>
            <a:endParaRPr sz="4100">
              <a:latin typeface="Source Sans Pro"/>
              <a:cs typeface="Source Sans Pro"/>
            </a:endParaRPr>
          </a:p>
        </p:txBody>
      </p:sp>
      <p:sp>
        <p:nvSpPr>
          <p:cNvPr id="7" name="object 7"/>
          <p:cNvSpPr txBox="1">
            <a:spLocks noGrp="1"/>
          </p:cNvSpPr>
          <p:nvPr>
            <p:ph type="title"/>
          </p:nvPr>
        </p:nvSpPr>
        <p:spPr>
          <a:xfrm>
            <a:off x="9740722" y="941061"/>
            <a:ext cx="6052820" cy="944244"/>
          </a:xfrm>
          <a:prstGeom prst="rect">
            <a:avLst/>
          </a:prstGeom>
        </p:spPr>
        <p:txBody>
          <a:bodyPr vert="horz" wrap="square" lIns="0" tIns="15875" rIns="0" bIns="0" rtlCol="0">
            <a:spAutoFit/>
          </a:bodyPr>
          <a:lstStyle/>
          <a:p>
            <a:pPr marL="12700">
              <a:lnSpc>
                <a:spcPct val="100000"/>
              </a:lnSpc>
              <a:spcBef>
                <a:spcPts val="125"/>
              </a:spcBef>
            </a:pPr>
            <a:r>
              <a:rPr sz="6000" spc="-170">
                <a:latin typeface="Source Sans Pro"/>
                <a:cs typeface="Source Sans Pro"/>
              </a:rPr>
              <a:t>Strategic</a:t>
            </a:r>
            <a:r>
              <a:rPr sz="6000" spc="-220">
                <a:latin typeface="Source Sans Pro"/>
                <a:cs typeface="Source Sans Pro"/>
              </a:rPr>
              <a:t> </a:t>
            </a:r>
            <a:r>
              <a:rPr sz="6000" spc="-95">
                <a:latin typeface="Source Sans Pro"/>
                <a:cs typeface="Source Sans Pro"/>
              </a:rPr>
              <a:t>Objectives</a:t>
            </a:r>
            <a:endParaRPr sz="6000">
              <a:latin typeface="Source Sans Pro"/>
              <a:cs typeface="Source Sans Pro"/>
            </a:endParaRPr>
          </a:p>
        </p:txBody>
      </p:sp>
      <p:pic>
        <p:nvPicPr>
          <p:cNvPr id="10" name="object 6" descr="Portrait of person smiling">
            <a:extLst>
              <a:ext uri="{FF2B5EF4-FFF2-40B4-BE49-F238E27FC236}">
                <a16:creationId xmlns:a16="http://schemas.microsoft.com/office/drawing/2014/main" id="{BC73EF99-F473-7233-B765-FBA19B60ED1C}"/>
              </a:ext>
            </a:extLst>
          </p:cNvPr>
          <p:cNvPicPr/>
          <p:nvPr/>
        </p:nvPicPr>
        <p:blipFill>
          <a:blip r:embed="rId3">
            <a:extLst>
              <a:ext uri="{28A0092B-C50C-407E-A947-70E740481C1C}">
                <a14:useLocalDpi xmlns:a14="http://schemas.microsoft.com/office/drawing/2010/main" val="0"/>
              </a:ext>
            </a:extLst>
          </a:blip>
          <a:srcRect/>
          <a:stretch/>
        </p:blipFill>
        <p:spPr>
          <a:xfrm>
            <a:off x="0" y="0"/>
            <a:ext cx="20104100" cy="15598261"/>
          </a:xfrm>
          <a:prstGeom prst="rect">
            <a:avLst/>
          </a:prstGeom>
          <a:noFill/>
          <a:effectLst>
            <a:outerShdw blurRad="50800" dist="50800" dir="5400000" algn="ctr" rotWithShape="0">
              <a:srgbClr val="000000"/>
            </a:outerShdw>
            <a:reflection stA="45000" endPos="0" dist="50800" dir="5400000" sy="-100000" algn="bl" rotWithShape="0"/>
          </a:effectLst>
        </p:spPr>
      </p:pic>
      <p:pic>
        <p:nvPicPr>
          <p:cNvPr id="11" name="object 5">
            <a:extLst>
              <a:ext uri="{FF2B5EF4-FFF2-40B4-BE49-F238E27FC236}">
                <a16:creationId xmlns:a16="http://schemas.microsoft.com/office/drawing/2014/main" id="{81952A5D-24B7-0102-B6FA-D6352304776F}"/>
              </a:ext>
            </a:extLst>
          </p:cNvPr>
          <p:cNvPicPr/>
          <p:nvPr/>
        </p:nvPicPr>
        <p:blipFill>
          <a:blip r:embed="rId4" cstate="print"/>
          <a:stretch>
            <a:fillRect/>
          </a:stretch>
        </p:blipFill>
        <p:spPr>
          <a:xfrm>
            <a:off x="402978" y="10179087"/>
            <a:ext cx="1587009" cy="8761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486535"/>
          </a:xfrm>
          <a:custGeom>
            <a:avLst/>
            <a:gdLst/>
            <a:ahLst/>
            <a:cxnLst/>
            <a:rect l="l" t="t" r="r" b="b"/>
            <a:pathLst>
              <a:path w="20104100" h="1486535">
                <a:moveTo>
                  <a:pt x="0" y="1486101"/>
                </a:moveTo>
                <a:lnTo>
                  <a:pt x="20104099" y="1486101"/>
                </a:lnTo>
                <a:lnTo>
                  <a:pt x="20104099" y="0"/>
                </a:lnTo>
                <a:lnTo>
                  <a:pt x="0" y="0"/>
                </a:lnTo>
                <a:lnTo>
                  <a:pt x="0" y="1486101"/>
                </a:lnTo>
                <a:close/>
              </a:path>
            </a:pathLst>
          </a:custGeom>
          <a:solidFill>
            <a:srgbClr val="4266B0"/>
          </a:solidFill>
        </p:spPr>
        <p:txBody>
          <a:bodyPr wrap="square" lIns="0" tIns="0" rIns="0" bIns="0" rtlCol="0"/>
          <a:lstStyle/>
          <a:p>
            <a:endParaRPr/>
          </a:p>
        </p:txBody>
      </p:sp>
      <p:grpSp>
        <p:nvGrpSpPr>
          <p:cNvPr id="3" name="object 3"/>
          <p:cNvGrpSpPr/>
          <p:nvPr/>
        </p:nvGrpSpPr>
        <p:grpSpPr>
          <a:xfrm>
            <a:off x="9036112" y="4587687"/>
            <a:ext cx="10315576" cy="4718109"/>
            <a:chOff x="9036112" y="4553145"/>
            <a:chExt cx="10315576" cy="4718109"/>
          </a:xfrm>
        </p:grpSpPr>
        <p:sp>
          <p:nvSpPr>
            <p:cNvPr id="4" name="object 4"/>
            <p:cNvSpPr/>
            <p:nvPr/>
          </p:nvSpPr>
          <p:spPr>
            <a:xfrm>
              <a:off x="9036112" y="4572889"/>
              <a:ext cx="10315575" cy="4698365"/>
            </a:xfrm>
            <a:custGeom>
              <a:avLst/>
              <a:gdLst/>
              <a:ahLst/>
              <a:cxnLst/>
              <a:rect l="l" t="t" r="r" b="b"/>
              <a:pathLst>
                <a:path w="10315575" h="4698365">
                  <a:moveTo>
                    <a:pt x="10315403" y="0"/>
                  </a:moveTo>
                  <a:lnTo>
                    <a:pt x="0" y="0"/>
                  </a:lnTo>
                  <a:lnTo>
                    <a:pt x="0" y="4698150"/>
                  </a:lnTo>
                  <a:lnTo>
                    <a:pt x="10315403" y="4698150"/>
                  </a:lnTo>
                  <a:lnTo>
                    <a:pt x="10315403" y="0"/>
                  </a:lnTo>
                  <a:close/>
                </a:path>
              </a:pathLst>
            </a:custGeom>
            <a:solidFill>
              <a:srgbClr val="E9EBF5"/>
            </a:solidFill>
            <a:ln>
              <a:noFill/>
            </a:ln>
          </p:spPr>
          <p:txBody>
            <a:bodyPr wrap="square" lIns="0" tIns="0" rIns="0" bIns="0" rtlCol="0"/>
            <a:lstStyle/>
            <a:p>
              <a:endParaRPr/>
            </a:p>
          </p:txBody>
        </p:sp>
        <p:sp>
          <p:nvSpPr>
            <p:cNvPr id="5" name="object 5"/>
            <p:cNvSpPr/>
            <p:nvPr/>
          </p:nvSpPr>
          <p:spPr>
            <a:xfrm>
              <a:off x="9036113" y="4553145"/>
              <a:ext cx="10315575" cy="4698365"/>
            </a:xfrm>
            <a:custGeom>
              <a:avLst/>
              <a:gdLst/>
              <a:ahLst/>
              <a:cxnLst/>
              <a:rect l="l" t="t" r="r" b="b"/>
              <a:pathLst>
                <a:path w="10315575" h="4698365">
                  <a:moveTo>
                    <a:pt x="0" y="0"/>
                  </a:moveTo>
                  <a:lnTo>
                    <a:pt x="10315403" y="0"/>
                  </a:lnTo>
                  <a:lnTo>
                    <a:pt x="10315403" y="4698150"/>
                  </a:lnTo>
                  <a:lnTo>
                    <a:pt x="0" y="4698150"/>
                  </a:lnTo>
                  <a:lnTo>
                    <a:pt x="0" y="0"/>
                  </a:lnTo>
                  <a:close/>
                </a:path>
              </a:pathLst>
            </a:custGeom>
            <a:ln w="7853">
              <a:noFill/>
            </a:ln>
          </p:spPr>
          <p:txBody>
            <a:bodyPr wrap="square" lIns="0" tIns="0" rIns="0" bIns="0" rtlCol="0"/>
            <a:lstStyle/>
            <a:p>
              <a:endParaRPr/>
            </a:p>
          </p:txBody>
        </p:sp>
      </p:grpSp>
      <p:sp>
        <p:nvSpPr>
          <p:cNvPr id="10" name="object 10"/>
          <p:cNvSpPr txBox="1"/>
          <p:nvPr/>
        </p:nvSpPr>
        <p:spPr>
          <a:xfrm>
            <a:off x="778340" y="1931123"/>
            <a:ext cx="18707735" cy="1186863"/>
          </a:xfrm>
          <a:prstGeom prst="rect">
            <a:avLst/>
          </a:prstGeom>
        </p:spPr>
        <p:txBody>
          <a:bodyPr vert="horz" wrap="square" lIns="0" tIns="169545" rIns="0" bIns="0" rtlCol="0">
            <a:spAutoFit/>
          </a:bodyPr>
          <a:lstStyle/>
          <a:p>
            <a:pPr marL="12700">
              <a:lnSpc>
                <a:spcPct val="100000"/>
              </a:lnSpc>
              <a:spcBef>
                <a:spcPts val="1335"/>
              </a:spcBef>
            </a:pPr>
            <a:r>
              <a:rPr lang="en-CA" sz="3300" spc="-40">
                <a:latin typeface="Source Sans Pro"/>
                <a:cs typeface="Source Sans Pro"/>
              </a:rPr>
              <a:t>Gentle Persuasive Approaches (GPA™) is an evidence-informed, comprehensive, practical education program designed to support knowledge transfer and broad application in care communities. </a:t>
            </a:r>
            <a:endParaRPr sz="3300">
              <a:latin typeface="Source Sans Pro"/>
              <a:cs typeface="Source Sans Pro"/>
            </a:endParaRPr>
          </a:p>
        </p:txBody>
      </p:sp>
      <p:sp>
        <p:nvSpPr>
          <p:cNvPr id="11" name="object 11"/>
          <p:cNvSpPr txBox="1">
            <a:spLocks noGrp="1"/>
          </p:cNvSpPr>
          <p:nvPr>
            <p:ph type="title"/>
          </p:nvPr>
        </p:nvSpPr>
        <p:spPr>
          <a:xfrm>
            <a:off x="809932" y="357787"/>
            <a:ext cx="12986534" cy="925253"/>
          </a:xfrm>
          <a:prstGeom prst="rect">
            <a:avLst/>
          </a:prstGeom>
        </p:spPr>
        <p:txBody>
          <a:bodyPr vert="horz" wrap="square" lIns="0" tIns="17145" rIns="0" bIns="0" rtlCol="0">
            <a:spAutoFit/>
          </a:bodyPr>
          <a:lstStyle/>
          <a:p>
            <a:pPr marL="12700">
              <a:lnSpc>
                <a:spcPct val="100000"/>
              </a:lnSpc>
              <a:spcBef>
                <a:spcPts val="135"/>
              </a:spcBef>
            </a:pPr>
            <a:r>
              <a:rPr lang="en-CA" sz="5900" spc="-10">
                <a:latin typeface="Source Sans Pro"/>
                <a:cs typeface="Source Sans Pro"/>
              </a:rPr>
              <a:t>Principles Behind The Program</a:t>
            </a:r>
            <a:endParaRPr sz="5900">
              <a:latin typeface="Source Sans Pro"/>
              <a:cs typeface="Source Sans Pro"/>
            </a:endParaRPr>
          </a:p>
        </p:txBody>
      </p:sp>
      <p:pic>
        <p:nvPicPr>
          <p:cNvPr id="13" name="Picture 12" descr="A group of women standing around a table&#10;&#10;Description automatically generated">
            <a:extLst>
              <a:ext uri="{FF2B5EF4-FFF2-40B4-BE49-F238E27FC236}">
                <a16:creationId xmlns:a16="http://schemas.microsoft.com/office/drawing/2014/main" id="{6F3ECFD8-4DBB-1EB7-98C1-7A5FCBE06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2" y="3562574"/>
            <a:ext cx="7999759" cy="6768336"/>
          </a:xfrm>
          <a:prstGeom prst="rect">
            <a:avLst/>
          </a:prstGeom>
          <a:effectLst>
            <a:softEdge rad="101600"/>
          </a:effectLst>
        </p:spPr>
      </p:pic>
      <p:sp>
        <p:nvSpPr>
          <p:cNvPr id="14" name="TextBox 13">
            <a:extLst>
              <a:ext uri="{FF2B5EF4-FFF2-40B4-BE49-F238E27FC236}">
                <a16:creationId xmlns:a16="http://schemas.microsoft.com/office/drawing/2014/main" id="{D2041F37-AE51-ABB1-C6B7-7B725A1997BB}"/>
              </a:ext>
            </a:extLst>
          </p:cNvPr>
          <p:cNvSpPr txBox="1"/>
          <p:nvPr/>
        </p:nvSpPr>
        <p:spPr>
          <a:xfrm>
            <a:off x="9903247" y="5768377"/>
            <a:ext cx="8424936" cy="2123658"/>
          </a:xfrm>
          <a:prstGeom prst="rect">
            <a:avLst/>
          </a:prstGeom>
          <a:noFill/>
        </p:spPr>
        <p:txBody>
          <a:bodyPr wrap="square" rtlCol="0">
            <a:spAutoFit/>
          </a:bodyPr>
          <a:lstStyle/>
          <a:p>
            <a:r>
              <a:rPr lang="en-CA" sz="4400"/>
              <a:t>Over 600,000 care professionals across Canada have taken GPA.</a:t>
            </a:r>
          </a:p>
          <a:p>
            <a:r>
              <a:rPr lang="en-CA" sz="4400"/>
              <a:t>					           </a:t>
            </a:r>
            <a:r>
              <a:rPr lang="en-CA" sz="1200"/>
              <a:t>-2023 AGE Annual Report.</a:t>
            </a:r>
            <a:endParaRPr lang="en-CA" sz="4400"/>
          </a:p>
        </p:txBody>
      </p:sp>
      <p:pic>
        <p:nvPicPr>
          <p:cNvPr id="16" name="Graphic 15" descr="Open quotation mark with solid fill">
            <a:extLst>
              <a:ext uri="{FF2B5EF4-FFF2-40B4-BE49-F238E27FC236}">
                <a16:creationId xmlns:a16="http://schemas.microsoft.com/office/drawing/2014/main" id="{0F84341D-2BA2-3546-14B5-6F767D9D6A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6689" y="5197475"/>
            <a:ext cx="914400" cy="914400"/>
          </a:xfrm>
          <a:prstGeom prst="rect">
            <a:avLst/>
          </a:prstGeom>
        </p:spPr>
      </p:pic>
      <p:pic>
        <p:nvPicPr>
          <p:cNvPr id="20" name="Graphic 19" descr="Open quotation mark with solid fill">
            <a:extLst>
              <a:ext uri="{FF2B5EF4-FFF2-40B4-BE49-F238E27FC236}">
                <a16:creationId xmlns:a16="http://schemas.microsoft.com/office/drawing/2014/main" id="{CF9EA752-4707-6D6C-AFC9-AE4CB077A3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8328183" y="6111875"/>
            <a:ext cx="971861" cy="9718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486535"/>
          </a:xfrm>
          <a:custGeom>
            <a:avLst/>
            <a:gdLst/>
            <a:ahLst/>
            <a:cxnLst/>
            <a:rect l="l" t="t" r="r" b="b"/>
            <a:pathLst>
              <a:path w="20104100" h="1486535">
                <a:moveTo>
                  <a:pt x="0" y="1486101"/>
                </a:moveTo>
                <a:lnTo>
                  <a:pt x="20104099" y="1486101"/>
                </a:lnTo>
                <a:lnTo>
                  <a:pt x="20104099" y="0"/>
                </a:lnTo>
                <a:lnTo>
                  <a:pt x="0" y="0"/>
                </a:lnTo>
                <a:lnTo>
                  <a:pt x="0" y="1486101"/>
                </a:lnTo>
                <a:close/>
              </a:path>
            </a:pathLst>
          </a:custGeom>
          <a:solidFill>
            <a:srgbClr val="4266B0"/>
          </a:solidFill>
        </p:spPr>
        <p:txBody>
          <a:bodyPr wrap="square" lIns="0" tIns="0" rIns="0" bIns="0" rtlCol="0"/>
          <a:lstStyle/>
          <a:p>
            <a:endParaRPr/>
          </a:p>
        </p:txBody>
      </p:sp>
      <p:sp>
        <p:nvSpPr>
          <p:cNvPr id="11" name="object 11"/>
          <p:cNvSpPr txBox="1">
            <a:spLocks noGrp="1"/>
          </p:cNvSpPr>
          <p:nvPr>
            <p:ph type="title"/>
          </p:nvPr>
        </p:nvSpPr>
        <p:spPr>
          <a:xfrm>
            <a:off x="809932" y="357787"/>
            <a:ext cx="12986534" cy="925253"/>
          </a:xfrm>
          <a:prstGeom prst="rect">
            <a:avLst/>
          </a:prstGeom>
        </p:spPr>
        <p:txBody>
          <a:bodyPr vert="horz" wrap="square" lIns="0" tIns="17145" rIns="0" bIns="0" rtlCol="0" anchor="t">
            <a:spAutoFit/>
          </a:bodyPr>
          <a:lstStyle/>
          <a:p>
            <a:pPr marL="12700">
              <a:spcBef>
                <a:spcPts val="135"/>
              </a:spcBef>
            </a:pPr>
            <a:r>
              <a:rPr lang="en-CA" sz="5900" spc="-10" dirty="0">
                <a:latin typeface="Source Sans Pro"/>
              </a:rPr>
              <a:t>GPA</a:t>
            </a:r>
            <a:r>
              <a:rPr lang="en-CA" sz="2000" spc="-10" dirty="0"/>
              <a:t>™  </a:t>
            </a:r>
            <a:r>
              <a:rPr lang="en-CA" sz="5900" spc="-10" dirty="0">
                <a:latin typeface="Source Sans Pro"/>
              </a:rPr>
              <a:t>Format Options</a:t>
            </a:r>
            <a:endParaRPr lang="en-US" dirty="0"/>
          </a:p>
        </p:txBody>
      </p:sp>
      <p:pic>
        <p:nvPicPr>
          <p:cNvPr id="6" name="Picture 5">
            <a:extLst>
              <a:ext uri="{FF2B5EF4-FFF2-40B4-BE49-F238E27FC236}">
                <a16:creationId xmlns:a16="http://schemas.microsoft.com/office/drawing/2014/main" id="{11450342-9127-883E-C4D6-9E2B33C1740E}"/>
              </a:ext>
            </a:extLst>
          </p:cNvPr>
          <p:cNvPicPr>
            <a:picLocks noChangeAspect="1"/>
          </p:cNvPicPr>
          <p:nvPr/>
        </p:nvPicPr>
        <p:blipFill rotWithShape="1">
          <a:blip r:embed="rId3">
            <a:extLst>
              <a:ext uri="{28A0092B-C50C-407E-A947-70E740481C1C}">
                <a14:useLocalDpi xmlns:a14="http://schemas.microsoft.com/office/drawing/2010/main" val="0"/>
              </a:ext>
            </a:extLst>
          </a:blip>
          <a:srcRect l="-243" r="37903"/>
          <a:stretch/>
        </p:blipFill>
        <p:spPr>
          <a:xfrm>
            <a:off x="417211" y="3750005"/>
            <a:ext cx="4775594" cy="5113401"/>
          </a:xfrm>
          <a:prstGeom prst="rect">
            <a:avLst/>
          </a:prstGeom>
        </p:spPr>
      </p:pic>
      <p:sp>
        <p:nvSpPr>
          <p:cNvPr id="7" name="TextBox 6">
            <a:extLst>
              <a:ext uri="{FF2B5EF4-FFF2-40B4-BE49-F238E27FC236}">
                <a16:creationId xmlns:a16="http://schemas.microsoft.com/office/drawing/2014/main" id="{04EB7B04-DB5D-0AAB-2355-C3D18D4EF968}"/>
              </a:ext>
            </a:extLst>
          </p:cNvPr>
          <p:cNvSpPr txBox="1"/>
          <p:nvPr/>
        </p:nvSpPr>
        <p:spPr>
          <a:xfrm>
            <a:off x="782662" y="2661299"/>
            <a:ext cx="41216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GPA Basics</a:t>
            </a:r>
            <a:endParaRPr lang="en-US" sz="4400" b="1" dirty="0">
              <a:solidFill>
                <a:srgbClr val="000000"/>
              </a:solidFill>
              <a:latin typeface="Source Sans Pro"/>
              <a:ea typeface="Source Sans Pro"/>
            </a:endParaRPr>
          </a:p>
        </p:txBody>
      </p:sp>
      <p:sp>
        <p:nvSpPr>
          <p:cNvPr id="8" name="TextBox 7">
            <a:extLst>
              <a:ext uri="{FF2B5EF4-FFF2-40B4-BE49-F238E27FC236}">
                <a16:creationId xmlns:a16="http://schemas.microsoft.com/office/drawing/2014/main" id="{4619371B-6846-BB1F-43F5-10237BF4B788}"/>
              </a:ext>
            </a:extLst>
          </p:cNvPr>
          <p:cNvSpPr txBox="1"/>
          <p:nvPr/>
        </p:nvSpPr>
        <p:spPr>
          <a:xfrm>
            <a:off x="7307062" y="2661298"/>
            <a:ext cx="64889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Integrated GPA (</a:t>
            </a:r>
            <a:r>
              <a:rPr lang="en-US" sz="4400" b="1" dirty="0" err="1">
                <a:latin typeface="Source Sans Pro"/>
                <a:ea typeface="Source Sans Pro"/>
              </a:rPr>
              <a:t>iGPA</a:t>
            </a:r>
            <a:r>
              <a:rPr lang="en-US" sz="4400" b="1" dirty="0">
                <a:latin typeface="Source Sans Pro"/>
                <a:ea typeface="Source Sans Pro"/>
              </a:rPr>
              <a:t>)</a:t>
            </a:r>
            <a:endParaRPr lang="en-US" sz="4400" b="1"/>
          </a:p>
        </p:txBody>
      </p:sp>
      <p:sp>
        <p:nvSpPr>
          <p:cNvPr id="9" name="TextBox 8">
            <a:extLst>
              <a:ext uri="{FF2B5EF4-FFF2-40B4-BE49-F238E27FC236}">
                <a16:creationId xmlns:a16="http://schemas.microsoft.com/office/drawing/2014/main" id="{CDD2AA70-282A-FDD0-BFB0-311DD3D4F183}"/>
              </a:ext>
            </a:extLst>
          </p:cNvPr>
          <p:cNvSpPr txBox="1"/>
          <p:nvPr/>
        </p:nvSpPr>
        <p:spPr>
          <a:xfrm>
            <a:off x="15398592" y="2661298"/>
            <a:ext cx="387799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GPA eLearning</a:t>
            </a:r>
            <a:endParaRPr lang="en-US" sz="4400" b="1">
              <a:solidFill>
                <a:srgbClr val="000000"/>
              </a:solidFill>
              <a:latin typeface="Source Sans Pro"/>
              <a:ea typeface="Source Sans Pro"/>
            </a:endParaRPr>
          </a:p>
        </p:txBody>
      </p:sp>
      <p:pic>
        <p:nvPicPr>
          <p:cNvPr id="12" name="Picture 11" descr="A person sitting at a desk using a computer&#10;&#10;Description automatically generated">
            <a:extLst>
              <a:ext uri="{FF2B5EF4-FFF2-40B4-BE49-F238E27FC236}">
                <a16:creationId xmlns:a16="http://schemas.microsoft.com/office/drawing/2014/main" id="{F006E766-9168-69FE-11AD-7603745A092A}"/>
              </a:ext>
            </a:extLst>
          </p:cNvPr>
          <p:cNvPicPr>
            <a:picLocks noChangeAspect="1"/>
          </p:cNvPicPr>
          <p:nvPr/>
        </p:nvPicPr>
        <p:blipFill rotWithShape="1">
          <a:blip r:embed="rId4"/>
          <a:srcRect l="51557" t="42820" r="173" b="261"/>
          <a:stretch/>
        </p:blipFill>
        <p:spPr>
          <a:xfrm>
            <a:off x="14911297" y="5075006"/>
            <a:ext cx="4852585" cy="3788400"/>
          </a:xfrm>
          <a:prstGeom prst="rect">
            <a:avLst/>
          </a:prstGeom>
        </p:spPr>
      </p:pic>
      <p:sp>
        <p:nvSpPr>
          <p:cNvPr id="3" name="TextBox 2">
            <a:extLst>
              <a:ext uri="{FF2B5EF4-FFF2-40B4-BE49-F238E27FC236}">
                <a16:creationId xmlns:a16="http://schemas.microsoft.com/office/drawing/2014/main" id="{E572B545-C903-075F-BFA1-B1B4169287CF}"/>
              </a:ext>
            </a:extLst>
          </p:cNvPr>
          <p:cNvSpPr txBox="1"/>
          <p:nvPr/>
        </p:nvSpPr>
        <p:spPr>
          <a:xfrm>
            <a:off x="6899057" y="9011651"/>
            <a:ext cx="142912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latin typeface="Source Sans Pro"/>
                <a:ea typeface="Source Sans Pro"/>
              </a:rPr>
              <a:t>Part 1</a:t>
            </a:r>
            <a:endParaRPr lang="en-US" sz="3400" b="1" dirty="0">
              <a:solidFill>
                <a:srgbClr val="000000"/>
              </a:solidFill>
              <a:latin typeface="Source Sans Pro"/>
              <a:ea typeface="Source Sans Pro"/>
            </a:endParaRPr>
          </a:p>
        </p:txBody>
      </p:sp>
      <p:sp>
        <p:nvSpPr>
          <p:cNvPr id="4" name="TextBox 3">
            <a:extLst>
              <a:ext uri="{FF2B5EF4-FFF2-40B4-BE49-F238E27FC236}">
                <a16:creationId xmlns:a16="http://schemas.microsoft.com/office/drawing/2014/main" id="{6EDA966B-EF27-C990-55BE-030E9CE595D2}"/>
              </a:ext>
            </a:extLst>
          </p:cNvPr>
          <p:cNvSpPr txBox="1"/>
          <p:nvPr/>
        </p:nvSpPr>
        <p:spPr>
          <a:xfrm>
            <a:off x="11844727" y="9011651"/>
            <a:ext cx="142912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latin typeface="Source Sans Pro"/>
                <a:ea typeface="Source Sans Pro"/>
              </a:rPr>
              <a:t>Part 2</a:t>
            </a:r>
            <a:endParaRPr lang="en-US" sz="3400" b="1" dirty="0">
              <a:solidFill>
                <a:srgbClr val="000000"/>
              </a:solidFill>
              <a:latin typeface="Source Sans Pro"/>
              <a:ea typeface="Source Sans Pro"/>
            </a:endParaRPr>
          </a:p>
        </p:txBody>
      </p:sp>
    </p:spTree>
    <p:extLst>
      <p:ext uri="{BB962C8B-B14F-4D97-AF65-F5344CB8AC3E}">
        <p14:creationId xmlns:p14="http://schemas.microsoft.com/office/powerpoint/2010/main" val="330863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path" presetSubtype="0" accel="50000" decel="50000" fill="hold" nodeType="clickEffect">
                                  <p:stCondLst>
                                    <p:cond delay="0"/>
                                  </p:stCondLst>
                                  <p:childTnLst>
                                    <p:animMotion origin="layout" path="M 6.25395E-7 -1.93711E-6 L 0.12982 0.04001 C 0.1569 0.04899 0.1978 0.05404 0.24044 0.05404 C 0.28885 0.05404 0.3277 0.04899 0.35478 0.04001 L 0.48492 -1.93711E-6 " pathEditMode="relative" rAng="0" ptsTypes="AAAAA">
                                      <p:cBhvr>
                                        <p:cTn id="27" dur="1000" fill="hold"/>
                                        <p:tgtEl>
                                          <p:spTgt spid="6"/>
                                        </p:tgtEl>
                                        <p:attrNameLst>
                                          <p:attrName>ppt_x</p:attrName>
                                          <p:attrName>ppt_y</p:attrName>
                                        </p:attrNameLst>
                                      </p:cBhvr>
                                      <p:rCtr x="24242" y="2695"/>
                                    </p:animMotion>
                                  </p:childTnLst>
                                </p:cTn>
                              </p:par>
                              <p:par>
                                <p:cTn id="28" presetID="37" presetClass="path" presetSubtype="0" accel="50000" decel="50000" fill="hold" nodeType="withEffect">
                                  <p:stCondLst>
                                    <p:cond delay="0"/>
                                  </p:stCondLst>
                                  <p:childTnLst>
                                    <p:animMotion origin="layout" path="M -0.00032 -0.00042 L -0.12887 -0.04043 C -0.15596 -0.04941 -0.19631 -0.05447 -0.23863 -0.05447 C -0.28688 -0.05447 -0.32526 -0.04941 -0.35226 -0.04043 L -0.48145 -0.00042 " pathEditMode="relative" rAng="10800000" ptsTypes="AAAAA">
                                      <p:cBhvr>
                                        <p:cTn id="29" dur="1000" fill="hold"/>
                                        <p:tgtEl>
                                          <p:spTgt spid="12"/>
                                        </p:tgtEl>
                                        <p:attrNameLst>
                                          <p:attrName>ppt_x</p:attrName>
                                          <p:attrName>ppt_y</p:attrName>
                                        </p:attrNameLst>
                                      </p:cBhvr>
                                      <p:rCtr x="-24052" y="-2695"/>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486535"/>
          </a:xfrm>
          <a:custGeom>
            <a:avLst/>
            <a:gdLst/>
            <a:ahLst/>
            <a:cxnLst/>
            <a:rect l="l" t="t" r="r" b="b"/>
            <a:pathLst>
              <a:path w="20104100" h="1486535">
                <a:moveTo>
                  <a:pt x="0" y="1486101"/>
                </a:moveTo>
                <a:lnTo>
                  <a:pt x="20104099" y="1486101"/>
                </a:lnTo>
                <a:lnTo>
                  <a:pt x="20104099" y="0"/>
                </a:lnTo>
                <a:lnTo>
                  <a:pt x="0" y="0"/>
                </a:lnTo>
                <a:lnTo>
                  <a:pt x="0" y="1486101"/>
                </a:lnTo>
                <a:close/>
              </a:path>
            </a:pathLst>
          </a:custGeom>
          <a:solidFill>
            <a:srgbClr val="4266B0"/>
          </a:solidFill>
        </p:spPr>
        <p:txBody>
          <a:bodyPr wrap="square" lIns="0" tIns="0" rIns="0" bIns="0" rtlCol="0"/>
          <a:lstStyle/>
          <a:p>
            <a:endParaRPr/>
          </a:p>
        </p:txBody>
      </p:sp>
      <p:sp>
        <p:nvSpPr>
          <p:cNvPr id="11" name="object 11"/>
          <p:cNvSpPr txBox="1">
            <a:spLocks noGrp="1"/>
          </p:cNvSpPr>
          <p:nvPr>
            <p:ph type="title"/>
          </p:nvPr>
        </p:nvSpPr>
        <p:spPr>
          <a:xfrm>
            <a:off x="809932" y="357787"/>
            <a:ext cx="12986534" cy="925253"/>
          </a:xfrm>
          <a:prstGeom prst="rect">
            <a:avLst/>
          </a:prstGeom>
        </p:spPr>
        <p:txBody>
          <a:bodyPr vert="horz" wrap="square" lIns="0" tIns="17145" rIns="0" bIns="0" rtlCol="0" anchor="t">
            <a:spAutoFit/>
          </a:bodyPr>
          <a:lstStyle/>
          <a:p>
            <a:pPr marL="12700">
              <a:spcBef>
                <a:spcPts val="135"/>
              </a:spcBef>
            </a:pPr>
            <a:r>
              <a:rPr lang="en-CA" sz="5900" spc="-10" dirty="0">
                <a:latin typeface="Source Sans Pro"/>
              </a:rPr>
              <a:t>GPA</a:t>
            </a:r>
            <a:r>
              <a:rPr lang="en-CA" sz="2000" spc="-10" dirty="0"/>
              <a:t>™  </a:t>
            </a:r>
            <a:r>
              <a:rPr lang="en-CA" sz="5900" spc="-10" dirty="0">
                <a:latin typeface="Source Sans Pro"/>
              </a:rPr>
              <a:t>Certified Coaches</a:t>
            </a:r>
            <a:endParaRPr lang="en-US" dirty="0"/>
          </a:p>
        </p:txBody>
      </p:sp>
      <p:pic>
        <p:nvPicPr>
          <p:cNvPr id="5" name="Picture 4" descr="A group of people in a meeting&#10;&#10;Description automatically generated">
            <a:extLst>
              <a:ext uri="{FF2B5EF4-FFF2-40B4-BE49-F238E27FC236}">
                <a16:creationId xmlns:a16="http://schemas.microsoft.com/office/drawing/2014/main" id="{01E27C7A-4C1F-2DC1-6F9F-FDC81A62B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2128004"/>
            <a:ext cx="12382500" cy="8372475"/>
          </a:xfrm>
          <a:prstGeom prst="rect">
            <a:avLst/>
          </a:prstGeom>
        </p:spPr>
      </p:pic>
      <p:pic>
        <p:nvPicPr>
          <p:cNvPr id="10" name="Picture 2">
            <a:extLst>
              <a:ext uri="{FF2B5EF4-FFF2-40B4-BE49-F238E27FC236}">
                <a16:creationId xmlns:a16="http://schemas.microsoft.com/office/drawing/2014/main" id="{67E5E774-0046-D270-965A-3FF35BA7AA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11" t="3403" r="1014" b="578"/>
          <a:stretch/>
        </p:blipFill>
        <p:spPr bwMode="auto">
          <a:xfrm>
            <a:off x="3860800" y="3425346"/>
            <a:ext cx="12382500" cy="5433043"/>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4" descr="A picture containing text, person, indoor, ceiling&#10;&#10;Description automatically generated">
            <a:extLst>
              <a:ext uri="{FF2B5EF4-FFF2-40B4-BE49-F238E27FC236}">
                <a16:creationId xmlns:a16="http://schemas.microsoft.com/office/drawing/2014/main" id="{119E5FDC-C383-F858-DEAB-F92451F260D4}"/>
              </a:ext>
            </a:extLst>
          </p:cNvPr>
          <p:cNvPicPr>
            <a:picLocks noChangeAspect="1"/>
          </p:cNvPicPr>
          <p:nvPr/>
        </p:nvPicPr>
        <p:blipFill rotWithShape="1">
          <a:blip r:embed="rId5">
            <a:extLst>
              <a:ext uri="{28A0092B-C50C-407E-A947-70E740481C1C}">
                <a14:useLocalDpi xmlns:a14="http://schemas.microsoft.com/office/drawing/2010/main" val="0"/>
              </a:ext>
            </a:extLst>
          </a:blip>
          <a:srcRect t="8240" b="18904"/>
          <a:stretch/>
        </p:blipFill>
        <p:spPr>
          <a:xfrm>
            <a:off x="3860800" y="2128004"/>
            <a:ext cx="7831528" cy="4279314"/>
          </a:xfrm>
          <a:prstGeom prst="rect">
            <a:avLst/>
          </a:prstGeom>
        </p:spPr>
      </p:pic>
      <p:pic>
        <p:nvPicPr>
          <p:cNvPr id="14" name="Picture 13" descr="A group of women sitting at a table&#10;&#10;Description automatically generated with medium confidence">
            <a:extLst>
              <a:ext uri="{FF2B5EF4-FFF2-40B4-BE49-F238E27FC236}">
                <a16:creationId xmlns:a16="http://schemas.microsoft.com/office/drawing/2014/main" id="{FF88A8F7-9C6E-F0FE-108C-3B2F9E488682}"/>
              </a:ext>
            </a:extLst>
          </p:cNvPr>
          <p:cNvPicPr>
            <a:picLocks noChangeAspect="1"/>
          </p:cNvPicPr>
          <p:nvPr/>
        </p:nvPicPr>
        <p:blipFill rotWithShape="1">
          <a:blip r:embed="rId6">
            <a:extLst>
              <a:ext uri="{28A0092B-C50C-407E-A947-70E740481C1C}">
                <a14:useLocalDpi xmlns:a14="http://schemas.microsoft.com/office/drawing/2010/main" val="0"/>
              </a:ext>
            </a:extLst>
          </a:blip>
          <a:srcRect l="-346" t="29364" r="346" b="6441"/>
          <a:stretch/>
        </p:blipFill>
        <p:spPr>
          <a:xfrm>
            <a:off x="7747360" y="6407318"/>
            <a:ext cx="8480950" cy="4083292"/>
          </a:xfrm>
          <a:prstGeom prst="rect">
            <a:avLst/>
          </a:prstGeom>
        </p:spPr>
      </p:pic>
      <p:pic>
        <p:nvPicPr>
          <p:cNvPr id="15" name="Picture 14" descr="A group of women in a hallway&#10;&#10;Description automatically generated with low confidence">
            <a:extLst>
              <a:ext uri="{FF2B5EF4-FFF2-40B4-BE49-F238E27FC236}">
                <a16:creationId xmlns:a16="http://schemas.microsoft.com/office/drawing/2014/main" id="{2A244935-85E2-CC67-B8B7-EB789BAA0B4F}"/>
              </a:ext>
            </a:extLst>
          </p:cNvPr>
          <p:cNvPicPr>
            <a:picLocks noChangeAspect="1"/>
          </p:cNvPicPr>
          <p:nvPr/>
        </p:nvPicPr>
        <p:blipFill rotWithShape="1">
          <a:blip r:embed="rId7">
            <a:extLst>
              <a:ext uri="{28A0092B-C50C-407E-A947-70E740481C1C}">
                <a14:useLocalDpi xmlns:a14="http://schemas.microsoft.com/office/drawing/2010/main" val="0"/>
              </a:ext>
            </a:extLst>
          </a:blip>
          <a:srcRect l="7478" t="2" r="30383"/>
          <a:stretch/>
        </p:blipFill>
        <p:spPr>
          <a:xfrm>
            <a:off x="3853304" y="3005658"/>
            <a:ext cx="5942767" cy="6383632"/>
          </a:xfrm>
          <a:prstGeom prst="rect">
            <a:avLst/>
          </a:prstGeom>
        </p:spPr>
      </p:pic>
      <p:pic>
        <p:nvPicPr>
          <p:cNvPr id="16" name="Content Placeholder 4" descr="A group of people sitting in a room&#10;&#10;Description automatically generated with medium confidence">
            <a:extLst>
              <a:ext uri="{FF2B5EF4-FFF2-40B4-BE49-F238E27FC236}">
                <a16:creationId xmlns:a16="http://schemas.microsoft.com/office/drawing/2014/main" id="{2ABD9B23-29DF-0EF9-DE8A-059A2DC8424C}"/>
              </a:ext>
            </a:extLst>
          </p:cNvPr>
          <p:cNvPicPr>
            <a:picLocks noChangeAspect="1"/>
          </p:cNvPicPr>
          <p:nvPr/>
        </p:nvPicPr>
        <p:blipFill rotWithShape="1">
          <a:blip r:embed="rId8">
            <a:extLst>
              <a:ext uri="{28A0092B-C50C-407E-A947-70E740481C1C}">
                <a14:useLocalDpi xmlns:a14="http://schemas.microsoft.com/office/drawing/2010/main" val="0"/>
              </a:ext>
            </a:extLst>
          </a:blip>
          <a:srcRect l="16734" r="13201" b="-2"/>
          <a:stretch/>
        </p:blipFill>
        <p:spPr>
          <a:xfrm>
            <a:off x="10285543" y="2987418"/>
            <a:ext cx="5942767" cy="6361453"/>
          </a:xfrm>
          <a:prstGeom prst="rect">
            <a:avLst/>
          </a:prstGeom>
        </p:spPr>
      </p:pic>
      <p:sp>
        <p:nvSpPr>
          <p:cNvPr id="17" name="TextBox 16">
            <a:extLst>
              <a:ext uri="{FF2B5EF4-FFF2-40B4-BE49-F238E27FC236}">
                <a16:creationId xmlns:a16="http://schemas.microsoft.com/office/drawing/2014/main" id="{E2E6DB4D-C42B-AB47-148C-D2F1CFDBEB28}"/>
              </a:ext>
            </a:extLst>
          </p:cNvPr>
          <p:cNvSpPr txBox="1"/>
          <p:nvPr/>
        </p:nvSpPr>
        <p:spPr>
          <a:xfrm>
            <a:off x="0" y="2128004"/>
            <a:ext cx="3838314"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In-Person</a:t>
            </a:r>
          </a:p>
          <a:p>
            <a:pPr algn="ctr"/>
            <a:r>
              <a:rPr lang="en-US" sz="4400" b="1" dirty="0">
                <a:solidFill>
                  <a:srgbClr val="000000"/>
                </a:solidFill>
                <a:latin typeface="Source Sans Pro"/>
                <a:ea typeface="Source Sans Pro"/>
              </a:rPr>
              <a:t>GPA Certified Coach Workshops</a:t>
            </a:r>
          </a:p>
        </p:txBody>
      </p:sp>
      <p:sp>
        <p:nvSpPr>
          <p:cNvPr id="18" name="TextBox 17">
            <a:extLst>
              <a:ext uri="{FF2B5EF4-FFF2-40B4-BE49-F238E27FC236}">
                <a16:creationId xmlns:a16="http://schemas.microsoft.com/office/drawing/2014/main" id="{0C316628-0C00-545C-4261-C592FFA42D08}"/>
              </a:ext>
            </a:extLst>
          </p:cNvPr>
          <p:cNvSpPr txBox="1"/>
          <p:nvPr/>
        </p:nvSpPr>
        <p:spPr>
          <a:xfrm>
            <a:off x="16250796" y="7699712"/>
            <a:ext cx="3838314"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Virtual</a:t>
            </a:r>
          </a:p>
          <a:p>
            <a:pPr algn="ctr"/>
            <a:r>
              <a:rPr lang="en-US" sz="4400" b="1" dirty="0">
                <a:solidFill>
                  <a:srgbClr val="000000"/>
                </a:solidFill>
                <a:latin typeface="Source Sans Pro"/>
                <a:ea typeface="Source Sans Pro"/>
              </a:rPr>
              <a:t>GPA Certified Coach Workshops</a:t>
            </a:r>
          </a:p>
        </p:txBody>
      </p:sp>
      <p:sp>
        <p:nvSpPr>
          <p:cNvPr id="19" name="TextBox 18">
            <a:extLst>
              <a:ext uri="{FF2B5EF4-FFF2-40B4-BE49-F238E27FC236}">
                <a16:creationId xmlns:a16="http://schemas.microsoft.com/office/drawing/2014/main" id="{FA5C226B-7C75-C75A-7293-355AEBFFBCBA}"/>
              </a:ext>
            </a:extLst>
          </p:cNvPr>
          <p:cNvSpPr txBox="1"/>
          <p:nvPr/>
        </p:nvSpPr>
        <p:spPr>
          <a:xfrm>
            <a:off x="14990" y="8376821"/>
            <a:ext cx="3838314"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Practicing Facilitation Skills</a:t>
            </a:r>
          </a:p>
        </p:txBody>
      </p:sp>
      <p:sp>
        <p:nvSpPr>
          <p:cNvPr id="20" name="TextBox 19">
            <a:extLst>
              <a:ext uri="{FF2B5EF4-FFF2-40B4-BE49-F238E27FC236}">
                <a16:creationId xmlns:a16="http://schemas.microsoft.com/office/drawing/2014/main" id="{DB7F3885-C2BA-CA0A-9726-803778B3E3E9}"/>
              </a:ext>
            </a:extLst>
          </p:cNvPr>
          <p:cNvSpPr txBox="1"/>
          <p:nvPr/>
        </p:nvSpPr>
        <p:spPr>
          <a:xfrm>
            <a:off x="16265786" y="2128004"/>
            <a:ext cx="383831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Ongoing Team Support</a:t>
            </a:r>
          </a:p>
        </p:txBody>
      </p:sp>
    </p:spTree>
    <p:extLst>
      <p:ext uri="{BB962C8B-B14F-4D97-AF65-F5344CB8AC3E}">
        <p14:creationId xmlns:p14="http://schemas.microsoft.com/office/powerpoint/2010/main" val="4893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486535"/>
          </a:xfrm>
          <a:custGeom>
            <a:avLst/>
            <a:gdLst/>
            <a:ahLst/>
            <a:cxnLst/>
            <a:rect l="l" t="t" r="r" b="b"/>
            <a:pathLst>
              <a:path w="20104100" h="1486535">
                <a:moveTo>
                  <a:pt x="0" y="1486101"/>
                </a:moveTo>
                <a:lnTo>
                  <a:pt x="20104099" y="1486101"/>
                </a:lnTo>
                <a:lnTo>
                  <a:pt x="20104099" y="0"/>
                </a:lnTo>
                <a:lnTo>
                  <a:pt x="0" y="0"/>
                </a:lnTo>
                <a:lnTo>
                  <a:pt x="0" y="1486101"/>
                </a:lnTo>
                <a:close/>
              </a:path>
            </a:pathLst>
          </a:custGeom>
          <a:solidFill>
            <a:srgbClr val="4266B0"/>
          </a:solidFill>
        </p:spPr>
        <p:txBody>
          <a:bodyPr wrap="square" lIns="0" tIns="0" rIns="0" bIns="0" rtlCol="0"/>
          <a:lstStyle/>
          <a:p>
            <a:endParaRPr/>
          </a:p>
        </p:txBody>
      </p:sp>
      <p:sp>
        <p:nvSpPr>
          <p:cNvPr id="11" name="object 11"/>
          <p:cNvSpPr txBox="1">
            <a:spLocks noGrp="1"/>
          </p:cNvSpPr>
          <p:nvPr>
            <p:ph type="title"/>
          </p:nvPr>
        </p:nvSpPr>
        <p:spPr>
          <a:xfrm>
            <a:off x="809932" y="357787"/>
            <a:ext cx="12986534" cy="925253"/>
          </a:xfrm>
          <a:prstGeom prst="rect">
            <a:avLst/>
          </a:prstGeom>
        </p:spPr>
        <p:txBody>
          <a:bodyPr vert="horz" wrap="square" lIns="0" tIns="17145" rIns="0" bIns="0" rtlCol="0" anchor="t">
            <a:spAutoFit/>
          </a:bodyPr>
          <a:lstStyle/>
          <a:p>
            <a:pPr marL="12700">
              <a:spcBef>
                <a:spcPts val="135"/>
              </a:spcBef>
            </a:pPr>
            <a:r>
              <a:rPr lang="en-CA" sz="5900" spc="-10" dirty="0">
                <a:latin typeface="Source Sans Pro"/>
              </a:rPr>
              <a:t>Logistics – Registration &amp; Materials</a:t>
            </a:r>
            <a:endParaRPr lang="en-US" dirty="0"/>
          </a:p>
        </p:txBody>
      </p:sp>
      <p:pic>
        <p:nvPicPr>
          <p:cNvPr id="2052" name="Picture 4" descr="90,100+ Shopping Cart Stock Illustrations, Royalty-Free Vector Graphics &amp; Clip  Art - iStock | Shopping cart icon, Full shopping cart, Shopping basket">
            <a:extLst>
              <a:ext uri="{FF2B5EF4-FFF2-40B4-BE49-F238E27FC236}">
                <a16:creationId xmlns:a16="http://schemas.microsoft.com/office/drawing/2014/main" id="{0E60B526-3757-25AF-1D97-AC1EF82CFE31}"/>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817" t="14249" r="6739" b="14571"/>
          <a:stretch/>
        </p:blipFill>
        <p:spPr bwMode="auto">
          <a:xfrm>
            <a:off x="7241394" y="4576928"/>
            <a:ext cx="5621311" cy="4524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lendar icon and red circle. (2027028)">
            <a:extLst>
              <a:ext uri="{FF2B5EF4-FFF2-40B4-BE49-F238E27FC236}">
                <a16:creationId xmlns:a16="http://schemas.microsoft.com/office/drawing/2014/main" id="{34E20236-D2B6-096B-03BF-00C5FE008DC1}"/>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9331" t="14713" r="25221" b="20833"/>
          <a:stretch/>
        </p:blipFill>
        <p:spPr bwMode="auto">
          <a:xfrm>
            <a:off x="1364105" y="4849182"/>
            <a:ext cx="4497049" cy="42517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ll center operator icon from commerce set Vector Image">
            <a:extLst>
              <a:ext uri="{FF2B5EF4-FFF2-40B4-BE49-F238E27FC236}">
                <a16:creationId xmlns:a16="http://schemas.microsoft.com/office/drawing/2014/main" id="{90DF68E3-5659-01A6-2CF7-D68EEF5CEB9A}"/>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b="7483"/>
          <a:stretch/>
        </p:blipFill>
        <p:spPr bwMode="auto">
          <a:xfrm>
            <a:off x="14242945" y="4407353"/>
            <a:ext cx="4346364" cy="48631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FA1AE4-036B-BB5D-C89E-71DEE973458E}"/>
              </a:ext>
            </a:extLst>
          </p:cNvPr>
          <p:cNvSpPr txBox="1"/>
          <p:nvPr/>
        </p:nvSpPr>
        <p:spPr>
          <a:xfrm>
            <a:off x="1364105" y="2794895"/>
            <a:ext cx="412168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Education Calendar</a:t>
            </a:r>
            <a:endParaRPr lang="en-US" sz="4400" b="1" dirty="0">
              <a:solidFill>
                <a:srgbClr val="000000"/>
              </a:solidFill>
              <a:latin typeface="Source Sans Pro"/>
              <a:ea typeface="Source Sans Pro"/>
            </a:endParaRPr>
          </a:p>
        </p:txBody>
      </p:sp>
      <p:sp>
        <p:nvSpPr>
          <p:cNvPr id="4" name="TextBox 3">
            <a:extLst>
              <a:ext uri="{FF2B5EF4-FFF2-40B4-BE49-F238E27FC236}">
                <a16:creationId xmlns:a16="http://schemas.microsoft.com/office/drawing/2014/main" id="{69DD47C9-0D2D-EDBE-98A7-FE083D5668B1}"/>
              </a:ext>
            </a:extLst>
          </p:cNvPr>
          <p:cNvSpPr txBox="1"/>
          <p:nvPr/>
        </p:nvSpPr>
        <p:spPr>
          <a:xfrm>
            <a:off x="7991208" y="3079099"/>
            <a:ext cx="41216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AGE Webstore</a:t>
            </a:r>
            <a:endParaRPr lang="en-US" sz="4400" b="1" dirty="0">
              <a:solidFill>
                <a:srgbClr val="000000"/>
              </a:solidFill>
              <a:latin typeface="Source Sans Pro"/>
              <a:ea typeface="Source Sans Pro"/>
            </a:endParaRPr>
          </a:p>
        </p:txBody>
      </p:sp>
      <p:sp>
        <p:nvSpPr>
          <p:cNvPr id="5" name="TextBox 4">
            <a:extLst>
              <a:ext uri="{FF2B5EF4-FFF2-40B4-BE49-F238E27FC236}">
                <a16:creationId xmlns:a16="http://schemas.microsoft.com/office/drawing/2014/main" id="{69CF3313-7CB8-FEDC-14FA-D1FB001585C5}"/>
              </a:ext>
            </a:extLst>
          </p:cNvPr>
          <p:cNvSpPr txBox="1"/>
          <p:nvPr/>
        </p:nvSpPr>
        <p:spPr>
          <a:xfrm>
            <a:off x="14355286" y="2794895"/>
            <a:ext cx="412168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Source Sans Pro"/>
                <a:ea typeface="Source Sans Pro"/>
              </a:rPr>
              <a:t>Customer Support</a:t>
            </a:r>
            <a:endParaRPr lang="en-US" sz="4400" b="1" dirty="0">
              <a:solidFill>
                <a:srgbClr val="000000"/>
              </a:solidFill>
              <a:latin typeface="Source Sans Pro"/>
              <a:ea typeface="Source Sans Pro"/>
            </a:endParaRPr>
          </a:p>
        </p:txBody>
      </p:sp>
    </p:spTree>
    <p:extLst>
      <p:ext uri="{BB962C8B-B14F-4D97-AF65-F5344CB8AC3E}">
        <p14:creationId xmlns:p14="http://schemas.microsoft.com/office/powerpoint/2010/main" val="20172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Blue text on a black background&#10;&#10;Description automatically generated">
            <a:extLst>
              <a:ext uri="{FF2B5EF4-FFF2-40B4-BE49-F238E27FC236}">
                <a16:creationId xmlns:a16="http://schemas.microsoft.com/office/drawing/2014/main" id="{2E7021B8-A3C2-BF67-1247-2ACA58E67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814" y="606937"/>
            <a:ext cx="13364472" cy="2454699"/>
          </a:xfrm>
          <a:prstGeom prst="rect">
            <a:avLst/>
          </a:prstGeom>
        </p:spPr>
      </p:pic>
      <p:grpSp>
        <p:nvGrpSpPr>
          <p:cNvPr id="10" name="Group 9">
            <a:extLst>
              <a:ext uri="{FF2B5EF4-FFF2-40B4-BE49-F238E27FC236}">
                <a16:creationId xmlns:a16="http://schemas.microsoft.com/office/drawing/2014/main" id="{9E2792A5-C127-3331-1358-FA9B3A44C90E}"/>
              </a:ext>
            </a:extLst>
          </p:cNvPr>
          <p:cNvGrpSpPr/>
          <p:nvPr/>
        </p:nvGrpSpPr>
        <p:grpSpPr>
          <a:xfrm>
            <a:off x="9492955" y="3886419"/>
            <a:ext cx="9423507" cy="1498191"/>
            <a:chOff x="8040707" y="6975884"/>
            <a:chExt cx="6583569" cy="1046685"/>
          </a:xfrm>
        </p:grpSpPr>
        <p:pic>
          <p:nvPicPr>
            <p:cNvPr id="8" name="Picture 7" descr="A picture containing text&#10;&#10;Description automatically generated">
              <a:extLst>
                <a:ext uri="{FF2B5EF4-FFF2-40B4-BE49-F238E27FC236}">
                  <a16:creationId xmlns:a16="http://schemas.microsoft.com/office/drawing/2014/main" id="{6C1DDBFF-2791-25D7-EFE4-162655D72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339" y="6999091"/>
              <a:ext cx="3214937" cy="1003258"/>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B61368C5-F956-F808-DD4B-30651C857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707" y="6975884"/>
              <a:ext cx="3049083" cy="1046685"/>
            </a:xfrm>
            <a:prstGeom prst="rect">
              <a:avLst/>
            </a:prstGeom>
          </p:spPr>
        </p:pic>
      </p:grpSp>
      <p:grpSp>
        <p:nvGrpSpPr>
          <p:cNvPr id="14" name="Group 13">
            <a:extLst>
              <a:ext uri="{FF2B5EF4-FFF2-40B4-BE49-F238E27FC236}">
                <a16:creationId xmlns:a16="http://schemas.microsoft.com/office/drawing/2014/main" id="{9DEDD1B0-3079-7C57-C519-D01FE15727E9}"/>
              </a:ext>
            </a:extLst>
          </p:cNvPr>
          <p:cNvGrpSpPr/>
          <p:nvPr/>
        </p:nvGrpSpPr>
        <p:grpSpPr>
          <a:xfrm>
            <a:off x="2239832" y="3886419"/>
            <a:ext cx="5853529" cy="6516272"/>
            <a:chOff x="2239832" y="3886419"/>
            <a:chExt cx="5853529" cy="6516272"/>
          </a:xfrm>
        </p:grpSpPr>
        <p:sp>
          <p:nvSpPr>
            <p:cNvPr id="3" name="object 3"/>
            <p:cNvSpPr txBox="1"/>
            <p:nvPr/>
          </p:nvSpPr>
          <p:spPr>
            <a:xfrm>
              <a:off x="3572428" y="9712117"/>
              <a:ext cx="3188335" cy="690574"/>
            </a:xfrm>
            <a:prstGeom prst="rect">
              <a:avLst/>
            </a:prstGeom>
          </p:spPr>
          <p:txBody>
            <a:bodyPr vert="horz" wrap="square" lIns="0" tIns="13335" rIns="0" bIns="0" rtlCol="0">
              <a:spAutoFit/>
            </a:bodyPr>
            <a:lstStyle/>
            <a:p>
              <a:pPr marL="12700" algn="ctr">
                <a:lnSpc>
                  <a:spcPct val="100000"/>
                </a:lnSpc>
                <a:spcBef>
                  <a:spcPts val="105"/>
                </a:spcBef>
              </a:pPr>
              <a:r>
                <a:rPr sz="4400" spc="-25" dirty="0">
                  <a:solidFill>
                    <a:srgbClr val="405C9B"/>
                  </a:solidFill>
                  <a:latin typeface="Source Sans Pro"/>
                  <a:cs typeface="Source Sans Pro"/>
                </a:rPr>
                <a:t>ageinc.ca</a:t>
              </a:r>
              <a:endParaRPr sz="4400" dirty="0">
                <a:latin typeface="Source Sans Pro"/>
                <a:cs typeface="Source Sans Pro"/>
              </a:endParaRPr>
            </a:p>
          </p:txBody>
        </p:sp>
        <p:pic>
          <p:nvPicPr>
            <p:cNvPr id="7" name="Picture 6">
              <a:extLst>
                <a:ext uri="{FF2B5EF4-FFF2-40B4-BE49-F238E27FC236}">
                  <a16:creationId xmlns:a16="http://schemas.microsoft.com/office/drawing/2014/main" id="{9C3C5A2A-2631-BAC8-91E7-32B6A387E539}"/>
                </a:ext>
              </a:extLst>
            </p:cNvPr>
            <p:cNvPicPr>
              <a:picLocks noChangeAspect="1"/>
            </p:cNvPicPr>
            <p:nvPr/>
          </p:nvPicPr>
          <p:blipFill>
            <a:blip r:embed="rId5"/>
            <a:stretch>
              <a:fillRect/>
            </a:stretch>
          </p:blipFill>
          <p:spPr>
            <a:xfrm>
              <a:off x="2239832" y="3886419"/>
              <a:ext cx="5853529" cy="5825698"/>
            </a:xfrm>
            <a:prstGeom prst="rect">
              <a:avLst/>
            </a:prstGeom>
          </p:spPr>
        </p:pic>
      </p:grpSp>
      <p:sp>
        <p:nvSpPr>
          <p:cNvPr id="11" name="Rectangle 2">
            <a:extLst>
              <a:ext uri="{FF2B5EF4-FFF2-40B4-BE49-F238E27FC236}">
                <a16:creationId xmlns:a16="http://schemas.microsoft.com/office/drawing/2014/main" id="{95DEAE30-E379-13BB-36DB-D66BC41DADBB}"/>
              </a:ext>
            </a:extLst>
          </p:cNvPr>
          <p:cNvSpPr>
            <a:spLocks noChangeArrowheads="1"/>
          </p:cNvSpPr>
          <p:nvPr/>
        </p:nvSpPr>
        <p:spPr bwMode="auto">
          <a:xfrm>
            <a:off x="12367648" y="7005234"/>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25" name="Picture 1" descr="A green and white sign&#10;&#10;Description automatically generated">
            <a:extLst>
              <a:ext uri="{FF2B5EF4-FFF2-40B4-BE49-F238E27FC236}">
                <a16:creationId xmlns:a16="http://schemas.microsoft.com/office/drawing/2014/main" id="{9684DE4F-227A-4395-F349-4DF240C820A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930548" y="6740276"/>
            <a:ext cx="5853529" cy="3406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05C9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neral Template for AGE Powerpoint Presentations  -  Read-Only" id="{E6CFBE86-C8F7-48D9-AFFC-011C132DA0CC}" vid="{17E4AB92-855C-4360-8CDA-E20E8E3883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EF3144F83E4049A3B9B9AEBC0C5EC7" ma:contentTypeVersion="18" ma:contentTypeDescription="Create a new document." ma:contentTypeScope="" ma:versionID="3ef8b2eef8cc329d24fbfa82ebcf6130">
  <xsd:schema xmlns:xsd="http://www.w3.org/2001/XMLSchema" xmlns:xs="http://www.w3.org/2001/XMLSchema" xmlns:p="http://schemas.microsoft.com/office/2006/metadata/properties" xmlns:ns2="09e718ee-9778-4d3d-9539-f071eaa67152" xmlns:ns3="052e6a8f-cad5-4597-a6a3-a28f607a8291" targetNamespace="http://schemas.microsoft.com/office/2006/metadata/properties" ma:root="true" ma:fieldsID="dbee06269a1f03b7c826330d39d646e2" ns2:_="" ns3:_="">
    <xsd:import namespace="09e718ee-9778-4d3d-9539-f071eaa67152"/>
    <xsd:import namespace="052e6a8f-cad5-4597-a6a3-a28f607a82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e718ee-9778-4d3d-9539-f071eaa671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5dbcb5-5018-464c-88f4-cfe060df5f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2e6a8f-cad5-4597-a6a3-a28f607a829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55bf75-07a3-4251-b42a-e7ada56fb041}" ma:internalName="TaxCatchAll" ma:showField="CatchAllData" ma:web="052e6a8f-cad5-4597-a6a3-a28f607a82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9e718ee-9778-4d3d-9539-f071eaa67152">
      <Terms xmlns="http://schemas.microsoft.com/office/infopath/2007/PartnerControls"/>
    </lcf76f155ced4ddcb4097134ff3c332f>
    <TaxCatchAll xmlns="052e6a8f-cad5-4597-a6a3-a28f607a8291" xsi:nil="true"/>
    <SharedWithUsers xmlns="052e6a8f-cad5-4597-a6a3-a28f607a8291">
      <UserInfo>
        <DisplayName>John Currie (AGE Inc.)</DisplayName>
        <AccountId>62</AccountId>
        <AccountType/>
      </UserInfo>
      <UserInfo>
        <DisplayName>Ayub Paul (AGE Inc.)</DisplayName>
        <AccountId>60</AccountId>
        <AccountType/>
      </UserInfo>
      <UserInfo>
        <DisplayName>Michele Bliss (AGE Inc.)</DisplayName>
        <AccountId>28</AccountId>
        <AccountType/>
      </UserInfo>
      <UserInfo>
        <DisplayName>Olivia Mouriopoulos (AGE Inc.)</DisplayName>
        <AccountId>44</AccountId>
        <AccountType/>
      </UserInfo>
      <UserInfo>
        <DisplayName>Victoria McLelland (AGE Inc.)</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9B9B7F-7A40-4840-BFF4-6190AC839419}">
  <ds:schemaRefs>
    <ds:schemaRef ds:uri="052e6a8f-cad5-4597-a6a3-a28f607a8291"/>
    <ds:schemaRef ds:uri="09e718ee-9778-4d3d-9539-f071eaa671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4176A6-2D76-4E75-BE9F-97C44FCB2185}">
  <ds:schemaRefs>
    <ds:schemaRef ds:uri="052e6a8f-cad5-4597-a6a3-a28f607a8291"/>
    <ds:schemaRef ds:uri="http://purl.org/dc/elements/1.1/"/>
    <ds:schemaRef ds:uri="http://purl.org/dc/dcmitype/"/>
    <ds:schemaRef ds:uri="http://schemas.microsoft.com/office/2006/documentManagement/types"/>
    <ds:schemaRef ds:uri="http://www.w3.org/XML/1998/namespace"/>
    <ds:schemaRef ds:uri="http://schemas.microsoft.com/office/2006/metadata/properties"/>
    <ds:schemaRef ds:uri="http://purl.org/dc/terms/"/>
    <ds:schemaRef ds:uri="http://schemas.microsoft.com/office/infopath/2007/PartnerControls"/>
    <ds:schemaRef ds:uri="http://schemas.openxmlformats.org/package/2006/metadata/core-properties"/>
    <ds:schemaRef ds:uri="09e718ee-9778-4d3d-9539-f071eaa67152"/>
  </ds:schemaRefs>
</ds:datastoreItem>
</file>

<file path=customXml/itemProps3.xml><?xml version="1.0" encoding="utf-8"?>
<ds:datastoreItem xmlns:ds="http://schemas.openxmlformats.org/officeDocument/2006/customXml" ds:itemID="{776454FD-4E46-4206-B6E3-18477D6F3F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Template>
  <TotalTime>16</TotalTime>
  <Words>1105</Words>
  <Application>Microsoft Office PowerPoint</Application>
  <PresentationFormat>Custom</PresentationFormat>
  <Paragraphs>65</Paragraphs>
  <Slides>8</Slides>
  <Notes>7</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GPA ™</vt:lpstr>
      <vt:lpstr>Strategic Objectives</vt:lpstr>
      <vt:lpstr>Principles Behind The Program</vt:lpstr>
      <vt:lpstr>GPA™  Format Options</vt:lpstr>
      <vt:lpstr>GPA™  Certified Coaches</vt:lpstr>
      <vt:lpstr>Logistics – Registration &amp; Materials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Daniela Busby (AGE Inc.)</dc:creator>
  <cp:lastModifiedBy>Olivia Mouriopoulos</cp:lastModifiedBy>
  <cp:revision>67</cp:revision>
  <dcterms:created xsi:type="dcterms:W3CDTF">2022-10-13T13:05:17Z</dcterms:created>
  <dcterms:modified xsi:type="dcterms:W3CDTF">2024-04-18T22:19:27Z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2022-06-14T00:00:00Z</vt:filetime>
  </property>
  <property fmtid="{D5CDD505-2E9C-101B-9397-08002B2CF9AE}" pid="3" name="Creator">
    <vt:lpwstr>Keynote</vt:lpwstr>
  </property>
  <property fmtid="{D5CDD505-2E9C-101B-9397-08002B2CF9AE}" pid="4" name="LastSaved">
    <vt:filetime>2022-10-12T00:00:00Z</vt:filetime>
  </property>
  <property fmtid="{D5CDD505-2E9C-101B-9397-08002B2CF9AE}" pid="5" name="Producer">
    <vt:lpwstr>macOS Version 12.4 (Build 21F79) Quartz PDFContext</vt:lpwstr>
  </property>
  <property fmtid="{D5CDD505-2E9C-101B-9397-08002B2CF9AE}" pid="6" name="ContentTypeId">
    <vt:lpwstr>0x010100A8EF3144F83E4049A3B9B9AEBC0C5EC7</vt:lpwstr>
  </property>
  <property fmtid="{D5CDD505-2E9C-101B-9397-08002B2CF9AE}" pid="7" name="MediaServiceImageTags">
    <vt:lpwstr/>
  </property>
</Properties>
</file>