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4" r:id="rId1"/>
  </p:sldMasterIdLst>
  <p:notesMasterIdLst>
    <p:notesMasterId r:id="rId22"/>
  </p:notesMasterIdLst>
  <p:sldIdLst>
    <p:sldId id="256" r:id="rId2"/>
    <p:sldId id="283" r:id="rId3"/>
    <p:sldId id="258" r:id="rId4"/>
    <p:sldId id="257" r:id="rId5"/>
    <p:sldId id="259" r:id="rId6"/>
    <p:sldId id="261" r:id="rId7"/>
    <p:sldId id="263" r:id="rId8"/>
    <p:sldId id="265" r:id="rId9"/>
    <p:sldId id="266" r:id="rId10"/>
    <p:sldId id="275" r:id="rId11"/>
    <p:sldId id="276" r:id="rId12"/>
    <p:sldId id="277" r:id="rId13"/>
    <p:sldId id="278" r:id="rId14"/>
    <p:sldId id="279" r:id="rId15"/>
    <p:sldId id="280" r:id="rId16"/>
    <p:sldId id="281" r:id="rId17"/>
    <p:sldId id="271" r:id="rId18"/>
    <p:sldId id="274" r:id="rId19"/>
    <p:sldId id="269" r:id="rId20"/>
    <p:sldId id="27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43F7CA-7DD0-49B7-BFF2-5D1C85DEF232}" v="54" dt="2024-04-06T16:32:39.6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8" autoAdjust="0"/>
    <p:restoredTop sz="94643"/>
  </p:normalViewPr>
  <p:slideViewPr>
    <p:cSldViewPr snapToGrid="0">
      <p:cViewPr varScale="1">
        <p:scale>
          <a:sx n="105" d="100"/>
          <a:sy n="105" d="100"/>
        </p:scale>
        <p:origin x="81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E66590-9EA1-4A7E-949E-A55D10D9A89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346310F-58C7-4BC6-B0E4-99430748F442}">
      <dgm:prSet/>
      <dgm:spPr/>
      <dgm:t>
        <a:bodyPr/>
        <a:lstStyle/>
        <a:p>
          <a:pPr>
            <a:defRPr b="1"/>
          </a:pPr>
          <a:r>
            <a:rPr lang="en-CA" dirty="0">
              <a:solidFill>
                <a:schemeClr val="tx2"/>
              </a:solidFill>
            </a:rPr>
            <a:t>Where can you see you, your family, your agency fitting in here?</a:t>
          </a:r>
          <a:endParaRPr lang="en-US" dirty="0">
            <a:solidFill>
              <a:schemeClr val="tx2"/>
            </a:solidFill>
          </a:endParaRPr>
        </a:p>
      </dgm:t>
    </dgm:pt>
    <dgm:pt modelId="{84D273D4-7583-4EE0-991D-25947E7527CE}" type="parTrans" cxnId="{F60E9CE1-E113-4B7B-9DCF-64CCD4449FC1}">
      <dgm:prSet/>
      <dgm:spPr/>
      <dgm:t>
        <a:bodyPr/>
        <a:lstStyle/>
        <a:p>
          <a:endParaRPr lang="en-US"/>
        </a:p>
      </dgm:t>
    </dgm:pt>
    <dgm:pt modelId="{2200DFE1-7B6E-414B-988D-90053C6DDAD9}" type="sibTrans" cxnId="{F60E9CE1-E113-4B7B-9DCF-64CCD4449FC1}">
      <dgm:prSet/>
      <dgm:spPr/>
      <dgm:t>
        <a:bodyPr/>
        <a:lstStyle/>
        <a:p>
          <a:endParaRPr lang="en-US"/>
        </a:p>
      </dgm:t>
    </dgm:pt>
    <dgm:pt modelId="{A048E16A-E703-475E-B095-DDCB7A1410B8}">
      <dgm:prSet/>
      <dgm:spPr/>
      <dgm:t>
        <a:bodyPr/>
        <a:lstStyle/>
        <a:p>
          <a:pPr>
            <a:defRPr b="1"/>
          </a:pPr>
          <a:r>
            <a:rPr lang="en-CA" dirty="0">
              <a:solidFill>
                <a:schemeClr val="tx2"/>
              </a:solidFill>
            </a:rPr>
            <a:t>Looking for your feedback, questions and comments</a:t>
          </a:r>
          <a:endParaRPr lang="en-US" dirty="0">
            <a:solidFill>
              <a:schemeClr val="tx2"/>
            </a:solidFill>
          </a:endParaRPr>
        </a:p>
      </dgm:t>
    </dgm:pt>
    <dgm:pt modelId="{5221ACBA-CDBE-4E6E-A1F7-2DD0E71241CF}" type="parTrans" cxnId="{BD1B663E-5262-4544-983C-21FCF482034F}">
      <dgm:prSet/>
      <dgm:spPr/>
      <dgm:t>
        <a:bodyPr/>
        <a:lstStyle/>
        <a:p>
          <a:endParaRPr lang="en-US"/>
        </a:p>
      </dgm:t>
    </dgm:pt>
    <dgm:pt modelId="{2742C624-4ADC-42F1-95CB-C24012A5A99C}" type="sibTrans" cxnId="{BD1B663E-5262-4544-983C-21FCF482034F}">
      <dgm:prSet/>
      <dgm:spPr/>
      <dgm:t>
        <a:bodyPr/>
        <a:lstStyle/>
        <a:p>
          <a:endParaRPr lang="en-US"/>
        </a:p>
      </dgm:t>
    </dgm:pt>
    <dgm:pt modelId="{7B429F8B-B64B-4043-9FB9-451A28EEF87A}">
      <dgm:prSet/>
      <dgm:spPr/>
      <dgm:t>
        <a:bodyPr/>
        <a:lstStyle/>
        <a:p>
          <a:r>
            <a:rPr lang="en-CA" dirty="0"/>
            <a:t>Use the flipcharts around the room</a:t>
          </a:r>
          <a:endParaRPr lang="en-US" dirty="0"/>
        </a:p>
      </dgm:t>
    </dgm:pt>
    <dgm:pt modelId="{47FF9644-CDD7-4DCD-B74E-E3DCABD71A54}" type="parTrans" cxnId="{BC707B5C-7A4E-43EB-9E31-D618E4DF8814}">
      <dgm:prSet/>
      <dgm:spPr/>
      <dgm:t>
        <a:bodyPr/>
        <a:lstStyle/>
        <a:p>
          <a:endParaRPr lang="en-US"/>
        </a:p>
      </dgm:t>
    </dgm:pt>
    <dgm:pt modelId="{CC49BCE7-A640-4F1D-9FAD-76486134A652}" type="sibTrans" cxnId="{BC707B5C-7A4E-43EB-9E31-D618E4DF8814}">
      <dgm:prSet/>
      <dgm:spPr/>
      <dgm:t>
        <a:bodyPr/>
        <a:lstStyle/>
        <a:p>
          <a:endParaRPr lang="en-US"/>
        </a:p>
      </dgm:t>
    </dgm:pt>
    <dgm:pt modelId="{48B3C195-DFD5-49B3-9C55-9519FF809FAF}">
      <dgm:prSet/>
      <dgm:spPr/>
      <dgm:t>
        <a:bodyPr/>
        <a:lstStyle/>
        <a:p>
          <a:r>
            <a:rPr lang="en-CA"/>
            <a:t>Grab and engage one of us in conversation</a:t>
          </a:r>
          <a:endParaRPr lang="en-US"/>
        </a:p>
      </dgm:t>
    </dgm:pt>
    <dgm:pt modelId="{69336220-7F7B-4B25-80F0-4BD3C6D42FCE}" type="parTrans" cxnId="{5753868E-C423-4F8F-B732-842F3F133245}">
      <dgm:prSet/>
      <dgm:spPr/>
      <dgm:t>
        <a:bodyPr/>
        <a:lstStyle/>
        <a:p>
          <a:endParaRPr lang="en-US"/>
        </a:p>
      </dgm:t>
    </dgm:pt>
    <dgm:pt modelId="{86EE8BEC-1D88-4E15-8802-2EA5E86F7A93}" type="sibTrans" cxnId="{5753868E-C423-4F8F-B732-842F3F133245}">
      <dgm:prSet/>
      <dgm:spPr/>
      <dgm:t>
        <a:bodyPr/>
        <a:lstStyle/>
        <a:p>
          <a:endParaRPr lang="en-US"/>
        </a:p>
      </dgm:t>
    </dgm:pt>
    <dgm:pt modelId="{C97445B4-B25C-4452-9F03-9001A6DF030F}">
      <dgm:prSet/>
      <dgm:spPr/>
      <dgm:t>
        <a:bodyPr/>
        <a:lstStyle/>
        <a:p>
          <a:r>
            <a:rPr lang="en-CA"/>
            <a:t>Use the QR code and promise to respond</a:t>
          </a:r>
          <a:endParaRPr lang="en-US"/>
        </a:p>
      </dgm:t>
    </dgm:pt>
    <dgm:pt modelId="{F3AA4F18-BA14-41B1-8236-75B3DEBE8D98}" type="parTrans" cxnId="{72A4E3D6-BF00-4FBD-9C75-E1845CC25649}">
      <dgm:prSet/>
      <dgm:spPr/>
      <dgm:t>
        <a:bodyPr/>
        <a:lstStyle/>
        <a:p>
          <a:endParaRPr lang="en-US"/>
        </a:p>
      </dgm:t>
    </dgm:pt>
    <dgm:pt modelId="{5673F25E-5D0E-4A03-9E3F-88C5940371D5}" type="sibTrans" cxnId="{72A4E3D6-BF00-4FBD-9C75-E1845CC25649}">
      <dgm:prSet/>
      <dgm:spPr/>
      <dgm:t>
        <a:bodyPr/>
        <a:lstStyle/>
        <a:p>
          <a:endParaRPr lang="en-US"/>
        </a:p>
      </dgm:t>
    </dgm:pt>
    <dgm:pt modelId="{C8B05DE4-4B5E-49E7-B9E8-C0200E175DE5}" type="pres">
      <dgm:prSet presAssocID="{D7E66590-9EA1-4A7E-949E-A55D10D9A89A}" presName="Name0" presStyleCnt="0">
        <dgm:presLayoutVars>
          <dgm:dir/>
          <dgm:animLvl val="lvl"/>
          <dgm:resizeHandles val="exact"/>
        </dgm:presLayoutVars>
      </dgm:prSet>
      <dgm:spPr/>
    </dgm:pt>
    <dgm:pt modelId="{BC7B9D9D-F699-4A71-B399-3A5C431EC846}" type="pres">
      <dgm:prSet presAssocID="{2346310F-58C7-4BC6-B0E4-99430748F442}" presName="linNode" presStyleCnt="0"/>
      <dgm:spPr/>
    </dgm:pt>
    <dgm:pt modelId="{09089161-6127-4C05-819D-DA4D487B639F}" type="pres">
      <dgm:prSet presAssocID="{2346310F-58C7-4BC6-B0E4-99430748F442}" presName="parentText" presStyleLbl="node1" presStyleIdx="0" presStyleCnt="2">
        <dgm:presLayoutVars>
          <dgm:chMax val="1"/>
          <dgm:bulletEnabled val="1"/>
        </dgm:presLayoutVars>
      </dgm:prSet>
      <dgm:spPr/>
    </dgm:pt>
    <dgm:pt modelId="{876DF6A9-803D-4CE7-A1F4-CBD0E32132D5}" type="pres">
      <dgm:prSet presAssocID="{2200DFE1-7B6E-414B-988D-90053C6DDAD9}" presName="sp" presStyleCnt="0"/>
      <dgm:spPr/>
    </dgm:pt>
    <dgm:pt modelId="{FF37FE35-6A19-446F-86AD-664A4FC4D70F}" type="pres">
      <dgm:prSet presAssocID="{A048E16A-E703-475E-B095-DDCB7A1410B8}" presName="linNode" presStyleCnt="0"/>
      <dgm:spPr/>
    </dgm:pt>
    <dgm:pt modelId="{CFEF7546-0793-4949-AE7B-446E8F2866CA}" type="pres">
      <dgm:prSet presAssocID="{A048E16A-E703-475E-B095-DDCB7A1410B8}" presName="parentText" presStyleLbl="node1" presStyleIdx="1" presStyleCnt="2">
        <dgm:presLayoutVars>
          <dgm:chMax val="1"/>
          <dgm:bulletEnabled val="1"/>
        </dgm:presLayoutVars>
      </dgm:prSet>
      <dgm:spPr/>
    </dgm:pt>
    <dgm:pt modelId="{5CCC4B31-89E9-4C0F-9CD6-38B808167B02}" type="pres">
      <dgm:prSet presAssocID="{A048E16A-E703-475E-B095-DDCB7A1410B8}" presName="descendantText" presStyleLbl="alignAccFollowNode1" presStyleIdx="0" presStyleCnt="1">
        <dgm:presLayoutVars>
          <dgm:bulletEnabled val="1"/>
        </dgm:presLayoutVars>
      </dgm:prSet>
      <dgm:spPr/>
    </dgm:pt>
  </dgm:ptLst>
  <dgm:cxnLst>
    <dgm:cxn modelId="{BC27F32A-3BB9-45DA-ACE7-08C086113238}" type="presOf" srcId="{D7E66590-9EA1-4A7E-949E-A55D10D9A89A}" destId="{C8B05DE4-4B5E-49E7-B9E8-C0200E175DE5}" srcOrd="0" destOrd="0" presId="urn:microsoft.com/office/officeart/2005/8/layout/vList5"/>
    <dgm:cxn modelId="{3FE25F3B-E6B4-4343-9684-EE0D9BA41DA9}" type="presOf" srcId="{A048E16A-E703-475E-B095-DDCB7A1410B8}" destId="{CFEF7546-0793-4949-AE7B-446E8F2866CA}" srcOrd="0" destOrd="0" presId="urn:microsoft.com/office/officeart/2005/8/layout/vList5"/>
    <dgm:cxn modelId="{BD1B663E-5262-4544-983C-21FCF482034F}" srcId="{D7E66590-9EA1-4A7E-949E-A55D10D9A89A}" destId="{A048E16A-E703-475E-B095-DDCB7A1410B8}" srcOrd="1" destOrd="0" parTransId="{5221ACBA-CDBE-4E6E-A1F7-2DD0E71241CF}" sibTransId="{2742C624-4ADC-42F1-95CB-C24012A5A99C}"/>
    <dgm:cxn modelId="{58BEE258-542D-4D54-8C0A-14B0B6377D1C}" type="presOf" srcId="{C97445B4-B25C-4452-9F03-9001A6DF030F}" destId="{5CCC4B31-89E9-4C0F-9CD6-38B808167B02}" srcOrd="0" destOrd="2" presId="urn:microsoft.com/office/officeart/2005/8/layout/vList5"/>
    <dgm:cxn modelId="{BC707B5C-7A4E-43EB-9E31-D618E4DF8814}" srcId="{A048E16A-E703-475E-B095-DDCB7A1410B8}" destId="{7B429F8B-B64B-4043-9FB9-451A28EEF87A}" srcOrd="0" destOrd="0" parTransId="{47FF9644-CDD7-4DCD-B74E-E3DCABD71A54}" sibTransId="{CC49BCE7-A640-4F1D-9FAD-76486134A652}"/>
    <dgm:cxn modelId="{13E5AC7E-29C9-4B72-8855-E6C838CEAB0F}" type="presOf" srcId="{48B3C195-DFD5-49B3-9C55-9519FF809FAF}" destId="{5CCC4B31-89E9-4C0F-9CD6-38B808167B02}" srcOrd="0" destOrd="1" presId="urn:microsoft.com/office/officeart/2005/8/layout/vList5"/>
    <dgm:cxn modelId="{5753868E-C423-4F8F-B732-842F3F133245}" srcId="{A048E16A-E703-475E-B095-DDCB7A1410B8}" destId="{48B3C195-DFD5-49B3-9C55-9519FF809FAF}" srcOrd="1" destOrd="0" parTransId="{69336220-7F7B-4B25-80F0-4BD3C6D42FCE}" sibTransId="{86EE8BEC-1D88-4E15-8802-2EA5E86F7A93}"/>
    <dgm:cxn modelId="{72A4E3D6-BF00-4FBD-9C75-E1845CC25649}" srcId="{A048E16A-E703-475E-B095-DDCB7A1410B8}" destId="{C97445B4-B25C-4452-9F03-9001A6DF030F}" srcOrd="2" destOrd="0" parTransId="{F3AA4F18-BA14-41B1-8236-75B3DEBE8D98}" sibTransId="{5673F25E-5D0E-4A03-9E3F-88C5940371D5}"/>
    <dgm:cxn modelId="{F60E9CE1-E113-4B7B-9DCF-64CCD4449FC1}" srcId="{D7E66590-9EA1-4A7E-949E-A55D10D9A89A}" destId="{2346310F-58C7-4BC6-B0E4-99430748F442}" srcOrd="0" destOrd="0" parTransId="{84D273D4-7583-4EE0-991D-25947E7527CE}" sibTransId="{2200DFE1-7B6E-414B-988D-90053C6DDAD9}"/>
    <dgm:cxn modelId="{F5D12CE5-C2C1-4CA6-AB0F-6E094E2CE12D}" type="presOf" srcId="{7B429F8B-B64B-4043-9FB9-451A28EEF87A}" destId="{5CCC4B31-89E9-4C0F-9CD6-38B808167B02}" srcOrd="0" destOrd="0" presId="urn:microsoft.com/office/officeart/2005/8/layout/vList5"/>
    <dgm:cxn modelId="{F76CE4ED-780C-4EE4-B01B-8FF0F6C4A23D}" type="presOf" srcId="{2346310F-58C7-4BC6-B0E4-99430748F442}" destId="{09089161-6127-4C05-819D-DA4D487B639F}" srcOrd="0" destOrd="0" presId="urn:microsoft.com/office/officeart/2005/8/layout/vList5"/>
    <dgm:cxn modelId="{33E81D48-66B1-43CA-84F5-B7915AAAC232}" type="presParOf" srcId="{C8B05DE4-4B5E-49E7-B9E8-C0200E175DE5}" destId="{BC7B9D9D-F699-4A71-B399-3A5C431EC846}" srcOrd="0" destOrd="0" presId="urn:microsoft.com/office/officeart/2005/8/layout/vList5"/>
    <dgm:cxn modelId="{634D75E9-2DF5-4B31-AACA-E5680D38697C}" type="presParOf" srcId="{BC7B9D9D-F699-4A71-B399-3A5C431EC846}" destId="{09089161-6127-4C05-819D-DA4D487B639F}" srcOrd="0" destOrd="0" presId="urn:microsoft.com/office/officeart/2005/8/layout/vList5"/>
    <dgm:cxn modelId="{4C8B79BB-D1C5-4337-9216-48C2C5ED7C0A}" type="presParOf" srcId="{C8B05DE4-4B5E-49E7-B9E8-C0200E175DE5}" destId="{876DF6A9-803D-4CE7-A1F4-CBD0E32132D5}" srcOrd="1" destOrd="0" presId="urn:microsoft.com/office/officeart/2005/8/layout/vList5"/>
    <dgm:cxn modelId="{87407404-951F-4710-B615-BC276636E97F}" type="presParOf" srcId="{C8B05DE4-4B5E-49E7-B9E8-C0200E175DE5}" destId="{FF37FE35-6A19-446F-86AD-664A4FC4D70F}" srcOrd="2" destOrd="0" presId="urn:microsoft.com/office/officeart/2005/8/layout/vList5"/>
    <dgm:cxn modelId="{DE1B165F-D73C-437C-805E-A4C39A1FD074}" type="presParOf" srcId="{FF37FE35-6A19-446F-86AD-664A4FC4D70F}" destId="{CFEF7546-0793-4949-AE7B-446E8F2866CA}" srcOrd="0" destOrd="0" presId="urn:microsoft.com/office/officeart/2005/8/layout/vList5"/>
    <dgm:cxn modelId="{CAAE1A84-9712-42D3-AD93-29A0C565B8D2}" type="presParOf" srcId="{FF37FE35-6A19-446F-86AD-664A4FC4D70F}" destId="{5CCC4B31-89E9-4C0F-9CD6-38B808167B0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089161-6127-4C05-819D-DA4D487B639F}">
      <dsp:nvSpPr>
        <dsp:cNvPr id="0" name=""/>
        <dsp:cNvSpPr/>
      </dsp:nvSpPr>
      <dsp:spPr>
        <a:xfrm>
          <a:off x="0" y="38"/>
          <a:ext cx="2948025" cy="15214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defRPr b="1"/>
          </a:pPr>
          <a:r>
            <a:rPr lang="en-CA" sz="2200" kern="1200" dirty="0">
              <a:solidFill>
                <a:schemeClr val="tx2"/>
              </a:solidFill>
            </a:rPr>
            <a:t>Where can you see you, your family, your agency fitting in here?</a:t>
          </a:r>
          <a:endParaRPr lang="en-US" sz="2200" kern="1200" dirty="0">
            <a:solidFill>
              <a:schemeClr val="tx2"/>
            </a:solidFill>
          </a:endParaRPr>
        </a:p>
      </dsp:txBody>
      <dsp:txXfrm>
        <a:off x="74273" y="74311"/>
        <a:ext cx="2799479" cy="1372938"/>
      </dsp:txXfrm>
    </dsp:sp>
    <dsp:sp modelId="{5CCC4B31-89E9-4C0F-9CD6-38B808167B02}">
      <dsp:nvSpPr>
        <dsp:cNvPr id="0" name=""/>
        <dsp:cNvSpPr/>
      </dsp:nvSpPr>
      <dsp:spPr>
        <a:xfrm rot="5400000">
          <a:off x="4959898" y="-262127"/>
          <a:ext cx="1217187" cy="524093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CA" sz="1900" kern="1200" dirty="0"/>
            <a:t>Use the flipcharts around the room</a:t>
          </a:r>
          <a:endParaRPr lang="en-US" sz="1900" kern="1200" dirty="0"/>
        </a:p>
        <a:p>
          <a:pPr marL="171450" lvl="1" indent="-171450" algn="l" defTabSz="844550">
            <a:lnSpc>
              <a:spcPct val="90000"/>
            </a:lnSpc>
            <a:spcBef>
              <a:spcPct val="0"/>
            </a:spcBef>
            <a:spcAft>
              <a:spcPct val="15000"/>
            </a:spcAft>
            <a:buChar char="•"/>
          </a:pPr>
          <a:r>
            <a:rPr lang="en-CA" sz="1900" kern="1200"/>
            <a:t>Grab and engage one of us in conversation</a:t>
          </a:r>
          <a:endParaRPr lang="en-US" sz="1900" kern="1200"/>
        </a:p>
        <a:p>
          <a:pPr marL="171450" lvl="1" indent="-171450" algn="l" defTabSz="844550">
            <a:lnSpc>
              <a:spcPct val="90000"/>
            </a:lnSpc>
            <a:spcBef>
              <a:spcPct val="0"/>
            </a:spcBef>
            <a:spcAft>
              <a:spcPct val="15000"/>
            </a:spcAft>
            <a:buChar char="•"/>
          </a:pPr>
          <a:r>
            <a:rPr lang="en-CA" sz="1900" kern="1200"/>
            <a:t>Use the QR code and promise to respond</a:t>
          </a:r>
          <a:endParaRPr lang="en-US" sz="1900" kern="1200"/>
        </a:p>
      </dsp:txBody>
      <dsp:txXfrm rot="-5400000">
        <a:off x="2948025" y="1809164"/>
        <a:ext cx="5181516" cy="1098351"/>
      </dsp:txXfrm>
    </dsp:sp>
    <dsp:sp modelId="{CFEF7546-0793-4949-AE7B-446E8F2866CA}">
      <dsp:nvSpPr>
        <dsp:cNvPr id="0" name=""/>
        <dsp:cNvSpPr/>
      </dsp:nvSpPr>
      <dsp:spPr>
        <a:xfrm>
          <a:off x="0" y="1597597"/>
          <a:ext cx="2948025" cy="15214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defRPr b="1"/>
          </a:pPr>
          <a:r>
            <a:rPr lang="en-CA" sz="2200" kern="1200" dirty="0">
              <a:solidFill>
                <a:schemeClr val="tx2"/>
              </a:solidFill>
            </a:rPr>
            <a:t>Looking for your feedback, questions and comments</a:t>
          </a:r>
          <a:endParaRPr lang="en-US" sz="2200" kern="1200" dirty="0">
            <a:solidFill>
              <a:schemeClr val="tx2"/>
            </a:solidFill>
          </a:endParaRPr>
        </a:p>
      </dsp:txBody>
      <dsp:txXfrm>
        <a:off x="74273" y="1671870"/>
        <a:ext cx="2799479" cy="137293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8EF038-49D5-4BA9-8D86-73069D3CE9F0}" type="datetimeFigureOut">
              <a:rPr lang="en-CA" smtClean="0"/>
              <a:t>2024-04-19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D5D0ED-5F97-439B-8355-00684B117C53}" type="slidenum">
              <a:rPr lang="en-CA" smtClean="0"/>
              <a:t>‹#›</a:t>
            </a:fld>
            <a:endParaRPr lang="en-CA"/>
          </a:p>
        </p:txBody>
      </p:sp>
    </p:spTree>
    <p:extLst>
      <p:ext uri="{BB962C8B-B14F-4D97-AF65-F5344CB8AC3E}">
        <p14:creationId xmlns:p14="http://schemas.microsoft.com/office/powerpoint/2010/main" val="2989775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27CC76B-DDC0-4AE4-8EB1-7A3E46C8BF13}" type="slidenum">
              <a:rPr lang="en-CA" smtClean="0"/>
              <a:t>2</a:t>
            </a:fld>
            <a:endParaRPr lang="en-CA"/>
          </a:p>
        </p:txBody>
      </p:sp>
    </p:spTree>
    <p:extLst>
      <p:ext uri="{BB962C8B-B14F-4D97-AF65-F5344CB8AC3E}">
        <p14:creationId xmlns:p14="http://schemas.microsoft.com/office/powerpoint/2010/main" val="4218141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Person-lead – with support engaged at their choice, meeting Min standards (see accountability); Supported SL – maybe be various models trialled</a:t>
            </a:r>
          </a:p>
        </p:txBody>
      </p:sp>
      <p:sp>
        <p:nvSpPr>
          <p:cNvPr id="4" name="Slide Number Placeholder 3"/>
          <p:cNvSpPr>
            <a:spLocks noGrp="1"/>
          </p:cNvSpPr>
          <p:nvPr>
            <p:ph type="sldNum" sz="quarter" idx="5"/>
          </p:nvPr>
        </p:nvSpPr>
        <p:spPr/>
        <p:txBody>
          <a:bodyPr/>
          <a:lstStyle/>
          <a:p>
            <a:fld id="{AAD5D0ED-5F97-439B-8355-00684B117C53}" type="slidenum">
              <a:rPr lang="en-CA" smtClean="0"/>
              <a:t>7</a:t>
            </a:fld>
            <a:endParaRPr lang="en-CA"/>
          </a:p>
        </p:txBody>
      </p:sp>
    </p:spTree>
    <p:extLst>
      <p:ext uri="{BB962C8B-B14F-4D97-AF65-F5344CB8AC3E}">
        <p14:creationId xmlns:p14="http://schemas.microsoft.com/office/powerpoint/2010/main" val="3286527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Note that the Person-Led is accountable to a funding entity, and there will be assistance avail through their funding to hire people to help them; in Supported IF, based on the ideas in Column one, Ministry will set the new standard, and the agency will assist the family to meet them; note that we have pilots for these – not starting from scratch</a:t>
            </a:r>
          </a:p>
        </p:txBody>
      </p:sp>
      <p:sp>
        <p:nvSpPr>
          <p:cNvPr id="4" name="Slide Number Placeholder 3"/>
          <p:cNvSpPr>
            <a:spLocks noGrp="1"/>
          </p:cNvSpPr>
          <p:nvPr>
            <p:ph type="sldNum" sz="quarter" idx="5"/>
          </p:nvPr>
        </p:nvSpPr>
        <p:spPr/>
        <p:txBody>
          <a:bodyPr/>
          <a:lstStyle/>
          <a:p>
            <a:fld id="{AAD5D0ED-5F97-439B-8355-00684B117C53}" type="slidenum">
              <a:rPr lang="en-CA" smtClean="0"/>
              <a:t>11</a:t>
            </a:fld>
            <a:endParaRPr lang="en-CA"/>
          </a:p>
        </p:txBody>
      </p:sp>
    </p:spTree>
    <p:extLst>
      <p:ext uri="{BB962C8B-B14F-4D97-AF65-F5344CB8AC3E}">
        <p14:creationId xmlns:p14="http://schemas.microsoft.com/office/powerpoint/2010/main" val="738872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As long as meeting ESA and Labour Law – Person responsible; Agency guides family to this responsibility and ensures they are successful</a:t>
            </a:r>
          </a:p>
        </p:txBody>
      </p:sp>
      <p:sp>
        <p:nvSpPr>
          <p:cNvPr id="4" name="Slide Number Placeholder 3"/>
          <p:cNvSpPr>
            <a:spLocks noGrp="1"/>
          </p:cNvSpPr>
          <p:nvPr>
            <p:ph type="sldNum" sz="quarter" idx="5"/>
          </p:nvPr>
        </p:nvSpPr>
        <p:spPr/>
        <p:txBody>
          <a:bodyPr/>
          <a:lstStyle/>
          <a:p>
            <a:fld id="{AAD5D0ED-5F97-439B-8355-00684B117C53}" type="slidenum">
              <a:rPr lang="en-CA" smtClean="0"/>
              <a:t>12</a:t>
            </a:fld>
            <a:endParaRPr lang="en-CA"/>
          </a:p>
        </p:txBody>
      </p:sp>
    </p:spTree>
    <p:extLst>
      <p:ext uri="{BB962C8B-B14F-4D97-AF65-F5344CB8AC3E}">
        <p14:creationId xmlns:p14="http://schemas.microsoft.com/office/powerpoint/2010/main" val="645705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Cannot be easier to obtain than DS agency programs</a:t>
            </a:r>
          </a:p>
        </p:txBody>
      </p:sp>
      <p:sp>
        <p:nvSpPr>
          <p:cNvPr id="4" name="Slide Number Placeholder 3"/>
          <p:cNvSpPr>
            <a:spLocks noGrp="1"/>
          </p:cNvSpPr>
          <p:nvPr>
            <p:ph type="sldNum" sz="quarter" idx="5"/>
          </p:nvPr>
        </p:nvSpPr>
        <p:spPr/>
        <p:txBody>
          <a:bodyPr/>
          <a:lstStyle/>
          <a:p>
            <a:fld id="{AAD5D0ED-5F97-439B-8355-00684B117C53}" type="slidenum">
              <a:rPr lang="en-CA" smtClean="0"/>
              <a:t>13</a:t>
            </a:fld>
            <a:endParaRPr lang="en-CA"/>
          </a:p>
        </p:txBody>
      </p:sp>
    </p:spTree>
    <p:extLst>
      <p:ext uri="{BB962C8B-B14F-4D97-AF65-F5344CB8AC3E}">
        <p14:creationId xmlns:p14="http://schemas.microsoft.com/office/powerpoint/2010/main" val="2973298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Cannot be easier to obtain than DS agency programs</a:t>
            </a:r>
          </a:p>
        </p:txBody>
      </p:sp>
      <p:sp>
        <p:nvSpPr>
          <p:cNvPr id="4" name="Slide Number Placeholder 3"/>
          <p:cNvSpPr>
            <a:spLocks noGrp="1"/>
          </p:cNvSpPr>
          <p:nvPr>
            <p:ph type="sldNum" sz="quarter" idx="5"/>
          </p:nvPr>
        </p:nvSpPr>
        <p:spPr/>
        <p:txBody>
          <a:bodyPr/>
          <a:lstStyle/>
          <a:p>
            <a:fld id="{AAD5D0ED-5F97-439B-8355-00684B117C53}" type="slidenum">
              <a:rPr lang="en-CA" smtClean="0"/>
              <a:t>14</a:t>
            </a:fld>
            <a:endParaRPr lang="en-CA"/>
          </a:p>
        </p:txBody>
      </p:sp>
    </p:spTree>
    <p:extLst>
      <p:ext uri="{BB962C8B-B14F-4D97-AF65-F5344CB8AC3E}">
        <p14:creationId xmlns:p14="http://schemas.microsoft.com/office/powerpoint/2010/main" val="2224507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Note for supported IF that Ds agencies who do not  provide programs where they hire the staff and deliver the service may be considered as unencumbered (</a:t>
            </a:r>
            <a:r>
              <a:rPr lang="en-CA" dirty="0" err="1"/>
              <a:t>ie</a:t>
            </a:r>
            <a:r>
              <a:rPr lang="en-CA" dirty="0"/>
              <a:t> no programs or services to choose from and so no conflict of interest); should the whole second column move to C??</a:t>
            </a:r>
          </a:p>
        </p:txBody>
      </p:sp>
      <p:sp>
        <p:nvSpPr>
          <p:cNvPr id="4" name="Slide Number Placeholder 3"/>
          <p:cNvSpPr>
            <a:spLocks noGrp="1"/>
          </p:cNvSpPr>
          <p:nvPr>
            <p:ph type="sldNum" sz="quarter" idx="5"/>
          </p:nvPr>
        </p:nvSpPr>
        <p:spPr/>
        <p:txBody>
          <a:bodyPr/>
          <a:lstStyle/>
          <a:p>
            <a:fld id="{AAD5D0ED-5F97-439B-8355-00684B117C53}" type="slidenum">
              <a:rPr lang="en-CA" smtClean="0"/>
              <a:t>15</a:t>
            </a:fld>
            <a:endParaRPr lang="en-CA"/>
          </a:p>
        </p:txBody>
      </p:sp>
    </p:spTree>
    <p:extLst>
      <p:ext uri="{BB962C8B-B14F-4D97-AF65-F5344CB8AC3E}">
        <p14:creationId xmlns:p14="http://schemas.microsoft.com/office/powerpoint/2010/main" val="1391395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Cannot be easier to obtain than DS agency programs</a:t>
            </a:r>
          </a:p>
        </p:txBody>
      </p:sp>
      <p:sp>
        <p:nvSpPr>
          <p:cNvPr id="4" name="Slide Number Placeholder 3"/>
          <p:cNvSpPr>
            <a:spLocks noGrp="1"/>
          </p:cNvSpPr>
          <p:nvPr>
            <p:ph type="sldNum" sz="quarter" idx="5"/>
          </p:nvPr>
        </p:nvSpPr>
        <p:spPr/>
        <p:txBody>
          <a:bodyPr/>
          <a:lstStyle/>
          <a:p>
            <a:fld id="{AAD5D0ED-5F97-439B-8355-00684B117C53}" type="slidenum">
              <a:rPr lang="en-CA" smtClean="0"/>
              <a:t>16</a:t>
            </a:fld>
            <a:endParaRPr lang="en-CA"/>
          </a:p>
        </p:txBody>
      </p:sp>
    </p:spTree>
    <p:extLst>
      <p:ext uri="{BB962C8B-B14F-4D97-AF65-F5344CB8AC3E}">
        <p14:creationId xmlns:p14="http://schemas.microsoft.com/office/powerpoint/2010/main" val="2425358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D7368D-31D9-8101-473D-CD39E706FD22}"/>
              </a:ext>
              <a:ext uri="{C183D7F6-B498-43B3-948B-1728B52AA6E4}">
                <adec:decorative xmlns:adec="http://schemas.microsoft.com/office/drawing/2017/decorative" val="1"/>
              </a:ext>
            </a:extLst>
          </p:cNvPr>
          <p:cNvSpPr/>
          <p:nvPr/>
        </p:nvSpPr>
        <p:spPr>
          <a:xfrm>
            <a:off x="5796401" y="3378954"/>
            <a:ext cx="6394567" cy="3479046"/>
          </a:xfrm>
          <a:custGeom>
            <a:avLst/>
            <a:gdLst>
              <a:gd name="connsiteX0" fmla="*/ 5171297 w 6394567"/>
              <a:gd name="connsiteY0" fmla="*/ 284 h 3479046"/>
              <a:gd name="connsiteX1" fmla="*/ 6394290 w 6394567"/>
              <a:gd name="connsiteY1" fmla="*/ 430072 h 3479046"/>
              <a:gd name="connsiteX2" fmla="*/ 6394567 w 6394567"/>
              <a:gd name="connsiteY2" fmla="*/ 430316 h 3479046"/>
              <a:gd name="connsiteX3" fmla="*/ 6394567 w 6394567"/>
              <a:gd name="connsiteY3" fmla="*/ 3479046 h 3479046"/>
              <a:gd name="connsiteX4" fmla="*/ 0 w 6394567"/>
              <a:gd name="connsiteY4" fmla="*/ 3479046 h 3479046"/>
              <a:gd name="connsiteX5" fmla="*/ 3916974 w 6394567"/>
              <a:gd name="connsiteY5" fmla="*/ 405504 h 3479046"/>
              <a:gd name="connsiteX6" fmla="*/ 3959456 w 6394567"/>
              <a:gd name="connsiteY6" fmla="*/ 373857 h 3479046"/>
              <a:gd name="connsiteX7" fmla="*/ 5052215 w 6394567"/>
              <a:gd name="connsiteY7" fmla="*/ 1756 h 3479046"/>
              <a:gd name="connsiteX8" fmla="*/ 5171297 w 6394567"/>
              <a:gd name="connsiteY8" fmla="*/ 284 h 3479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94567" h="3479046">
                <a:moveTo>
                  <a:pt x="5171297" y="284"/>
                </a:moveTo>
                <a:cubicBezTo>
                  <a:pt x="5607674" y="7531"/>
                  <a:pt x="6039042" y="153650"/>
                  <a:pt x="6394290" y="430072"/>
                </a:cubicBezTo>
                <a:lnTo>
                  <a:pt x="6394567" y="430316"/>
                </a:lnTo>
                <a:lnTo>
                  <a:pt x="6394567" y="3479046"/>
                </a:lnTo>
                <a:lnTo>
                  <a:pt x="0" y="3479046"/>
                </a:lnTo>
                <a:lnTo>
                  <a:pt x="3916974" y="405504"/>
                </a:lnTo>
                <a:lnTo>
                  <a:pt x="3959456" y="373857"/>
                </a:lnTo>
                <a:cubicBezTo>
                  <a:pt x="4291086" y="139664"/>
                  <a:pt x="4671097" y="17528"/>
                  <a:pt x="5052215" y="1756"/>
                </a:cubicBezTo>
                <a:cubicBezTo>
                  <a:pt x="5091916" y="114"/>
                  <a:pt x="5131627" y="-375"/>
                  <a:pt x="5171297" y="284"/>
                </a:cubicBezTo>
                <a:close/>
              </a:path>
            </a:pathLst>
          </a:custGeom>
          <a:gradFill>
            <a:gsLst>
              <a:gs pos="39000">
                <a:schemeClr val="bg2"/>
              </a:gs>
              <a:gs pos="100000">
                <a:schemeClr val="accent1">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F32C74-82F4-2A29-889B-EF23CEE6AA4F}"/>
              </a:ext>
            </a:extLst>
          </p:cNvPr>
          <p:cNvSpPr>
            <a:spLocks noGrp="1"/>
          </p:cNvSpPr>
          <p:nvPr>
            <p:ph type="ctrTitle"/>
          </p:nvPr>
        </p:nvSpPr>
        <p:spPr>
          <a:xfrm>
            <a:off x="1066801" y="1122363"/>
            <a:ext cx="6211185" cy="2305246"/>
          </a:xfrm>
        </p:spPr>
        <p:txBody>
          <a:bodyPr anchor="b">
            <a:normAutofit/>
          </a:bodyPr>
          <a:lstStyle>
            <a:lvl1pPr algn="l">
              <a:lnSpc>
                <a:spcPct val="100000"/>
              </a:lnSpc>
              <a:defRPr sz="3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4ACADD6-278F-604C-8A38-BBBAFC6754E8}"/>
              </a:ext>
            </a:extLst>
          </p:cNvPr>
          <p:cNvSpPr>
            <a:spLocks noGrp="1"/>
          </p:cNvSpPr>
          <p:nvPr>
            <p:ph type="subTitle" idx="1"/>
          </p:nvPr>
        </p:nvSpPr>
        <p:spPr>
          <a:xfrm>
            <a:off x="1066802" y="3549048"/>
            <a:ext cx="5029198" cy="1956278"/>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C43946B-3F5A-C916-B62B-8D5938EA8285}"/>
              </a:ext>
            </a:extLst>
          </p:cNvPr>
          <p:cNvSpPr>
            <a:spLocks noGrp="1"/>
          </p:cNvSpPr>
          <p:nvPr>
            <p:ph type="dt" sz="half" idx="10"/>
          </p:nvPr>
        </p:nvSpPr>
        <p:spPr/>
        <p:txBody>
          <a:bodyPr/>
          <a:lstStyle/>
          <a:p>
            <a:fld id="{1E351CED-465B-40B5-ADCE-957C918F227B}" type="datetimeFigureOut">
              <a:rPr lang="en-US" smtClean="0"/>
              <a:t>4/19/24</a:t>
            </a:fld>
            <a:endParaRPr lang="en-US"/>
          </a:p>
        </p:txBody>
      </p:sp>
      <p:sp>
        <p:nvSpPr>
          <p:cNvPr id="5" name="Footer Placeholder 4">
            <a:extLst>
              <a:ext uri="{FF2B5EF4-FFF2-40B4-BE49-F238E27FC236}">
                <a16:creationId xmlns:a16="http://schemas.microsoft.com/office/drawing/2014/main" id="{5986539F-2DB8-FCDA-C884-9C3CD29B8C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DAA7B3-5D3B-D493-8F6F-1FEBB8576D62}"/>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3509903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50D2E-0561-F284-F89A-AAE3CD09AC24}"/>
              </a:ext>
            </a:extLst>
          </p:cNvPr>
          <p:cNvSpPr>
            <a:spLocks noGrp="1"/>
          </p:cNvSpPr>
          <p:nvPr>
            <p:ph type="title"/>
          </p:nvPr>
        </p:nvSpPr>
        <p:spPr>
          <a:xfrm>
            <a:off x="1066800" y="936841"/>
            <a:ext cx="10239338" cy="953669"/>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657C4C-16EC-2477-6332-830F53011D33}"/>
              </a:ext>
            </a:extLst>
          </p:cNvPr>
          <p:cNvSpPr>
            <a:spLocks noGrp="1"/>
          </p:cNvSpPr>
          <p:nvPr>
            <p:ph type="body" orient="vert" idx="1"/>
          </p:nvPr>
        </p:nvSpPr>
        <p:spPr>
          <a:xfrm>
            <a:off x="1069848" y="2139696"/>
            <a:ext cx="10239338" cy="367768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0940D3-6996-1C08-F1AF-87C354657912}"/>
              </a:ext>
            </a:extLst>
          </p:cNvPr>
          <p:cNvSpPr>
            <a:spLocks noGrp="1"/>
          </p:cNvSpPr>
          <p:nvPr>
            <p:ph type="dt" sz="half" idx="10"/>
          </p:nvPr>
        </p:nvSpPr>
        <p:spPr/>
        <p:txBody>
          <a:bodyPr/>
          <a:lstStyle/>
          <a:p>
            <a:fld id="{1E351CED-465B-40B5-ADCE-957C918F227B}" type="datetimeFigureOut">
              <a:rPr lang="en-US" smtClean="0"/>
              <a:t>4/19/24</a:t>
            </a:fld>
            <a:endParaRPr lang="en-US"/>
          </a:p>
        </p:txBody>
      </p:sp>
      <p:sp>
        <p:nvSpPr>
          <p:cNvPr id="5" name="Footer Placeholder 4">
            <a:extLst>
              <a:ext uri="{FF2B5EF4-FFF2-40B4-BE49-F238E27FC236}">
                <a16:creationId xmlns:a16="http://schemas.microsoft.com/office/drawing/2014/main" id="{4C3676C3-588F-B636-8CE0-AA2CBFBCE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CEF8A9-EB1E-B344-A4B8-B58D0633630B}"/>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888425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EF3A28-33E4-2796-AE7A-1234569F5CE0}"/>
              </a:ext>
            </a:extLst>
          </p:cNvPr>
          <p:cNvSpPr>
            <a:spLocks noGrp="1"/>
          </p:cNvSpPr>
          <p:nvPr>
            <p:ph type="title" orient="vert"/>
          </p:nvPr>
        </p:nvSpPr>
        <p:spPr>
          <a:xfrm>
            <a:off x="8844950" y="1081177"/>
            <a:ext cx="2508849" cy="463382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D185FC-2BBB-E997-A5CD-F2C6CF6B7C68}"/>
              </a:ext>
            </a:extLst>
          </p:cNvPr>
          <p:cNvSpPr>
            <a:spLocks noGrp="1"/>
          </p:cNvSpPr>
          <p:nvPr>
            <p:ph type="body" orient="vert" idx="1"/>
          </p:nvPr>
        </p:nvSpPr>
        <p:spPr>
          <a:xfrm>
            <a:off x="1066800" y="1081177"/>
            <a:ext cx="7505700" cy="46338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E314B3C-96CD-071C-C2AD-2C7E04F819C0}"/>
              </a:ext>
            </a:extLst>
          </p:cNvPr>
          <p:cNvSpPr>
            <a:spLocks noGrp="1"/>
          </p:cNvSpPr>
          <p:nvPr>
            <p:ph type="dt" sz="half" idx="10"/>
          </p:nvPr>
        </p:nvSpPr>
        <p:spPr/>
        <p:txBody>
          <a:bodyPr/>
          <a:lstStyle/>
          <a:p>
            <a:fld id="{1E351CED-465B-40B5-ADCE-957C918F227B}" type="datetimeFigureOut">
              <a:rPr lang="en-US" smtClean="0"/>
              <a:t>4/19/24</a:t>
            </a:fld>
            <a:endParaRPr lang="en-US"/>
          </a:p>
        </p:txBody>
      </p:sp>
      <p:sp>
        <p:nvSpPr>
          <p:cNvPr id="5" name="Footer Placeholder 4">
            <a:extLst>
              <a:ext uri="{FF2B5EF4-FFF2-40B4-BE49-F238E27FC236}">
                <a16:creationId xmlns:a16="http://schemas.microsoft.com/office/drawing/2014/main" id="{F5AA2B04-F5E0-C5A3-C77D-6AE9A9E913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155BC2-C712-C4A4-50EC-E10D88344310}"/>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2638203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A4769-9A55-AF9B-4CE4-DFA07E711CF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E45D9E-DBB4-B890-88D5-B4C03599EC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AE15260-1C0B-A965-3114-D7C40D18BDF4}"/>
              </a:ext>
            </a:extLst>
          </p:cNvPr>
          <p:cNvSpPr>
            <a:spLocks noGrp="1"/>
          </p:cNvSpPr>
          <p:nvPr>
            <p:ph type="dt" sz="half" idx="10"/>
          </p:nvPr>
        </p:nvSpPr>
        <p:spPr/>
        <p:txBody>
          <a:bodyPr/>
          <a:lstStyle/>
          <a:p>
            <a:fld id="{1E351CED-465B-40B5-ADCE-957C918F227B}" type="datetimeFigureOut">
              <a:rPr lang="en-US" smtClean="0"/>
              <a:t>4/19/24</a:t>
            </a:fld>
            <a:endParaRPr lang="en-US"/>
          </a:p>
        </p:txBody>
      </p:sp>
      <p:sp>
        <p:nvSpPr>
          <p:cNvPr id="5" name="Footer Placeholder 4">
            <a:extLst>
              <a:ext uri="{FF2B5EF4-FFF2-40B4-BE49-F238E27FC236}">
                <a16:creationId xmlns:a16="http://schemas.microsoft.com/office/drawing/2014/main" id="{19AAF4D1-0334-3F24-69B4-06C7BD7426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8BA76D-3B8B-429D-9B32-54D6A6297C0A}"/>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283312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D8D9C414-4A2F-78AF-ED60-6130D4C563B3}"/>
              </a:ext>
            </a:extLst>
          </p:cNvPr>
          <p:cNvSpPr/>
          <p:nvPr/>
        </p:nvSpPr>
        <p:spPr>
          <a:xfrm>
            <a:off x="6284115" y="3378954"/>
            <a:ext cx="5907885" cy="3479046"/>
          </a:xfrm>
          <a:custGeom>
            <a:avLst/>
            <a:gdLst>
              <a:gd name="connsiteX0" fmla="*/ 5171297 w 5907885"/>
              <a:gd name="connsiteY0" fmla="*/ 284 h 3479046"/>
              <a:gd name="connsiteX1" fmla="*/ 5813217 w 5907885"/>
              <a:gd name="connsiteY1" fmla="*/ 114238 h 3479046"/>
              <a:gd name="connsiteX2" fmla="*/ 5907885 w 5907885"/>
              <a:gd name="connsiteY2" fmla="*/ 151524 h 3479046"/>
              <a:gd name="connsiteX3" fmla="*/ 5907885 w 5907885"/>
              <a:gd name="connsiteY3" fmla="*/ 3479046 h 3479046"/>
              <a:gd name="connsiteX4" fmla="*/ 0 w 5907885"/>
              <a:gd name="connsiteY4" fmla="*/ 3479046 h 3479046"/>
              <a:gd name="connsiteX5" fmla="*/ 3916974 w 5907885"/>
              <a:gd name="connsiteY5" fmla="*/ 405504 h 3479046"/>
              <a:gd name="connsiteX6" fmla="*/ 3959456 w 5907885"/>
              <a:gd name="connsiteY6" fmla="*/ 373857 h 3479046"/>
              <a:gd name="connsiteX7" fmla="*/ 5052215 w 5907885"/>
              <a:gd name="connsiteY7" fmla="*/ 1756 h 3479046"/>
              <a:gd name="connsiteX8" fmla="*/ 5171297 w 5907885"/>
              <a:gd name="connsiteY8" fmla="*/ 284 h 3479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7885" h="3479046">
                <a:moveTo>
                  <a:pt x="5171297" y="284"/>
                </a:moveTo>
                <a:cubicBezTo>
                  <a:pt x="5389485" y="3908"/>
                  <a:pt x="5606422" y="42249"/>
                  <a:pt x="5813217" y="114238"/>
                </a:cubicBezTo>
                <a:lnTo>
                  <a:pt x="5907885" y="151524"/>
                </a:lnTo>
                <a:lnTo>
                  <a:pt x="5907885" y="3479046"/>
                </a:lnTo>
                <a:lnTo>
                  <a:pt x="0" y="3479046"/>
                </a:lnTo>
                <a:lnTo>
                  <a:pt x="3916974" y="405504"/>
                </a:lnTo>
                <a:lnTo>
                  <a:pt x="3959456" y="373857"/>
                </a:lnTo>
                <a:cubicBezTo>
                  <a:pt x="4291086" y="139664"/>
                  <a:pt x="4671097" y="17528"/>
                  <a:pt x="5052215" y="1756"/>
                </a:cubicBezTo>
                <a:cubicBezTo>
                  <a:pt x="5091916" y="114"/>
                  <a:pt x="5131627" y="-375"/>
                  <a:pt x="5171297" y="284"/>
                </a:cubicBezTo>
                <a:close/>
              </a:path>
            </a:pathLst>
          </a:custGeom>
          <a:gradFill>
            <a:gsLst>
              <a:gs pos="23000">
                <a:schemeClr val="bg2"/>
              </a:gs>
              <a:gs pos="100000">
                <a:schemeClr val="accent1">
                  <a:lumMod val="60000"/>
                  <a:lumOff val="4000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13410AE4-7FC7-589E-B6D3-0DA7B5FC5CE3}"/>
              </a:ext>
            </a:extLst>
          </p:cNvPr>
          <p:cNvSpPr/>
          <p:nvPr/>
        </p:nvSpPr>
        <p:spPr>
          <a:xfrm flipH="1" flipV="1">
            <a:off x="0" y="0"/>
            <a:ext cx="2923855" cy="1479128"/>
          </a:xfrm>
          <a:custGeom>
            <a:avLst/>
            <a:gdLst>
              <a:gd name="connsiteX0" fmla="*/ 2923855 w 2923855"/>
              <a:gd name="connsiteY0" fmla="*/ 1479128 h 1479128"/>
              <a:gd name="connsiteX1" fmla="*/ 0 w 2923855"/>
              <a:gd name="connsiteY1" fmla="*/ 1479128 h 1479128"/>
              <a:gd name="connsiteX2" fmla="*/ 1368245 w 2923855"/>
              <a:gd name="connsiteY2" fmla="*/ 405504 h 1479128"/>
              <a:gd name="connsiteX3" fmla="*/ 1410727 w 2923855"/>
              <a:gd name="connsiteY3" fmla="*/ 373857 h 1479128"/>
              <a:gd name="connsiteX4" fmla="*/ 2503486 w 2923855"/>
              <a:gd name="connsiteY4" fmla="*/ 1756 h 1479128"/>
              <a:gd name="connsiteX5" fmla="*/ 2622568 w 2923855"/>
              <a:gd name="connsiteY5" fmla="*/ 284 h 1479128"/>
              <a:gd name="connsiteX6" fmla="*/ 2785835 w 2923855"/>
              <a:gd name="connsiteY6" fmla="*/ 9494 h 1479128"/>
              <a:gd name="connsiteX7" fmla="*/ 2923855 w 2923855"/>
              <a:gd name="connsiteY7" fmla="*/ 28352 h 1479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23855" h="1479128">
                <a:moveTo>
                  <a:pt x="2923855" y="1479128"/>
                </a:moveTo>
                <a:lnTo>
                  <a:pt x="0" y="1479128"/>
                </a:lnTo>
                <a:lnTo>
                  <a:pt x="1368245" y="405504"/>
                </a:lnTo>
                <a:lnTo>
                  <a:pt x="1410727" y="373857"/>
                </a:lnTo>
                <a:cubicBezTo>
                  <a:pt x="1742357" y="139664"/>
                  <a:pt x="2122368" y="17528"/>
                  <a:pt x="2503486" y="1756"/>
                </a:cubicBezTo>
                <a:cubicBezTo>
                  <a:pt x="2543187" y="114"/>
                  <a:pt x="2582898" y="-375"/>
                  <a:pt x="2622568" y="284"/>
                </a:cubicBezTo>
                <a:cubicBezTo>
                  <a:pt x="2677115" y="1190"/>
                  <a:pt x="2731584" y="4266"/>
                  <a:pt x="2785835" y="9494"/>
                </a:cubicBezTo>
                <a:lnTo>
                  <a:pt x="2923855" y="28352"/>
                </a:lnTo>
                <a:close/>
              </a:path>
            </a:pathLst>
          </a:custGeom>
          <a:gradFill>
            <a:gsLst>
              <a:gs pos="33000">
                <a:schemeClr val="bg2"/>
              </a:gs>
              <a:gs pos="100000">
                <a:schemeClr val="accent1">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B381CBD-08D9-3C9A-7620-24F2D6404893}"/>
              </a:ext>
            </a:extLst>
          </p:cNvPr>
          <p:cNvSpPr>
            <a:spLocks noGrp="1"/>
          </p:cNvSpPr>
          <p:nvPr>
            <p:ph type="title"/>
          </p:nvPr>
        </p:nvSpPr>
        <p:spPr>
          <a:xfrm>
            <a:off x="1066800" y="1709738"/>
            <a:ext cx="6455434" cy="2981274"/>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D5AE2B-1716-CEEC-73F8-E81F59192562}"/>
              </a:ext>
            </a:extLst>
          </p:cNvPr>
          <p:cNvSpPr>
            <a:spLocks noGrp="1"/>
          </p:cNvSpPr>
          <p:nvPr>
            <p:ph type="body" idx="1"/>
          </p:nvPr>
        </p:nvSpPr>
        <p:spPr>
          <a:xfrm>
            <a:off x="1066800" y="4759252"/>
            <a:ext cx="5397260" cy="955748"/>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CF3052-6EE8-979F-04FB-1B8DF81F29B9}"/>
              </a:ext>
            </a:extLst>
          </p:cNvPr>
          <p:cNvSpPr>
            <a:spLocks noGrp="1"/>
          </p:cNvSpPr>
          <p:nvPr>
            <p:ph type="dt" sz="half" idx="10"/>
          </p:nvPr>
        </p:nvSpPr>
        <p:spPr/>
        <p:txBody>
          <a:bodyPr/>
          <a:lstStyle/>
          <a:p>
            <a:fld id="{1E351CED-465B-40B5-ADCE-957C918F227B}" type="datetimeFigureOut">
              <a:rPr lang="en-US" smtClean="0"/>
              <a:t>4/19/24</a:t>
            </a:fld>
            <a:endParaRPr lang="en-US"/>
          </a:p>
        </p:txBody>
      </p:sp>
      <p:sp>
        <p:nvSpPr>
          <p:cNvPr id="5" name="Footer Placeholder 4">
            <a:extLst>
              <a:ext uri="{FF2B5EF4-FFF2-40B4-BE49-F238E27FC236}">
                <a16:creationId xmlns:a16="http://schemas.microsoft.com/office/drawing/2014/main" id="{7D986285-161A-6869-27C2-0A159C2344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7ED64F-5DAB-238D-C34A-1DCCB12221DD}"/>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039499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484D0-7460-7B08-F1EE-96EABE40212A}"/>
              </a:ext>
            </a:extLst>
          </p:cNvPr>
          <p:cNvSpPr>
            <a:spLocks noGrp="1"/>
          </p:cNvSpPr>
          <p:nvPr>
            <p:ph type="title"/>
          </p:nvPr>
        </p:nvSpPr>
        <p:spPr>
          <a:xfrm>
            <a:off x="1066799" y="936841"/>
            <a:ext cx="10092477" cy="95366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80B7F9-8ECB-7079-A11E-51D3903E2B1A}"/>
              </a:ext>
            </a:extLst>
          </p:cNvPr>
          <p:cNvSpPr>
            <a:spLocks noGrp="1"/>
          </p:cNvSpPr>
          <p:nvPr>
            <p:ph sz="half" idx="1"/>
          </p:nvPr>
        </p:nvSpPr>
        <p:spPr>
          <a:xfrm>
            <a:off x="1066800" y="2117341"/>
            <a:ext cx="4809482" cy="3760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4E97161-CAF5-CA48-D814-7ACD43AB99E1}"/>
              </a:ext>
            </a:extLst>
          </p:cNvPr>
          <p:cNvSpPr>
            <a:spLocks noGrp="1"/>
          </p:cNvSpPr>
          <p:nvPr>
            <p:ph sz="half" idx="2"/>
          </p:nvPr>
        </p:nvSpPr>
        <p:spPr>
          <a:xfrm>
            <a:off x="6349795" y="2117341"/>
            <a:ext cx="4809482" cy="3760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23BD680-4E7A-5155-3CAE-6BD44EE8BA83}"/>
              </a:ext>
            </a:extLst>
          </p:cNvPr>
          <p:cNvSpPr>
            <a:spLocks noGrp="1"/>
          </p:cNvSpPr>
          <p:nvPr>
            <p:ph type="dt" sz="half" idx="10"/>
          </p:nvPr>
        </p:nvSpPr>
        <p:spPr/>
        <p:txBody>
          <a:bodyPr/>
          <a:lstStyle/>
          <a:p>
            <a:fld id="{1E351CED-465B-40B5-ADCE-957C918F227B}" type="datetimeFigureOut">
              <a:rPr lang="en-US" smtClean="0"/>
              <a:t>4/19/24</a:t>
            </a:fld>
            <a:endParaRPr lang="en-US"/>
          </a:p>
        </p:txBody>
      </p:sp>
      <p:sp>
        <p:nvSpPr>
          <p:cNvPr id="6" name="Footer Placeholder 5">
            <a:extLst>
              <a:ext uri="{FF2B5EF4-FFF2-40B4-BE49-F238E27FC236}">
                <a16:creationId xmlns:a16="http://schemas.microsoft.com/office/drawing/2014/main" id="{4F6A152D-EFF2-B3AA-3F25-14E1136734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BD6032-FD7A-BFFD-9BE5-48EDBEFBD147}"/>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2308321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47F4D-4855-340E-03F3-4860885EC671}"/>
              </a:ext>
            </a:extLst>
          </p:cNvPr>
          <p:cNvSpPr>
            <a:spLocks noGrp="1"/>
          </p:cNvSpPr>
          <p:nvPr>
            <p:ph type="title"/>
          </p:nvPr>
        </p:nvSpPr>
        <p:spPr>
          <a:xfrm>
            <a:off x="1066800" y="963283"/>
            <a:ext cx="10096500" cy="91600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3CEB472-7426-C288-B5F6-0A1232DCED65}"/>
              </a:ext>
            </a:extLst>
          </p:cNvPr>
          <p:cNvSpPr>
            <a:spLocks noGrp="1"/>
          </p:cNvSpPr>
          <p:nvPr>
            <p:ph type="body" idx="1"/>
          </p:nvPr>
        </p:nvSpPr>
        <p:spPr>
          <a:xfrm>
            <a:off x="1066801" y="1879287"/>
            <a:ext cx="4739628" cy="582117"/>
          </a:xfrm>
        </p:spPr>
        <p:txBody>
          <a:bodyPr anchor="b">
            <a:noAutofit/>
          </a:bodyPr>
          <a:lstStyle>
            <a:lvl1pPr marL="0" indent="0">
              <a:buNone/>
              <a:defRPr sz="1400" b="1" cap="all" spc="25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194F9C-B6FA-97C3-F618-0CF956CB53B2}"/>
              </a:ext>
            </a:extLst>
          </p:cNvPr>
          <p:cNvSpPr>
            <a:spLocks noGrp="1"/>
          </p:cNvSpPr>
          <p:nvPr>
            <p:ph sz="half" idx="2"/>
          </p:nvPr>
        </p:nvSpPr>
        <p:spPr>
          <a:xfrm>
            <a:off x="1066801" y="2505075"/>
            <a:ext cx="4739628" cy="33896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F5665C-7910-AFA2-350F-42C06ED5AF47}"/>
              </a:ext>
            </a:extLst>
          </p:cNvPr>
          <p:cNvSpPr>
            <a:spLocks noGrp="1"/>
          </p:cNvSpPr>
          <p:nvPr>
            <p:ph type="body" sz="quarter" idx="3"/>
          </p:nvPr>
        </p:nvSpPr>
        <p:spPr>
          <a:xfrm>
            <a:off x="6400330" y="1879287"/>
            <a:ext cx="4762970" cy="582117"/>
          </a:xfrm>
        </p:spPr>
        <p:txBody>
          <a:bodyPr anchor="b">
            <a:noAutofit/>
          </a:bodyPr>
          <a:lstStyle>
            <a:lvl1pPr marL="0" indent="0">
              <a:buNone/>
              <a:defRPr sz="1400" b="1" cap="all" spc="25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71352E-1DE0-F0CD-6F81-1D8FF59C2B0D}"/>
              </a:ext>
            </a:extLst>
          </p:cNvPr>
          <p:cNvSpPr>
            <a:spLocks noGrp="1"/>
          </p:cNvSpPr>
          <p:nvPr>
            <p:ph sz="quarter" idx="4"/>
          </p:nvPr>
        </p:nvSpPr>
        <p:spPr>
          <a:xfrm>
            <a:off x="6400330" y="2505075"/>
            <a:ext cx="4762970" cy="33896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38F7E4-7D9E-4736-3269-4F0C46996125}"/>
              </a:ext>
            </a:extLst>
          </p:cNvPr>
          <p:cNvSpPr>
            <a:spLocks noGrp="1"/>
          </p:cNvSpPr>
          <p:nvPr>
            <p:ph type="dt" sz="half" idx="10"/>
          </p:nvPr>
        </p:nvSpPr>
        <p:spPr/>
        <p:txBody>
          <a:bodyPr/>
          <a:lstStyle/>
          <a:p>
            <a:fld id="{1E351CED-465B-40B5-ADCE-957C918F227B}" type="datetimeFigureOut">
              <a:rPr lang="en-US" smtClean="0"/>
              <a:t>4/19/24</a:t>
            </a:fld>
            <a:endParaRPr lang="en-US"/>
          </a:p>
        </p:txBody>
      </p:sp>
      <p:sp>
        <p:nvSpPr>
          <p:cNvPr id="8" name="Footer Placeholder 7">
            <a:extLst>
              <a:ext uri="{FF2B5EF4-FFF2-40B4-BE49-F238E27FC236}">
                <a16:creationId xmlns:a16="http://schemas.microsoft.com/office/drawing/2014/main" id="{218386CF-9A84-8D2A-BC47-C951DD9949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980844D-FE1F-49E7-3BBD-527FB72ECD1D}"/>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2222945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F691C-93A5-1364-00A9-A470C289F365}"/>
              </a:ext>
            </a:extLst>
          </p:cNvPr>
          <p:cNvSpPr>
            <a:spLocks noGrp="1"/>
          </p:cNvSpPr>
          <p:nvPr>
            <p:ph type="title"/>
          </p:nvPr>
        </p:nvSpPr>
        <p:spPr>
          <a:xfrm>
            <a:off x="1066800" y="1357223"/>
            <a:ext cx="8886884" cy="1043078"/>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76E055BD-4154-B9D1-0B5B-B1E3A06B6B31}"/>
              </a:ext>
            </a:extLst>
          </p:cNvPr>
          <p:cNvSpPr>
            <a:spLocks noGrp="1"/>
          </p:cNvSpPr>
          <p:nvPr>
            <p:ph type="dt" sz="half" idx="10"/>
          </p:nvPr>
        </p:nvSpPr>
        <p:spPr/>
        <p:txBody>
          <a:bodyPr/>
          <a:lstStyle/>
          <a:p>
            <a:fld id="{1E351CED-465B-40B5-ADCE-957C918F227B}" type="datetimeFigureOut">
              <a:rPr lang="en-US" smtClean="0"/>
              <a:t>4/19/24</a:t>
            </a:fld>
            <a:endParaRPr lang="en-US"/>
          </a:p>
        </p:txBody>
      </p:sp>
      <p:sp>
        <p:nvSpPr>
          <p:cNvPr id="4" name="Footer Placeholder 3">
            <a:extLst>
              <a:ext uri="{FF2B5EF4-FFF2-40B4-BE49-F238E27FC236}">
                <a16:creationId xmlns:a16="http://schemas.microsoft.com/office/drawing/2014/main" id="{0C2A9E4A-03D1-7A8B-233D-014A3248F0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2CEFC4-D276-DF45-F395-F5BD2EA70114}"/>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394692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12C0AD-76F4-FCE4-2717-0A9AA4351B6D}"/>
              </a:ext>
            </a:extLst>
          </p:cNvPr>
          <p:cNvSpPr>
            <a:spLocks noGrp="1"/>
          </p:cNvSpPr>
          <p:nvPr>
            <p:ph type="dt" sz="half" idx="10"/>
          </p:nvPr>
        </p:nvSpPr>
        <p:spPr/>
        <p:txBody>
          <a:bodyPr/>
          <a:lstStyle/>
          <a:p>
            <a:fld id="{1E351CED-465B-40B5-ADCE-957C918F227B}" type="datetimeFigureOut">
              <a:rPr lang="en-US" smtClean="0"/>
              <a:t>4/19/24</a:t>
            </a:fld>
            <a:endParaRPr lang="en-US"/>
          </a:p>
        </p:txBody>
      </p:sp>
      <p:sp>
        <p:nvSpPr>
          <p:cNvPr id="3" name="Footer Placeholder 2">
            <a:extLst>
              <a:ext uri="{FF2B5EF4-FFF2-40B4-BE49-F238E27FC236}">
                <a16:creationId xmlns:a16="http://schemas.microsoft.com/office/drawing/2014/main" id="{BE83BB66-3F41-7F1D-5108-B3F679A88E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AA6DA0-07AE-4BE4-B82F-7936D0E3E37D}"/>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852114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BFB75-C953-0BD0-4E2E-717767426228}"/>
              </a:ext>
            </a:extLst>
          </p:cNvPr>
          <p:cNvSpPr>
            <a:spLocks noGrp="1"/>
          </p:cNvSpPr>
          <p:nvPr>
            <p:ph type="title"/>
          </p:nvPr>
        </p:nvSpPr>
        <p:spPr>
          <a:xfrm>
            <a:off x="1066800" y="770626"/>
            <a:ext cx="3705225" cy="1286774"/>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8E1AA52-60F3-40F2-673B-5848F4253FF0}"/>
              </a:ext>
            </a:extLst>
          </p:cNvPr>
          <p:cNvSpPr>
            <a:spLocks noGrp="1"/>
          </p:cNvSpPr>
          <p:nvPr>
            <p:ph idx="1"/>
          </p:nvPr>
        </p:nvSpPr>
        <p:spPr>
          <a:xfrm>
            <a:off x="5183188" y="1075426"/>
            <a:ext cx="5980112" cy="476837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0167E8-C561-5A72-AED3-442F66DDEE31}"/>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DBFED3-7CB3-1B8B-9504-13A121CAD015}"/>
              </a:ext>
            </a:extLst>
          </p:cNvPr>
          <p:cNvSpPr>
            <a:spLocks noGrp="1"/>
          </p:cNvSpPr>
          <p:nvPr>
            <p:ph type="dt" sz="half" idx="10"/>
          </p:nvPr>
        </p:nvSpPr>
        <p:spPr/>
        <p:txBody>
          <a:bodyPr/>
          <a:lstStyle/>
          <a:p>
            <a:fld id="{1E351CED-465B-40B5-ADCE-957C918F227B}" type="datetimeFigureOut">
              <a:rPr lang="en-US" smtClean="0"/>
              <a:t>4/19/24</a:t>
            </a:fld>
            <a:endParaRPr lang="en-US"/>
          </a:p>
        </p:txBody>
      </p:sp>
      <p:sp>
        <p:nvSpPr>
          <p:cNvPr id="6" name="Footer Placeholder 5">
            <a:extLst>
              <a:ext uri="{FF2B5EF4-FFF2-40B4-BE49-F238E27FC236}">
                <a16:creationId xmlns:a16="http://schemas.microsoft.com/office/drawing/2014/main" id="{152456C9-19A0-4441-B1AF-B7AFBF642F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8898EA-84CC-411C-0012-D314953696B9}"/>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326148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C1E10-1458-2553-05B4-313F7E26D210}"/>
              </a:ext>
            </a:extLst>
          </p:cNvPr>
          <p:cNvSpPr>
            <a:spLocks noGrp="1"/>
          </p:cNvSpPr>
          <p:nvPr>
            <p:ph type="title"/>
          </p:nvPr>
        </p:nvSpPr>
        <p:spPr>
          <a:xfrm>
            <a:off x="1066800" y="782128"/>
            <a:ext cx="3705225" cy="1275272"/>
          </a:xfrm>
        </p:spPr>
        <p:txBody>
          <a:bodyPr anchor="b">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3C0F677-F177-6DED-1920-685B9D9FF254}"/>
              </a:ext>
            </a:extLst>
          </p:cNvPr>
          <p:cNvSpPr>
            <a:spLocks noGrp="1"/>
          </p:cNvSpPr>
          <p:nvPr>
            <p:ph type="pic" idx="1"/>
          </p:nvPr>
        </p:nvSpPr>
        <p:spPr>
          <a:xfrm>
            <a:off x="5183188" y="1143000"/>
            <a:ext cx="5980112"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C4D1CB1-2109-480E-8904-4077C94D6E7D}"/>
              </a:ext>
            </a:extLst>
          </p:cNvPr>
          <p:cNvSpPr>
            <a:spLocks noGrp="1"/>
          </p:cNvSpPr>
          <p:nvPr>
            <p:ph type="body" sz="half" idx="2"/>
          </p:nvPr>
        </p:nvSpPr>
        <p:spPr>
          <a:xfrm>
            <a:off x="1066800" y="2057400"/>
            <a:ext cx="3705225" cy="36576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B0DB38-7CB9-2140-BC21-6D2E7DD0B6B5}"/>
              </a:ext>
            </a:extLst>
          </p:cNvPr>
          <p:cNvSpPr>
            <a:spLocks noGrp="1"/>
          </p:cNvSpPr>
          <p:nvPr>
            <p:ph type="dt" sz="half" idx="10"/>
          </p:nvPr>
        </p:nvSpPr>
        <p:spPr/>
        <p:txBody>
          <a:bodyPr/>
          <a:lstStyle/>
          <a:p>
            <a:fld id="{1E351CED-465B-40B5-ADCE-957C918F227B}" type="datetimeFigureOut">
              <a:rPr lang="en-US" smtClean="0"/>
              <a:t>4/19/24</a:t>
            </a:fld>
            <a:endParaRPr lang="en-US"/>
          </a:p>
        </p:txBody>
      </p:sp>
      <p:sp>
        <p:nvSpPr>
          <p:cNvPr id="6" name="Footer Placeholder 5">
            <a:extLst>
              <a:ext uri="{FF2B5EF4-FFF2-40B4-BE49-F238E27FC236}">
                <a16:creationId xmlns:a16="http://schemas.microsoft.com/office/drawing/2014/main" id="{C7B448AD-3B1D-4B5E-CAB9-BB5FD2CDEB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EEF53D-CF5A-87A2-E973-3B8CCDEBAA2B}"/>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756033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1F4A25-A386-9574-775C-E5E5F9FC352A}"/>
              </a:ext>
            </a:extLst>
          </p:cNvPr>
          <p:cNvSpPr>
            <a:spLocks noGrp="1"/>
          </p:cNvSpPr>
          <p:nvPr>
            <p:ph type="title"/>
          </p:nvPr>
        </p:nvSpPr>
        <p:spPr>
          <a:xfrm>
            <a:off x="1066800" y="936841"/>
            <a:ext cx="8886884" cy="95366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4F7885F-2B7B-74DB-9996-E0ACEBC9DB25}"/>
              </a:ext>
            </a:extLst>
          </p:cNvPr>
          <p:cNvSpPr>
            <a:spLocks noGrp="1"/>
          </p:cNvSpPr>
          <p:nvPr>
            <p:ph type="body" idx="1"/>
          </p:nvPr>
        </p:nvSpPr>
        <p:spPr>
          <a:xfrm>
            <a:off x="1069848" y="2139696"/>
            <a:ext cx="8883836" cy="36776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804F519-BA47-2B81-CC1C-7E1F119EC69E}"/>
              </a:ext>
            </a:extLst>
          </p:cNvPr>
          <p:cNvSpPr>
            <a:spLocks noGrp="1"/>
          </p:cNvSpPr>
          <p:nvPr>
            <p:ph type="dt" sz="half" idx="2"/>
          </p:nvPr>
        </p:nvSpPr>
        <p:spPr>
          <a:xfrm rot="5400000">
            <a:off x="10477379" y="4629744"/>
            <a:ext cx="2653508" cy="365125"/>
          </a:xfrm>
          <a:prstGeom prst="rect">
            <a:avLst/>
          </a:prstGeom>
        </p:spPr>
        <p:txBody>
          <a:bodyPr vert="horz" lIns="91440" tIns="45720" rIns="91440" bIns="45720" rtlCol="0" anchor="ctr"/>
          <a:lstStyle>
            <a:lvl1pPr algn="r">
              <a:defRPr sz="900">
                <a:solidFill>
                  <a:schemeClr val="tx1"/>
                </a:solidFill>
              </a:defRPr>
            </a:lvl1pPr>
          </a:lstStyle>
          <a:p>
            <a:fld id="{1E351CED-465B-40B5-ADCE-957C918F227B}" type="datetimeFigureOut">
              <a:rPr lang="en-US" smtClean="0"/>
              <a:t>4/19/24</a:t>
            </a:fld>
            <a:endParaRPr lang="en-US"/>
          </a:p>
        </p:txBody>
      </p:sp>
      <p:sp>
        <p:nvSpPr>
          <p:cNvPr id="5" name="Footer Placeholder 4">
            <a:extLst>
              <a:ext uri="{FF2B5EF4-FFF2-40B4-BE49-F238E27FC236}">
                <a16:creationId xmlns:a16="http://schemas.microsoft.com/office/drawing/2014/main" id="{BE952D7B-C352-1630-4C3D-7D5983C04D4A}"/>
              </a:ext>
            </a:extLst>
          </p:cNvPr>
          <p:cNvSpPr>
            <a:spLocks noGrp="1"/>
          </p:cNvSpPr>
          <p:nvPr>
            <p:ph type="ftr" sz="quarter" idx="3"/>
          </p:nvPr>
        </p:nvSpPr>
        <p:spPr>
          <a:xfrm>
            <a:off x="8610602" y="6318446"/>
            <a:ext cx="2743198" cy="365125"/>
          </a:xfrm>
          <a:prstGeom prst="rect">
            <a:avLst/>
          </a:prstGeom>
        </p:spPr>
        <p:txBody>
          <a:bodyPr vert="horz" lIns="91440" tIns="45720" rIns="91440" bIns="45720" rtlCol="0" anchor="ctr"/>
          <a:lstStyle>
            <a:lvl1pPr algn="r">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F96E04F0-DF9B-480B-CC46-BAE7A81FB7E6}"/>
              </a:ext>
            </a:extLst>
          </p:cNvPr>
          <p:cNvSpPr>
            <a:spLocks noGrp="1"/>
          </p:cNvSpPr>
          <p:nvPr>
            <p:ph type="sldNum" sz="quarter" idx="4"/>
          </p:nvPr>
        </p:nvSpPr>
        <p:spPr>
          <a:xfrm>
            <a:off x="11353800" y="6318446"/>
            <a:ext cx="615696" cy="365125"/>
          </a:xfrm>
          <a:prstGeom prst="rect">
            <a:avLst/>
          </a:prstGeom>
        </p:spPr>
        <p:txBody>
          <a:bodyPr vert="horz" lIns="91440" tIns="45720" rIns="91440" bIns="45720" rtlCol="0" anchor="ctr"/>
          <a:lstStyle>
            <a:lvl1pPr algn="r">
              <a:defRPr sz="1600" b="1">
                <a:solidFill>
                  <a:schemeClr val="tx1"/>
                </a:solidFill>
              </a:defRPr>
            </a:lvl1pPr>
          </a:lstStyle>
          <a:p>
            <a:fld id="{5A33CB2A-1702-4C1D-9CC4-8D472D39F19E}" type="slidenum">
              <a:rPr lang="en-US" smtClean="0"/>
              <a:t>‹#›</a:t>
            </a:fld>
            <a:endParaRPr lang="en-US"/>
          </a:p>
        </p:txBody>
      </p:sp>
    </p:spTree>
    <p:extLst>
      <p:ext uri="{BB962C8B-B14F-4D97-AF65-F5344CB8AC3E}">
        <p14:creationId xmlns:p14="http://schemas.microsoft.com/office/powerpoint/2010/main" val="777831009"/>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07" r:id="rId6"/>
    <p:sldLayoutId id="2147483803" r:id="rId7"/>
    <p:sldLayoutId id="2147483804" r:id="rId8"/>
    <p:sldLayoutId id="2147483805" r:id="rId9"/>
    <p:sldLayoutId id="2147483806" r:id="rId10"/>
    <p:sldLayoutId id="2147483808" r:id="rId11"/>
  </p:sldLayoutIdLst>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548640" indent="-228600" algn="l" defTabSz="914400" rtl="0" eaLnBrk="1" latinLnBrk="0" hangingPunct="1">
        <a:lnSpc>
          <a:spcPct val="120000"/>
        </a:lnSpc>
        <a:spcBef>
          <a:spcPts val="500"/>
        </a:spcBef>
        <a:buFont typeface="Neue Haas Grotesk Text Pro" panose="020B0504020202020204" pitchFamily="34" charset="0"/>
        <a:buChar char="–"/>
        <a:defRPr sz="1600" kern="1200">
          <a:solidFill>
            <a:schemeClr val="tx1"/>
          </a:solidFill>
          <a:latin typeface="+mn-lt"/>
          <a:ea typeface="+mn-ea"/>
          <a:cs typeface="+mn-cs"/>
        </a:defRPr>
      </a:lvl2pPr>
      <a:lvl3pPr marL="7772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Neue Haas Grotesk Text Pro" panose="020B0504020202020204" pitchFamily="34" charset="0"/>
        <a:buChar char="–"/>
        <a:defRPr sz="1200" kern="1200">
          <a:solidFill>
            <a:schemeClr val="tx1"/>
          </a:solidFill>
          <a:latin typeface="+mn-lt"/>
          <a:ea typeface="+mn-ea"/>
          <a:cs typeface="+mn-cs"/>
        </a:defRPr>
      </a:lvl4pPr>
      <a:lvl5pPr marL="109728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789EBE4E-5983-B393-1D5E-731351065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key and flowers on a piece of wood&#10;&#10;Description automatically generated">
            <a:extLst>
              <a:ext uri="{FF2B5EF4-FFF2-40B4-BE49-F238E27FC236}">
                <a16:creationId xmlns:a16="http://schemas.microsoft.com/office/drawing/2014/main" id="{855734C9-43FE-0E85-3C88-18CD2BCE1128}"/>
              </a:ext>
            </a:extLst>
          </p:cNvPr>
          <p:cNvPicPr>
            <a:picLocks noChangeAspect="1"/>
          </p:cNvPicPr>
          <p:nvPr/>
        </p:nvPicPr>
        <p:blipFill rotWithShape="1">
          <a:blip r:embed="rId2">
            <a:extLst>
              <a:ext uri="{28A0092B-C50C-407E-A947-70E740481C1C}">
                <a14:useLocalDpi xmlns:a14="http://schemas.microsoft.com/office/drawing/2010/main" val="0"/>
              </a:ext>
            </a:extLst>
          </a:blip>
          <a:srcRect t="1885" b="7022"/>
          <a:stretch/>
        </p:blipFill>
        <p:spPr bwMode="auto">
          <a:xfrm>
            <a:off x="20" y="10"/>
            <a:ext cx="12191979" cy="6857989"/>
          </a:xfrm>
          <a:prstGeom prst="rect">
            <a:avLst/>
          </a:prstGeom>
          <a:noFill/>
          <a:extLst>
            <a:ext uri="{53640926-AAD7-44D8-BBD7-CCE9431645EC}">
              <a14:shadowObscured xmlns:a14="http://schemas.microsoft.com/office/drawing/2010/main"/>
            </a:ext>
          </a:extLst>
        </p:spPr>
      </p:pic>
      <p:sp>
        <p:nvSpPr>
          <p:cNvPr id="33" name="Freeform: Shape 32">
            <a:extLst>
              <a:ext uri="{FF2B5EF4-FFF2-40B4-BE49-F238E27FC236}">
                <a16:creationId xmlns:a16="http://schemas.microsoft.com/office/drawing/2014/main" id="{2CEF5482-568A-9463-C672-BC6D644DF9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540000" flipV="1">
            <a:off x="-39511" y="-72076"/>
            <a:ext cx="8582352" cy="4875036"/>
          </a:xfrm>
          <a:custGeom>
            <a:avLst/>
            <a:gdLst>
              <a:gd name="connsiteX0" fmla="*/ 1259133 w 8582352"/>
              <a:gd name="connsiteY0" fmla="*/ 1707 h 4875036"/>
              <a:gd name="connsiteX1" fmla="*/ 29139 w 8582352"/>
              <a:gd name="connsiteY1" fmla="*/ 317762 h 4875036"/>
              <a:gd name="connsiteX2" fmla="*/ 0 w 8582352"/>
              <a:gd name="connsiteY2" fmla="*/ 333585 h 4875036"/>
              <a:gd name="connsiteX3" fmla="*/ 79271 w 8582352"/>
              <a:gd name="connsiteY3" fmla="*/ 4875036 h 4875036"/>
              <a:gd name="connsiteX4" fmla="*/ 8582352 w 8582352"/>
              <a:gd name="connsiteY4" fmla="*/ 4726614 h 4875036"/>
              <a:gd name="connsiteX5" fmla="*/ 3064323 w 8582352"/>
              <a:gd name="connsiteY5" fmla="*/ 550287 h 4875036"/>
              <a:gd name="connsiteX6" fmla="*/ 3002736 w 8582352"/>
              <a:gd name="connsiteY6" fmla="*/ 506058 h 4875036"/>
              <a:gd name="connsiteX7" fmla="*/ 1429589 w 8582352"/>
              <a:gd name="connsiteY7" fmla="*/ 840 h 4875036"/>
              <a:gd name="connsiteX8" fmla="*/ 1259133 w 8582352"/>
              <a:gd name="connsiteY8" fmla="*/ 1707 h 4875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82352" h="4875036">
                <a:moveTo>
                  <a:pt x="1259133" y="1707"/>
                </a:moveTo>
                <a:cubicBezTo>
                  <a:pt x="833461" y="16212"/>
                  <a:pt x="412733" y="123046"/>
                  <a:pt x="29139" y="317762"/>
                </a:cubicBezTo>
                <a:lnTo>
                  <a:pt x="0" y="333585"/>
                </a:lnTo>
                <a:lnTo>
                  <a:pt x="79271" y="4875036"/>
                </a:lnTo>
                <a:lnTo>
                  <a:pt x="8582352" y="4726614"/>
                </a:lnTo>
                <a:lnTo>
                  <a:pt x="3064323" y="550287"/>
                </a:lnTo>
                <a:lnTo>
                  <a:pt x="3002736" y="506058"/>
                </a:lnTo>
                <a:cubicBezTo>
                  <a:pt x="2522288" y="179187"/>
                  <a:pt x="1975404" y="13891"/>
                  <a:pt x="1429589" y="840"/>
                </a:cubicBezTo>
                <a:cubicBezTo>
                  <a:pt x="1372734" y="-519"/>
                  <a:pt x="1315889" y="-227"/>
                  <a:pt x="1259133" y="1707"/>
                </a:cubicBezTo>
                <a:close/>
              </a:path>
            </a:pathLst>
          </a:custGeom>
          <a:gradFill>
            <a:gsLst>
              <a:gs pos="22000">
                <a:schemeClr val="bg2">
                  <a:alpha val="80000"/>
                </a:schemeClr>
              </a:gs>
              <a:gs pos="100000">
                <a:schemeClr val="accent1">
                  <a:lumMod val="60000"/>
                  <a:lumOff val="40000"/>
                  <a:alpha val="86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7A3FE26-6620-E7C6-31C6-50E2E3CB78E2}"/>
              </a:ext>
            </a:extLst>
          </p:cNvPr>
          <p:cNvSpPr>
            <a:spLocks noGrp="1"/>
          </p:cNvSpPr>
          <p:nvPr>
            <p:ph type="ctrTitle"/>
          </p:nvPr>
        </p:nvSpPr>
        <p:spPr>
          <a:xfrm>
            <a:off x="937142" y="691723"/>
            <a:ext cx="4241299" cy="1819658"/>
          </a:xfrm>
        </p:spPr>
        <p:txBody>
          <a:bodyPr>
            <a:normAutofit/>
          </a:bodyPr>
          <a:lstStyle/>
          <a:p>
            <a:pPr>
              <a:lnSpc>
                <a:spcPct val="90000"/>
              </a:lnSpc>
            </a:pPr>
            <a:r>
              <a:rPr lang="en-CA" sz="2800" b="1" dirty="0">
                <a:effectLst/>
                <a:latin typeface="Calibri" panose="020F0502020204030204" pitchFamily="34" charset="0"/>
                <a:ea typeface="Calibri" panose="020F0502020204030204" pitchFamily="34" charset="0"/>
              </a:rPr>
              <a:t>Individualized Funding in Ontario: Possibilities and Pathways – Three   Approaches to Work for All</a:t>
            </a:r>
            <a:endParaRPr lang="en-CA" sz="2800" dirty="0"/>
          </a:p>
        </p:txBody>
      </p:sp>
      <p:sp>
        <p:nvSpPr>
          <p:cNvPr id="3" name="Subtitle 2">
            <a:extLst>
              <a:ext uri="{FF2B5EF4-FFF2-40B4-BE49-F238E27FC236}">
                <a16:creationId xmlns:a16="http://schemas.microsoft.com/office/drawing/2014/main" id="{159FA806-B382-F6A8-DAC7-0D8C670AB017}"/>
              </a:ext>
            </a:extLst>
          </p:cNvPr>
          <p:cNvSpPr>
            <a:spLocks noGrp="1"/>
          </p:cNvSpPr>
          <p:nvPr>
            <p:ph type="subTitle" idx="1"/>
          </p:nvPr>
        </p:nvSpPr>
        <p:spPr>
          <a:xfrm>
            <a:off x="937144" y="2555544"/>
            <a:ext cx="3349214" cy="896819"/>
          </a:xfrm>
        </p:spPr>
        <p:txBody>
          <a:bodyPr>
            <a:normAutofit/>
          </a:bodyPr>
          <a:lstStyle/>
          <a:p>
            <a:pPr>
              <a:lnSpc>
                <a:spcPct val="110000"/>
              </a:lnSpc>
            </a:pPr>
            <a:r>
              <a:rPr lang="en-CA" sz="1100" b="1" dirty="0"/>
              <a:t>Resources and Capabilities Subcommittee, 2023 </a:t>
            </a:r>
            <a:r>
              <a:rPr lang="en-CA" sz="1100" dirty="0"/>
              <a:t>– partners and provincial grassroots organizations working together under a CLO initiative</a:t>
            </a:r>
          </a:p>
        </p:txBody>
      </p:sp>
      <p:sp>
        <p:nvSpPr>
          <p:cNvPr id="35" name="Freeform: Shape 34">
            <a:extLst>
              <a:ext uri="{FF2B5EF4-FFF2-40B4-BE49-F238E27FC236}">
                <a16:creationId xmlns:a16="http://schemas.microsoft.com/office/drawing/2014/main" id="{D38784C3-11AE-0BE2-6339-1A2BDAC7F0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740000" flipV="1">
            <a:off x="7888979" y="5014859"/>
            <a:ext cx="4324338" cy="1889417"/>
          </a:xfrm>
          <a:custGeom>
            <a:avLst/>
            <a:gdLst>
              <a:gd name="connsiteX0" fmla="*/ 26412 w 4324338"/>
              <a:gd name="connsiteY0" fmla="*/ 1889417 h 1889417"/>
              <a:gd name="connsiteX1" fmla="*/ 4324338 w 4324338"/>
              <a:gd name="connsiteY1" fmla="*/ 1814397 h 1889417"/>
              <a:gd name="connsiteX2" fmla="*/ 2459858 w 4324338"/>
              <a:gd name="connsiteY2" fmla="*/ 403264 h 1889417"/>
              <a:gd name="connsiteX3" fmla="*/ 2414726 w 4324338"/>
              <a:gd name="connsiteY3" fmla="*/ 370852 h 1889417"/>
              <a:gd name="connsiteX4" fmla="*/ 1261883 w 4324338"/>
              <a:gd name="connsiteY4" fmla="*/ 615 h 1889417"/>
              <a:gd name="connsiteX5" fmla="*/ 70385 w 4324338"/>
              <a:gd name="connsiteY5" fmla="*/ 326182 h 1889417"/>
              <a:gd name="connsiteX6" fmla="*/ 0 w 4324338"/>
              <a:gd name="connsiteY6" fmla="*/ 376291 h 1889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4338" h="1889417">
                <a:moveTo>
                  <a:pt x="26412" y="1889417"/>
                </a:moveTo>
                <a:lnTo>
                  <a:pt x="4324338" y="1814397"/>
                </a:lnTo>
                <a:lnTo>
                  <a:pt x="2459858" y="403264"/>
                </a:lnTo>
                <a:lnTo>
                  <a:pt x="2414726" y="370852"/>
                </a:lnTo>
                <a:cubicBezTo>
                  <a:pt x="2062641" y="131313"/>
                  <a:pt x="1661870" y="10180"/>
                  <a:pt x="1261883" y="615"/>
                </a:cubicBezTo>
                <a:cubicBezTo>
                  <a:pt x="845229" y="-9347"/>
                  <a:pt x="429425" y="101751"/>
                  <a:pt x="70385" y="326182"/>
                </a:cubicBezTo>
                <a:lnTo>
                  <a:pt x="0" y="376291"/>
                </a:lnTo>
                <a:close/>
              </a:path>
            </a:pathLst>
          </a:custGeom>
          <a:gradFill>
            <a:gsLst>
              <a:gs pos="27000">
                <a:schemeClr val="bg2">
                  <a:alpha val="80000"/>
                </a:schemeClr>
              </a:gs>
              <a:gs pos="100000">
                <a:schemeClr val="accent1">
                  <a:lumMod val="60000"/>
                  <a:lumOff val="40000"/>
                  <a:alpha val="92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528305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95AA0-6AA0-1B8B-30CC-2FEA3AD0CD6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A022CC-FF9F-A9A6-0777-A12D38C43115}"/>
              </a:ext>
            </a:extLst>
          </p:cNvPr>
          <p:cNvSpPr txBox="1"/>
          <p:nvPr/>
        </p:nvSpPr>
        <p:spPr>
          <a:xfrm>
            <a:off x="1093961" y="5438502"/>
            <a:ext cx="5508170" cy="957944"/>
          </a:xfrm>
          <a:prstGeom prst="rect">
            <a:avLst/>
          </a:prstGeom>
        </p:spPr>
        <p:txBody>
          <a:bodyPr rot="0" spcFirstLastPara="0" vert="horz" lIns="91440" tIns="45720" rIns="91440" bIns="45720" numCol="1" spcCol="0" rtlCol="0" fromWordArt="0" anchor="t" anchorCtr="0" forceAA="0" compatLnSpc="1">
            <a:prstTxWarp prst="textNoShape">
              <a:avLst/>
            </a:prstTxWarp>
            <a:normAutofit fontScale="85000" lnSpcReduction="20000"/>
          </a:bodyPr>
          <a:lstStyle/>
          <a:p>
            <a:pPr algn="l">
              <a:lnSpc>
                <a:spcPct val="107000"/>
              </a:lnSpc>
              <a:spcAft>
                <a:spcPts val="800"/>
              </a:spcAft>
            </a:pPr>
            <a:r>
              <a:rPr lang="en-CA" sz="3600" b="1" dirty="0">
                <a:effectLst/>
              </a:rPr>
              <a:t>Support from a DS Agency?</a:t>
            </a:r>
            <a:endParaRPr lang="en-CA" sz="3600" b="1" dirty="0">
              <a:effectLst/>
              <a:latin typeface="Calibri" panose="020F0502020204030204" pitchFamily="34" charset="0"/>
              <a:ea typeface="Calibri" panose="020F0502020204030204" pitchFamily="34" charset="0"/>
            </a:endParaRPr>
          </a:p>
        </p:txBody>
      </p:sp>
      <p:graphicFrame>
        <p:nvGraphicFramePr>
          <p:cNvPr id="2" name="Table 1">
            <a:extLst>
              <a:ext uri="{FF2B5EF4-FFF2-40B4-BE49-F238E27FC236}">
                <a16:creationId xmlns:a16="http://schemas.microsoft.com/office/drawing/2014/main" id="{CE96A9F5-E248-6F85-3927-FFAEBBEAA2B3}"/>
              </a:ext>
            </a:extLst>
          </p:cNvPr>
          <p:cNvGraphicFramePr>
            <a:graphicFrameLocks noGrp="1"/>
          </p:cNvGraphicFramePr>
          <p:nvPr>
            <p:extLst>
              <p:ext uri="{D42A27DB-BD31-4B8C-83A1-F6EECF244321}">
                <p14:modId xmlns:p14="http://schemas.microsoft.com/office/powerpoint/2010/main" val="866657853"/>
              </p:ext>
            </p:extLst>
          </p:nvPr>
        </p:nvGraphicFramePr>
        <p:xfrm>
          <a:off x="1019596" y="461554"/>
          <a:ext cx="9831283" cy="4599333"/>
        </p:xfrm>
        <a:graphic>
          <a:graphicData uri="http://schemas.openxmlformats.org/drawingml/2006/table">
            <a:tbl>
              <a:tblPr firstRow="1" bandRow="1">
                <a:tableStyleId>{3B4B98B0-60AC-42C2-AFA5-B58CD77FA1E5}</a:tableStyleId>
              </a:tblPr>
              <a:tblGrid>
                <a:gridCol w="320317">
                  <a:extLst>
                    <a:ext uri="{9D8B030D-6E8A-4147-A177-3AD203B41FA5}">
                      <a16:colId xmlns:a16="http://schemas.microsoft.com/office/drawing/2014/main" val="410526806"/>
                    </a:ext>
                  </a:extLst>
                </a:gridCol>
                <a:gridCol w="3274020">
                  <a:extLst>
                    <a:ext uri="{9D8B030D-6E8A-4147-A177-3AD203B41FA5}">
                      <a16:colId xmlns:a16="http://schemas.microsoft.com/office/drawing/2014/main" val="629473955"/>
                    </a:ext>
                  </a:extLst>
                </a:gridCol>
                <a:gridCol w="2970514">
                  <a:extLst>
                    <a:ext uri="{9D8B030D-6E8A-4147-A177-3AD203B41FA5}">
                      <a16:colId xmlns:a16="http://schemas.microsoft.com/office/drawing/2014/main" val="1506294572"/>
                    </a:ext>
                  </a:extLst>
                </a:gridCol>
                <a:gridCol w="3266432">
                  <a:extLst>
                    <a:ext uri="{9D8B030D-6E8A-4147-A177-3AD203B41FA5}">
                      <a16:colId xmlns:a16="http://schemas.microsoft.com/office/drawing/2014/main" val="1893255624"/>
                    </a:ext>
                  </a:extLst>
                </a:gridCol>
              </a:tblGrid>
              <a:tr h="1793421">
                <a:tc>
                  <a:txBody>
                    <a:bodyPr/>
                    <a:lstStyle/>
                    <a:p>
                      <a:pPr algn="l">
                        <a:lnSpc>
                          <a:spcPct val="107000"/>
                        </a:lnSpc>
                        <a:spcAft>
                          <a:spcPts val="800"/>
                        </a:spcAft>
                      </a:pPr>
                      <a:endParaRPr lang="en-CA" sz="1800" dirty="0">
                        <a:effectLst/>
                      </a:endParaRPr>
                    </a:p>
                  </a:txBody>
                  <a:tcPr marL="110303" marR="110303" marT="0" marB="0"/>
                </a:tc>
                <a:tc>
                  <a:txBody>
                    <a:bodyPr/>
                    <a:lstStyle/>
                    <a:p>
                      <a:pPr algn="ctr">
                        <a:lnSpc>
                          <a:spcPct val="107000"/>
                        </a:lnSpc>
                        <a:spcAft>
                          <a:spcPts val="800"/>
                        </a:spcAft>
                      </a:pPr>
                      <a:r>
                        <a:rPr lang="en-CA" sz="2100" dirty="0">
                          <a:effectLst/>
                        </a:rPr>
                        <a:t>Person/Family-Led Approach</a:t>
                      </a:r>
                      <a:endParaRPr lang="en-CA" sz="1800" dirty="0">
                        <a:effectLst/>
                      </a:endParaRPr>
                    </a:p>
                    <a:p>
                      <a:pPr algn="ctr">
                        <a:lnSpc>
                          <a:spcPct val="107000"/>
                        </a:lnSpc>
                        <a:spcAft>
                          <a:spcPts val="800"/>
                        </a:spcAft>
                      </a:pPr>
                      <a:r>
                        <a:rPr lang="en-CA" sz="600" dirty="0">
                          <a:effectLst/>
                        </a:rPr>
                        <a:t> </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dirty="0">
                          <a:effectLst/>
                        </a:rPr>
                        <a:t>Supported (IF) Approach</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a:effectLst/>
                        </a:rPr>
                        <a:t>Agency-Managed Approach</a:t>
                      </a:r>
                      <a:endParaRPr lang="en-CA" sz="1800">
                        <a:effectLst/>
                        <a:latin typeface="Calibri" panose="020F0502020204030204" pitchFamily="34" charset="0"/>
                        <a:ea typeface="Calibri" panose="020F0502020204030204" pitchFamily="34" charset="0"/>
                      </a:endParaRPr>
                    </a:p>
                  </a:txBody>
                  <a:tcPr marL="110303" marR="110303" marT="0" marB="0" anchor="ctr"/>
                </a:tc>
                <a:extLst>
                  <a:ext uri="{0D108BD9-81ED-4DB2-BD59-A6C34878D82A}">
                    <a16:rowId xmlns:a16="http://schemas.microsoft.com/office/drawing/2014/main" val="3076962479"/>
                  </a:ext>
                </a:extLst>
              </a:tr>
              <a:tr h="2805912">
                <a:tc>
                  <a:txBody>
                    <a:bodyPr/>
                    <a:lstStyle/>
                    <a:p>
                      <a:pPr algn="l">
                        <a:lnSpc>
                          <a:spcPct val="107000"/>
                        </a:lnSpc>
                        <a:spcAft>
                          <a:spcPts val="800"/>
                        </a:spcAft>
                      </a:pPr>
                      <a:endParaRPr lang="en-CA" sz="1800" b="1"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l">
                        <a:lnSpc>
                          <a:spcPct val="107000"/>
                        </a:lnSpc>
                        <a:spcAft>
                          <a:spcPts val="800"/>
                        </a:spcAft>
                      </a:pPr>
                      <a:r>
                        <a:rPr lang="en-CA" sz="3200" dirty="0">
                          <a:solidFill>
                            <a:srgbClr val="000000"/>
                          </a:solidFill>
                          <a:effectLst/>
                          <a:latin typeface="Calibri" panose="020F0502020204030204" pitchFamily="34" charset="0"/>
                          <a:ea typeface="Calibri" panose="020F0502020204030204" pitchFamily="34" charset="0"/>
                        </a:rPr>
                        <a:t>Eligible - The parties would develop a contract. </a:t>
                      </a:r>
                      <a:endParaRPr lang="en-CA" sz="32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3200" dirty="0">
                          <a:solidFill>
                            <a:srgbClr val="000000"/>
                          </a:solidFill>
                          <a:effectLst/>
                          <a:latin typeface="Calibri" panose="020F0502020204030204" pitchFamily="34" charset="0"/>
                          <a:ea typeface="Calibri" panose="020F0502020204030204" pitchFamily="34" charset="0"/>
                        </a:rPr>
                        <a:t> </a:t>
                      </a:r>
                      <a:endParaRPr lang="en-CA" sz="3200" dirty="0">
                        <a:effectLst/>
                        <a:latin typeface="Calibri" panose="020F0502020204030204" pitchFamily="34" charset="0"/>
                        <a:ea typeface="Calibri" panose="020F0502020204030204" pitchFamily="34" charset="0"/>
                      </a:endParaRPr>
                    </a:p>
                  </a:txBody>
                  <a:tcPr marL="68580" marR="68580" marT="0" marB="0"/>
                </a:tc>
                <a:tc>
                  <a:txBody>
                    <a:bodyPr/>
                    <a:lstStyle/>
                    <a:p>
                      <a:pPr algn="l">
                        <a:lnSpc>
                          <a:spcPct val="107000"/>
                        </a:lnSpc>
                        <a:spcAft>
                          <a:spcPts val="800"/>
                        </a:spcAft>
                      </a:pPr>
                      <a:r>
                        <a:rPr lang="en-CA" sz="3200" dirty="0">
                          <a:solidFill>
                            <a:srgbClr val="000000"/>
                          </a:solidFill>
                          <a:effectLst/>
                          <a:latin typeface="Calibri" panose="020F0502020204030204" pitchFamily="34" charset="0"/>
                          <a:ea typeface="Calibri" panose="020F0502020204030204" pitchFamily="34" charset="0"/>
                        </a:rPr>
                        <a:t>Eligible - The parties would develop a contract.</a:t>
                      </a:r>
                      <a:endParaRPr lang="en-CA" sz="32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3200" dirty="0">
                          <a:solidFill>
                            <a:srgbClr val="000000"/>
                          </a:solidFill>
                          <a:effectLst/>
                          <a:latin typeface="Calibri" panose="020F0502020204030204" pitchFamily="34" charset="0"/>
                          <a:ea typeface="Calibri" panose="020F0502020204030204" pitchFamily="34" charset="0"/>
                        </a:rPr>
                        <a:t> </a:t>
                      </a:r>
                      <a:endParaRPr lang="en-CA" sz="3200" dirty="0">
                        <a:effectLst/>
                        <a:latin typeface="Calibri" panose="020F0502020204030204" pitchFamily="34" charset="0"/>
                        <a:ea typeface="Calibri" panose="020F0502020204030204" pitchFamily="34" charset="0"/>
                      </a:endParaRPr>
                    </a:p>
                  </a:txBody>
                  <a:tcPr marL="68580" marR="68580" marT="0" marB="0"/>
                </a:tc>
                <a:tc>
                  <a:txBody>
                    <a:bodyPr/>
                    <a:lstStyle/>
                    <a:p>
                      <a:pPr algn="l">
                        <a:lnSpc>
                          <a:spcPct val="107000"/>
                        </a:lnSpc>
                        <a:spcAft>
                          <a:spcPts val="800"/>
                        </a:spcAft>
                      </a:pPr>
                      <a:r>
                        <a:rPr lang="en-CA" sz="3200" dirty="0">
                          <a:solidFill>
                            <a:srgbClr val="000000"/>
                          </a:solidFill>
                          <a:effectLst/>
                          <a:latin typeface="Calibri" panose="020F0502020204030204" pitchFamily="34" charset="0"/>
                          <a:ea typeface="Calibri" panose="020F0502020204030204" pitchFamily="34" charset="0"/>
                        </a:rPr>
                        <a:t>Eligible - The parties would develop a contract.</a:t>
                      </a:r>
                      <a:endParaRPr lang="en-CA" sz="32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3200" dirty="0">
                          <a:solidFill>
                            <a:srgbClr val="000000"/>
                          </a:solidFill>
                          <a:effectLst/>
                          <a:latin typeface="Calibri" panose="020F0502020204030204" pitchFamily="34" charset="0"/>
                          <a:ea typeface="Calibri" panose="020F0502020204030204" pitchFamily="34" charset="0"/>
                        </a:rPr>
                        <a:t> </a:t>
                      </a:r>
                      <a:endParaRPr lang="en-CA" sz="32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415536758"/>
                  </a:ext>
                </a:extLst>
              </a:tr>
            </a:tbl>
          </a:graphicData>
        </a:graphic>
      </p:graphicFrame>
    </p:spTree>
    <p:extLst>
      <p:ext uri="{BB962C8B-B14F-4D97-AF65-F5344CB8AC3E}">
        <p14:creationId xmlns:p14="http://schemas.microsoft.com/office/powerpoint/2010/main" val="2284821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95AA0-6AA0-1B8B-30CC-2FEA3AD0CD6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A022CC-FF9F-A9A6-0777-A12D38C43115}"/>
              </a:ext>
            </a:extLst>
          </p:cNvPr>
          <p:cNvSpPr txBox="1"/>
          <p:nvPr/>
        </p:nvSpPr>
        <p:spPr>
          <a:xfrm>
            <a:off x="1093961" y="5438502"/>
            <a:ext cx="5508170" cy="957944"/>
          </a:xfrm>
          <a:prstGeom prst="rect">
            <a:avLst/>
          </a:prstGeom>
        </p:spPr>
        <p:txBody>
          <a:bodyPr rot="0" spcFirstLastPara="0" vert="horz" lIns="91440" tIns="45720" rIns="91440" bIns="45720" numCol="1" spcCol="0" rtlCol="0" fromWordArt="0" anchor="t" anchorCtr="0" forceAA="0" compatLnSpc="1">
            <a:prstTxWarp prst="textNoShape">
              <a:avLst/>
            </a:prstTxWarp>
            <a:normAutofit/>
          </a:bodyPr>
          <a:lstStyle/>
          <a:p>
            <a:pPr algn="l">
              <a:lnSpc>
                <a:spcPct val="107000"/>
              </a:lnSpc>
              <a:spcAft>
                <a:spcPts val="800"/>
              </a:spcAft>
            </a:pPr>
            <a:r>
              <a:rPr lang="en-CA" sz="3600" b="1" dirty="0">
                <a:effectLst/>
              </a:rPr>
              <a:t>Accountability</a:t>
            </a:r>
            <a:endParaRPr lang="en-CA" sz="3600" b="1" dirty="0">
              <a:effectLst/>
              <a:latin typeface="Calibri" panose="020F0502020204030204" pitchFamily="34" charset="0"/>
              <a:ea typeface="Calibri" panose="020F0502020204030204" pitchFamily="34" charset="0"/>
            </a:endParaRPr>
          </a:p>
        </p:txBody>
      </p:sp>
      <p:graphicFrame>
        <p:nvGraphicFramePr>
          <p:cNvPr id="2" name="Table 1">
            <a:extLst>
              <a:ext uri="{FF2B5EF4-FFF2-40B4-BE49-F238E27FC236}">
                <a16:creationId xmlns:a16="http://schemas.microsoft.com/office/drawing/2014/main" id="{CE96A9F5-E248-6F85-3927-FFAEBBEAA2B3}"/>
              </a:ext>
            </a:extLst>
          </p:cNvPr>
          <p:cNvGraphicFramePr>
            <a:graphicFrameLocks noGrp="1"/>
          </p:cNvGraphicFramePr>
          <p:nvPr>
            <p:extLst>
              <p:ext uri="{D42A27DB-BD31-4B8C-83A1-F6EECF244321}">
                <p14:modId xmlns:p14="http://schemas.microsoft.com/office/powerpoint/2010/main" val="2705045951"/>
              </p:ext>
            </p:extLst>
          </p:nvPr>
        </p:nvGraphicFramePr>
        <p:xfrm>
          <a:off x="1019596" y="461554"/>
          <a:ext cx="9831283" cy="5556069"/>
        </p:xfrm>
        <a:graphic>
          <a:graphicData uri="http://schemas.openxmlformats.org/drawingml/2006/table">
            <a:tbl>
              <a:tblPr firstRow="1" bandRow="1">
                <a:tableStyleId>{3B4B98B0-60AC-42C2-AFA5-B58CD77FA1E5}</a:tableStyleId>
              </a:tblPr>
              <a:tblGrid>
                <a:gridCol w="320317">
                  <a:extLst>
                    <a:ext uri="{9D8B030D-6E8A-4147-A177-3AD203B41FA5}">
                      <a16:colId xmlns:a16="http://schemas.microsoft.com/office/drawing/2014/main" val="410526806"/>
                    </a:ext>
                  </a:extLst>
                </a:gridCol>
                <a:gridCol w="3274020">
                  <a:extLst>
                    <a:ext uri="{9D8B030D-6E8A-4147-A177-3AD203B41FA5}">
                      <a16:colId xmlns:a16="http://schemas.microsoft.com/office/drawing/2014/main" val="629473955"/>
                    </a:ext>
                  </a:extLst>
                </a:gridCol>
                <a:gridCol w="2970514">
                  <a:extLst>
                    <a:ext uri="{9D8B030D-6E8A-4147-A177-3AD203B41FA5}">
                      <a16:colId xmlns:a16="http://schemas.microsoft.com/office/drawing/2014/main" val="1506294572"/>
                    </a:ext>
                  </a:extLst>
                </a:gridCol>
                <a:gridCol w="3266432">
                  <a:extLst>
                    <a:ext uri="{9D8B030D-6E8A-4147-A177-3AD203B41FA5}">
                      <a16:colId xmlns:a16="http://schemas.microsoft.com/office/drawing/2014/main" val="1893255624"/>
                    </a:ext>
                  </a:extLst>
                </a:gridCol>
              </a:tblGrid>
              <a:tr h="1714146">
                <a:tc>
                  <a:txBody>
                    <a:bodyPr/>
                    <a:lstStyle/>
                    <a:p>
                      <a:pPr algn="l">
                        <a:lnSpc>
                          <a:spcPct val="107000"/>
                        </a:lnSpc>
                        <a:spcAft>
                          <a:spcPts val="800"/>
                        </a:spcAft>
                      </a:pPr>
                      <a:endParaRPr lang="en-CA" sz="1800" dirty="0">
                        <a:effectLst/>
                      </a:endParaRPr>
                    </a:p>
                  </a:txBody>
                  <a:tcPr marL="110303" marR="110303" marT="0" marB="0"/>
                </a:tc>
                <a:tc>
                  <a:txBody>
                    <a:bodyPr/>
                    <a:lstStyle/>
                    <a:p>
                      <a:pPr algn="ctr">
                        <a:lnSpc>
                          <a:spcPct val="107000"/>
                        </a:lnSpc>
                        <a:spcAft>
                          <a:spcPts val="800"/>
                        </a:spcAft>
                      </a:pPr>
                      <a:r>
                        <a:rPr lang="en-CA" sz="2100" dirty="0">
                          <a:effectLst/>
                        </a:rPr>
                        <a:t>Person/Family-Led Approach</a:t>
                      </a:r>
                      <a:endParaRPr lang="en-CA" sz="1800" dirty="0">
                        <a:effectLst/>
                      </a:endParaRPr>
                    </a:p>
                    <a:p>
                      <a:pPr algn="ctr">
                        <a:lnSpc>
                          <a:spcPct val="107000"/>
                        </a:lnSpc>
                        <a:spcAft>
                          <a:spcPts val="800"/>
                        </a:spcAft>
                      </a:pPr>
                      <a:r>
                        <a:rPr lang="en-CA" sz="600" dirty="0">
                          <a:effectLst/>
                        </a:rPr>
                        <a:t> </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dirty="0">
                          <a:effectLst/>
                        </a:rPr>
                        <a:t>Supported (IF) Approach</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a:effectLst/>
                        </a:rPr>
                        <a:t>Agency-Managed Approach</a:t>
                      </a:r>
                      <a:endParaRPr lang="en-CA" sz="1800">
                        <a:effectLst/>
                        <a:latin typeface="Calibri" panose="020F0502020204030204" pitchFamily="34" charset="0"/>
                        <a:ea typeface="Calibri" panose="020F0502020204030204" pitchFamily="34" charset="0"/>
                      </a:endParaRPr>
                    </a:p>
                  </a:txBody>
                  <a:tcPr marL="110303" marR="110303" marT="0" marB="0" anchor="ctr"/>
                </a:tc>
                <a:extLst>
                  <a:ext uri="{0D108BD9-81ED-4DB2-BD59-A6C34878D82A}">
                    <a16:rowId xmlns:a16="http://schemas.microsoft.com/office/drawing/2014/main" val="3076962479"/>
                  </a:ext>
                </a:extLst>
              </a:tr>
              <a:tr h="3841923">
                <a:tc>
                  <a:txBody>
                    <a:bodyPr/>
                    <a:lstStyle/>
                    <a:p>
                      <a:pPr algn="l">
                        <a:lnSpc>
                          <a:spcPct val="107000"/>
                        </a:lnSpc>
                        <a:spcAft>
                          <a:spcPts val="800"/>
                        </a:spcAft>
                      </a:pPr>
                      <a:endParaRPr lang="en-CA" sz="1800" b="1"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l">
                        <a:lnSpc>
                          <a:spcPct val="107000"/>
                        </a:lnSpc>
                        <a:spcAft>
                          <a:spcPts val="800"/>
                        </a:spcAft>
                      </a:pPr>
                      <a:r>
                        <a:rPr lang="en-CA" sz="1400" b="1" dirty="0">
                          <a:solidFill>
                            <a:srgbClr val="000000"/>
                          </a:solidFill>
                          <a:effectLst/>
                          <a:latin typeface="Calibri" panose="020F0502020204030204" pitchFamily="34" charset="0"/>
                          <a:ea typeface="Calibri" panose="020F0502020204030204" pitchFamily="34" charset="0"/>
                        </a:rPr>
                        <a:t>Monitoring &amp; Oversight:</a:t>
                      </a:r>
                      <a:r>
                        <a:rPr lang="en-CA" sz="1400" dirty="0">
                          <a:solidFill>
                            <a:srgbClr val="000000"/>
                          </a:solidFill>
                          <a:effectLst/>
                          <a:latin typeface="Calibri" panose="020F0502020204030204" pitchFamily="34" charset="0"/>
                          <a:ea typeface="Calibri" panose="020F0502020204030204" pitchFamily="34" charset="0"/>
                        </a:rPr>
                        <a:t> Given that a person’s family and or trusted others are best able to ensure that the person remains safe and is not put at further risk, </a:t>
                      </a:r>
                      <a:r>
                        <a:rPr lang="en-CA" sz="1400" b="1" dirty="0">
                          <a:solidFill>
                            <a:srgbClr val="000000"/>
                          </a:solidFill>
                          <a:effectLst/>
                          <a:latin typeface="Calibri" panose="020F0502020204030204" pitchFamily="34" charset="0"/>
                          <a:ea typeface="Calibri" panose="020F0502020204030204" pitchFamily="34" charset="0"/>
                        </a:rPr>
                        <a:t>a new system of accountability measures needs to be developed that are not intrusive but satisfy the need for accountability.  </a:t>
                      </a:r>
                      <a:r>
                        <a:rPr lang="en-CA" sz="1400" dirty="0">
                          <a:solidFill>
                            <a:srgbClr val="000000"/>
                          </a:solidFill>
                          <a:effectLst/>
                          <a:latin typeface="Calibri" panose="020F0502020204030204" pitchFamily="34" charset="0"/>
                          <a:ea typeface="Calibri" panose="020F0502020204030204" pitchFamily="34" charset="0"/>
                        </a:rPr>
                        <a:t>These measures must not be unnecessarily onerous and or result in undue financial hardship for families. </a:t>
                      </a:r>
                      <a:r>
                        <a:rPr lang="en-CA" sz="1400" b="1" dirty="0">
                          <a:solidFill>
                            <a:srgbClr val="000000"/>
                          </a:solidFill>
                          <a:effectLst/>
                          <a:latin typeface="Calibri" panose="020F0502020204030204" pitchFamily="34" charset="0"/>
                          <a:ea typeface="Calibri" panose="020F0502020204030204" pitchFamily="34" charset="0"/>
                        </a:rPr>
                        <a:t>The goal of these measures is to make it possible to maintain safety and adhere to community standards/law. </a:t>
                      </a:r>
                      <a:endParaRPr lang="en-CA" sz="1400" b="1" dirty="0">
                        <a:effectLst/>
                        <a:latin typeface="Calibri" panose="020F0502020204030204" pitchFamily="34" charset="0"/>
                        <a:ea typeface="Calibri" panose="020F0502020204030204" pitchFamily="34" charset="0"/>
                      </a:endParaRPr>
                    </a:p>
                    <a:p>
                      <a:pPr algn="l">
                        <a:lnSpc>
                          <a:spcPct val="107000"/>
                        </a:lnSpc>
                        <a:spcAft>
                          <a:spcPts val="800"/>
                        </a:spcAft>
                      </a:pPr>
                      <a:r>
                        <a:rPr lang="en-CA" sz="800" dirty="0">
                          <a:solidFill>
                            <a:srgbClr val="000000"/>
                          </a:solidFill>
                          <a:effectLst/>
                          <a:latin typeface="Calibri" panose="020F0502020204030204" pitchFamily="34" charset="0"/>
                          <a:ea typeface="Calibri" panose="020F0502020204030204" pitchFamily="34" charset="0"/>
                        </a:rPr>
                        <a:t> </a:t>
                      </a:r>
                      <a:endParaRPr lang="en-CA" sz="1400" dirty="0">
                        <a:effectLst/>
                        <a:latin typeface="Calibri" panose="020F0502020204030204" pitchFamily="34" charset="0"/>
                        <a:ea typeface="Calibri" panose="020F0502020204030204" pitchFamily="34" charset="0"/>
                      </a:endParaRPr>
                    </a:p>
                  </a:txBody>
                  <a:tcPr marL="68580" marR="68580" marT="0" marB="0"/>
                </a:tc>
                <a:tc>
                  <a:txBody>
                    <a:bodyPr/>
                    <a:lstStyle/>
                    <a:p>
                      <a:pPr algn="l">
                        <a:lnSpc>
                          <a:spcPct val="107000"/>
                        </a:lnSpc>
                        <a:spcAft>
                          <a:spcPts val="800"/>
                        </a:spcAft>
                      </a:pPr>
                      <a:r>
                        <a:rPr lang="en-CA" sz="1400" b="1" dirty="0">
                          <a:solidFill>
                            <a:srgbClr val="000000"/>
                          </a:solidFill>
                          <a:effectLst/>
                          <a:latin typeface="Calibri" panose="020F0502020204030204" pitchFamily="34" charset="0"/>
                          <a:ea typeface="Calibri" panose="020F0502020204030204" pitchFamily="34" charset="0"/>
                        </a:rPr>
                        <a:t>Monitoring &amp; Oversight:</a:t>
                      </a:r>
                      <a:r>
                        <a:rPr lang="en-CA" sz="1400" dirty="0">
                          <a:solidFill>
                            <a:srgbClr val="000000"/>
                          </a:solidFill>
                          <a:effectLst/>
                          <a:latin typeface="Calibri" panose="020F0502020204030204" pitchFamily="34" charset="0"/>
                          <a:ea typeface="Calibri" panose="020F0502020204030204" pitchFamily="34" charset="0"/>
                        </a:rPr>
                        <a:t> </a:t>
                      </a:r>
                      <a:endParaRPr lang="en-CA" sz="14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400" dirty="0">
                          <a:solidFill>
                            <a:srgbClr val="000000"/>
                          </a:solidFill>
                          <a:effectLst/>
                          <a:latin typeface="Calibri" panose="020F0502020204030204" pitchFamily="34" charset="0"/>
                          <a:ea typeface="Calibri" panose="020F0502020204030204" pitchFamily="34" charset="0"/>
                        </a:rPr>
                        <a:t>See previous column.  This is the ideal outcome for this column, using an agency to meet the accountability.</a:t>
                      </a:r>
                      <a:endParaRPr lang="en-CA" sz="14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400" dirty="0">
                          <a:solidFill>
                            <a:srgbClr val="000000"/>
                          </a:solidFill>
                          <a:effectLst/>
                          <a:latin typeface="Calibri" panose="020F0502020204030204" pitchFamily="34" charset="0"/>
                          <a:ea typeface="Calibri" panose="020F0502020204030204" pitchFamily="34" charset="0"/>
                        </a:rPr>
                        <a:t> </a:t>
                      </a:r>
                      <a:endParaRPr lang="en-CA" sz="14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400" dirty="0">
                          <a:solidFill>
                            <a:srgbClr val="000000"/>
                          </a:solidFill>
                          <a:effectLst/>
                          <a:latin typeface="Calibri" panose="020F0502020204030204" pitchFamily="34" charset="0"/>
                          <a:ea typeface="Calibri" panose="020F0502020204030204" pitchFamily="34" charset="0"/>
                        </a:rPr>
                        <a:t>The Ministry may  give guidance to both the person and the agency around accountability requirements (financial, safety, etc.,) and together the person and agency agree on how to show this. </a:t>
                      </a:r>
                      <a:r>
                        <a:rPr lang="en-CA" sz="1200" dirty="0">
                          <a:solidFill>
                            <a:srgbClr val="000000"/>
                          </a:solidFill>
                          <a:effectLst/>
                          <a:latin typeface="Calibri" panose="020F0502020204030204" pitchFamily="34" charset="0"/>
                          <a:ea typeface="Calibri" panose="020F0502020204030204" pitchFamily="34" charset="0"/>
                        </a:rPr>
                        <a:t>Guidance and good information are also achieved with the support of an independent facilitator as well as agencies supporting individualized funding options.</a:t>
                      </a:r>
                      <a:r>
                        <a:rPr lang="en-CA" sz="1200" i="1" dirty="0">
                          <a:solidFill>
                            <a:srgbClr val="000000"/>
                          </a:solidFill>
                          <a:effectLst/>
                          <a:latin typeface="Calibri" panose="020F0502020204030204" pitchFamily="34" charset="0"/>
                          <a:ea typeface="Calibri" panose="020F0502020204030204" pitchFamily="34" charset="0"/>
                        </a:rPr>
                        <a:t> </a:t>
                      </a:r>
                      <a:endParaRPr lang="en-CA" sz="1400" dirty="0">
                        <a:effectLst/>
                        <a:latin typeface="Calibri" panose="020F0502020204030204" pitchFamily="34" charset="0"/>
                        <a:ea typeface="Calibri" panose="020F0502020204030204" pitchFamily="34" charset="0"/>
                      </a:endParaRPr>
                    </a:p>
                  </a:txBody>
                  <a:tcPr marL="68580" marR="68580" marT="0" marB="0"/>
                </a:tc>
                <a:tc>
                  <a:txBody>
                    <a:bodyPr/>
                    <a:lstStyle/>
                    <a:p>
                      <a:pPr algn="l">
                        <a:lnSpc>
                          <a:spcPct val="107000"/>
                        </a:lnSpc>
                        <a:spcAft>
                          <a:spcPts val="800"/>
                        </a:spcAft>
                      </a:pPr>
                      <a:r>
                        <a:rPr lang="en-CA" sz="1400" b="1" dirty="0">
                          <a:solidFill>
                            <a:srgbClr val="000000"/>
                          </a:solidFill>
                          <a:effectLst/>
                          <a:latin typeface="Calibri" panose="020F0502020204030204" pitchFamily="34" charset="0"/>
                          <a:ea typeface="Calibri" panose="020F0502020204030204" pitchFamily="34" charset="0"/>
                        </a:rPr>
                        <a:t>Monitoring &amp; Oversight:</a:t>
                      </a:r>
                      <a:r>
                        <a:rPr lang="en-CA" sz="1400" dirty="0">
                          <a:solidFill>
                            <a:srgbClr val="000000"/>
                          </a:solidFill>
                          <a:effectLst/>
                          <a:latin typeface="Calibri" panose="020F0502020204030204" pitchFamily="34" charset="0"/>
                          <a:ea typeface="Calibri" panose="020F0502020204030204" pitchFamily="34" charset="0"/>
                        </a:rPr>
                        <a:t> </a:t>
                      </a:r>
                    </a:p>
                    <a:p>
                      <a:pPr algn="l">
                        <a:lnSpc>
                          <a:spcPct val="107000"/>
                        </a:lnSpc>
                        <a:spcAft>
                          <a:spcPts val="800"/>
                        </a:spcAft>
                      </a:pPr>
                      <a:r>
                        <a:rPr lang="en-CA" sz="1400" dirty="0">
                          <a:solidFill>
                            <a:srgbClr val="000000"/>
                          </a:solidFill>
                          <a:effectLst/>
                          <a:latin typeface="Calibri" panose="020F0502020204030204" pitchFamily="34" charset="0"/>
                          <a:ea typeface="Calibri" panose="020F0502020204030204" pitchFamily="34" charset="0"/>
                        </a:rPr>
                        <a:t>QAM would apply.</a:t>
                      </a:r>
                      <a:endParaRPr lang="en-CA" sz="14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400" dirty="0">
                          <a:solidFill>
                            <a:srgbClr val="000000"/>
                          </a:solidFill>
                          <a:effectLst/>
                          <a:latin typeface="Calibri" panose="020F0502020204030204" pitchFamily="34" charset="0"/>
                          <a:ea typeface="Calibri" panose="020F0502020204030204" pitchFamily="34" charset="0"/>
                        </a:rPr>
                        <a:t> </a:t>
                      </a:r>
                      <a:endParaRPr lang="en-CA" sz="14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400" dirty="0">
                          <a:solidFill>
                            <a:srgbClr val="000000"/>
                          </a:solidFill>
                          <a:effectLst/>
                          <a:latin typeface="Calibri" panose="020F0502020204030204" pitchFamily="34" charset="0"/>
                          <a:ea typeface="Calibri" panose="020F0502020204030204" pitchFamily="34" charset="0"/>
                        </a:rPr>
                        <a:t> </a:t>
                      </a:r>
                      <a:endParaRPr lang="en-CA" sz="14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400" dirty="0">
                          <a:solidFill>
                            <a:srgbClr val="000000"/>
                          </a:solidFill>
                          <a:effectLst/>
                          <a:latin typeface="Calibri" panose="020F0502020204030204" pitchFamily="34" charset="0"/>
                          <a:ea typeface="Calibri" panose="020F0502020204030204" pitchFamily="34" charset="0"/>
                        </a:rPr>
                        <a:t> </a:t>
                      </a:r>
                      <a:endParaRPr lang="en-CA" sz="14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415536758"/>
                  </a:ext>
                </a:extLst>
              </a:tr>
            </a:tbl>
          </a:graphicData>
        </a:graphic>
      </p:graphicFrame>
      <p:sp>
        <p:nvSpPr>
          <p:cNvPr id="9" name="Arrow: Bent-Up 8">
            <a:extLst>
              <a:ext uri="{FF2B5EF4-FFF2-40B4-BE49-F238E27FC236}">
                <a16:creationId xmlns:a16="http://schemas.microsoft.com/office/drawing/2014/main" id="{2791AC48-5D19-ADB8-4F40-20A02017AA74}"/>
              </a:ext>
            </a:extLst>
          </p:cNvPr>
          <p:cNvSpPr/>
          <p:nvPr/>
        </p:nvSpPr>
        <p:spPr>
          <a:xfrm rot="16200000">
            <a:off x="4867624" y="3093049"/>
            <a:ext cx="299304" cy="836221"/>
          </a:xfrm>
          <a:prstGeom prst="ben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a:extLst>
              <a:ext uri="{FF2B5EF4-FFF2-40B4-BE49-F238E27FC236}">
                <a16:creationId xmlns:a16="http://schemas.microsoft.com/office/drawing/2014/main" id="{C206E9E0-16E4-4670-5401-2A63A2EEAE25}"/>
              </a:ext>
            </a:extLst>
          </p:cNvPr>
          <p:cNvSpPr/>
          <p:nvPr/>
        </p:nvSpPr>
        <p:spPr>
          <a:xfrm>
            <a:off x="5935237" y="3239588"/>
            <a:ext cx="953632" cy="42122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200" dirty="0"/>
              <a:t>In this context</a:t>
            </a:r>
          </a:p>
        </p:txBody>
      </p:sp>
    </p:spTree>
    <p:extLst>
      <p:ext uri="{BB962C8B-B14F-4D97-AF65-F5344CB8AC3E}">
        <p14:creationId xmlns:p14="http://schemas.microsoft.com/office/powerpoint/2010/main" val="646467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95AA0-6AA0-1B8B-30CC-2FEA3AD0CD6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A022CC-FF9F-A9A6-0777-A12D38C43115}"/>
              </a:ext>
            </a:extLst>
          </p:cNvPr>
          <p:cNvSpPr txBox="1"/>
          <p:nvPr/>
        </p:nvSpPr>
        <p:spPr>
          <a:xfrm>
            <a:off x="1093961" y="5438502"/>
            <a:ext cx="5508170" cy="957944"/>
          </a:xfrm>
          <a:prstGeom prst="rect">
            <a:avLst/>
          </a:prstGeom>
        </p:spPr>
        <p:txBody>
          <a:bodyPr rot="0" spcFirstLastPara="0" vert="horz" lIns="91440" tIns="45720" rIns="91440" bIns="45720" numCol="1" spcCol="0" rtlCol="0" fromWordArt="0" anchor="t" anchorCtr="0" forceAA="0" compatLnSpc="1">
            <a:prstTxWarp prst="textNoShape">
              <a:avLst/>
            </a:prstTxWarp>
            <a:normAutofit fontScale="85000" lnSpcReduction="20000"/>
          </a:bodyPr>
          <a:lstStyle/>
          <a:p>
            <a:pPr algn="l">
              <a:lnSpc>
                <a:spcPct val="107000"/>
              </a:lnSpc>
              <a:spcAft>
                <a:spcPts val="800"/>
              </a:spcAft>
            </a:pPr>
            <a:r>
              <a:rPr lang="en-CA" sz="3600" b="1" dirty="0">
                <a:effectLst/>
              </a:rPr>
              <a:t>Support from an Independent Contractor?</a:t>
            </a:r>
            <a:endParaRPr lang="en-CA" sz="3600" b="1" dirty="0">
              <a:effectLst/>
              <a:latin typeface="Calibri" panose="020F0502020204030204" pitchFamily="34" charset="0"/>
              <a:ea typeface="Calibri" panose="020F0502020204030204" pitchFamily="34" charset="0"/>
            </a:endParaRPr>
          </a:p>
        </p:txBody>
      </p:sp>
      <p:graphicFrame>
        <p:nvGraphicFramePr>
          <p:cNvPr id="2" name="Table 1">
            <a:extLst>
              <a:ext uri="{FF2B5EF4-FFF2-40B4-BE49-F238E27FC236}">
                <a16:creationId xmlns:a16="http://schemas.microsoft.com/office/drawing/2014/main" id="{CE96A9F5-E248-6F85-3927-FFAEBBEAA2B3}"/>
              </a:ext>
            </a:extLst>
          </p:cNvPr>
          <p:cNvGraphicFramePr>
            <a:graphicFrameLocks noGrp="1"/>
          </p:cNvGraphicFramePr>
          <p:nvPr>
            <p:extLst>
              <p:ext uri="{D42A27DB-BD31-4B8C-83A1-F6EECF244321}">
                <p14:modId xmlns:p14="http://schemas.microsoft.com/office/powerpoint/2010/main" val="791230025"/>
              </p:ext>
            </p:extLst>
          </p:nvPr>
        </p:nvGraphicFramePr>
        <p:xfrm>
          <a:off x="1019596" y="461554"/>
          <a:ext cx="9831283" cy="4599333"/>
        </p:xfrm>
        <a:graphic>
          <a:graphicData uri="http://schemas.openxmlformats.org/drawingml/2006/table">
            <a:tbl>
              <a:tblPr firstRow="1" bandRow="1">
                <a:tableStyleId>{3B4B98B0-60AC-42C2-AFA5-B58CD77FA1E5}</a:tableStyleId>
              </a:tblPr>
              <a:tblGrid>
                <a:gridCol w="320317">
                  <a:extLst>
                    <a:ext uri="{9D8B030D-6E8A-4147-A177-3AD203B41FA5}">
                      <a16:colId xmlns:a16="http://schemas.microsoft.com/office/drawing/2014/main" val="410526806"/>
                    </a:ext>
                  </a:extLst>
                </a:gridCol>
                <a:gridCol w="3274020">
                  <a:extLst>
                    <a:ext uri="{9D8B030D-6E8A-4147-A177-3AD203B41FA5}">
                      <a16:colId xmlns:a16="http://schemas.microsoft.com/office/drawing/2014/main" val="629473955"/>
                    </a:ext>
                  </a:extLst>
                </a:gridCol>
                <a:gridCol w="2970514">
                  <a:extLst>
                    <a:ext uri="{9D8B030D-6E8A-4147-A177-3AD203B41FA5}">
                      <a16:colId xmlns:a16="http://schemas.microsoft.com/office/drawing/2014/main" val="1506294572"/>
                    </a:ext>
                  </a:extLst>
                </a:gridCol>
                <a:gridCol w="3266432">
                  <a:extLst>
                    <a:ext uri="{9D8B030D-6E8A-4147-A177-3AD203B41FA5}">
                      <a16:colId xmlns:a16="http://schemas.microsoft.com/office/drawing/2014/main" val="1893255624"/>
                    </a:ext>
                  </a:extLst>
                </a:gridCol>
              </a:tblGrid>
              <a:tr h="1793421">
                <a:tc>
                  <a:txBody>
                    <a:bodyPr/>
                    <a:lstStyle/>
                    <a:p>
                      <a:pPr algn="l">
                        <a:lnSpc>
                          <a:spcPct val="107000"/>
                        </a:lnSpc>
                        <a:spcAft>
                          <a:spcPts val="800"/>
                        </a:spcAft>
                      </a:pPr>
                      <a:endParaRPr lang="en-CA" sz="1800" dirty="0">
                        <a:effectLst/>
                      </a:endParaRPr>
                    </a:p>
                  </a:txBody>
                  <a:tcPr marL="110303" marR="110303" marT="0" marB="0"/>
                </a:tc>
                <a:tc>
                  <a:txBody>
                    <a:bodyPr/>
                    <a:lstStyle/>
                    <a:p>
                      <a:pPr algn="ctr">
                        <a:lnSpc>
                          <a:spcPct val="107000"/>
                        </a:lnSpc>
                        <a:spcAft>
                          <a:spcPts val="800"/>
                        </a:spcAft>
                      </a:pPr>
                      <a:r>
                        <a:rPr lang="en-CA" sz="2100" dirty="0">
                          <a:effectLst/>
                        </a:rPr>
                        <a:t>Person/Family-Led Approach</a:t>
                      </a:r>
                      <a:endParaRPr lang="en-CA" sz="1800" dirty="0">
                        <a:effectLst/>
                      </a:endParaRPr>
                    </a:p>
                    <a:p>
                      <a:pPr algn="ctr">
                        <a:lnSpc>
                          <a:spcPct val="107000"/>
                        </a:lnSpc>
                        <a:spcAft>
                          <a:spcPts val="800"/>
                        </a:spcAft>
                      </a:pPr>
                      <a:r>
                        <a:rPr lang="en-CA" sz="600" dirty="0">
                          <a:effectLst/>
                        </a:rPr>
                        <a:t> </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dirty="0">
                          <a:effectLst/>
                        </a:rPr>
                        <a:t>Supported (IF) Approach</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a:effectLst/>
                        </a:rPr>
                        <a:t>Agency-Managed Approach</a:t>
                      </a:r>
                      <a:endParaRPr lang="en-CA" sz="1800">
                        <a:effectLst/>
                        <a:latin typeface="Calibri" panose="020F0502020204030204" pitchFamily="34" charset="0"/>
                        <a:ea typeface="Calibri" panose="020F0502020204030204" pitchFamily="34" charset="0"/>
                      </a:endParaRPr>
                    </a:p>
                  </a:txBody>
                  <a:tcPr marL="110303" marR="110303" marT="0" marB="0" anchor="ctr"/>
                </a:tc>
                <a:extLst>
                  <a:ext uri="{0D108BD9-81ED-4DB2-BD59-A6C34878D82A}">
                    <a16:rowId xmlns:a16="http://schemas.microsoft.com/office/drawing/2014/main" val="3076962479"/>
                  </a:ext>
                </a:extLst>
              </a:tr>
              <a:tr h="2805912">
                <a:tc>
                  <a:txBody>
                    <a:bodyPr/>
                    <a:lstStyle/>
                    <a:p>
                      <a:pPr algn="l">
                        <a:lnSpc>
                          <a:spcPct val="107000"/>
                        </a:lnSpc>
                        <a:spcAft>
                          <a:spcPts val="800"/>
                        </a:spcAft>
                      </a:pPr>
                      <a:endParaRPr lang="en-CA" sz="1800" b="1"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l">
                        <a:lnSpc>
                          <a:spcPct val="107000"/>
                        </a:lnSpc>
                        <a:spcAft>
                          <a:spcPts val="800"/>
                        </a:spcAft>
                      </a:pPr>
                      <a:r>
                        <a:rPr lang="en-CA" sz="3200" dirty="0">
                          <a:solidFill>
                            <a:srgbClr val="000000"/>
                          </a:solidFill>
                          <a:effectLst/>
                          <a:latin typeface="Calibri" panose="020F0502020204030204" pitchFamily="34" charset="0"/>
                          <a:ea typeface="Calibri" panose="020F0502020204030204" pitchFamily="34" charset="0"/>
                        </a:rPr>
                        <a:t>Yes</a:t>
                      </a:r>
                      <a:endParaRPr lang="en-CA" sz="3200" dirty="0">
                        <a:effectLst/>
                        <a:latin typeface="Calibri" panose="020F0502020204030204" pitchFamily="34" charset="0"/>
                        <a:ea typeface="Calibri" panose="020F0502020204030204" pitchFamily="34" charset="0"/>
                      </a:endParaRPr>
                    </a:p>
                  </a:txBody>
                  <a:tcPr marL="68580" marR="68580" marT="0" marB="0"/>
                </a:tc>
                <a:tc>
                  <a:txBody>
                    <a:bodyPr/>
                    <a:lstStyle/>
                    <a:p>
                      <a:pPr algn="l">
                        <a:lnSpc>
                          <a:spcPct val="107000"/>
                        </a:lnSpc>
                        <a:spcAft>
                          <a:spcPts val="800"/>
                        </a:spcAft>
                      </a:pPr>
                      <a:r>
                        <a:rPr lang="en-CA" sz="3200" dirty="0">
                          <a:solidFill>
                            <a:srgbClr val="000000"/>
                          </a:solidFill>
                          <a:effectLst/>
                          <a:latin typeface="Calibri" panose="020F0502020204030204" pitchFamily="34" charset="0"/>
                          <a:ea typeface="Calibri" panose="020F0502020204030204" pitchFamily="34" charset="0"/>
                        </a:rPr>
                        <a:t>Yes</a:t>
                      </a:r>
                      <a:endParaRPr lang="en-CA" sz="32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3200" dirty="0">
                          <a:solidFill>
                            <a:srgbClr val="000000"/>
                          </a:solidFill>
                          <a:effectLst/>
                          <a:latin typeface="Calibri" panose="020F0502020204030204" pitchFamily="34" charset="0"/>
                          <a:ea typeface="Calibri" panose="020F0502020204030204" pitchFamily="34" charset="0"/>
                        </a:rPr>
                        <a:t> </a:t>
                      </a:r>
                      <a:endParaRPr lang="en-CA" sz="3200" dirty="0">
                        <a:effectLst/>
                        <a:latin typeface="Calibri" panose="020F0502020204030204" pitchFamily="34" charset="0"/>
                        <a:ea typeface="Calibri" panose="020F0502020204030204" pitchFamily="34" charset="0"/>
                      </a:endParaRPr>
                    </a:p>
                  </a:txBody>
                  <a:tcPr marL="68580" marR="68580" marT="0" marB="0"/>
                </a:tc>
                <a:tc>
                  <a:txBody>
                    <a:bodyPr/>
                    <a:lstStyle/>
                    <a:p>
                      <a:pPr algn="l">
                        <a:lnSpc>
                          <a:spcPct val="107000"/>
                        </a:lnSpc>
                        <a:spcAft>
                          <a:spcPts val="800"/>
                        </a:spcAft>
                      </a:pPr>
                      <a:r>
                        <a:rPr lang="en-CA" sz="3200" dirty="0">
                          <a:solidFill>
                            <a:srgbClr val="000000"/>
                          </a:solidFill>
                          <a:effectLst/>
                          <a:latin typeface="Calibri" panose="020F0502020204030204" pitchFamily="34" charset="0"/>
                          <a:ea typeface="Calibri" panose="020F0502020204030204" pitchFamily="34" charset="0"/>
                        </a:rPr>
                        <a:t>Not applicable</a:t>
                      </a:r>
                      <a:endParaRPr lang="en-CA" sz="32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3200" dirty="0">
                          <a:solidFill>
                            <a:srgbClr val="000000"/>
                          </a:solidFill>
                          <a:effectLst/>
                          <a:latin typeface="Calibri" panose="020F0502020204030204" pitchFamily="34" charset="0"/>
                          <a:ea typeface="Calibri" panose="020F0502020204030204" pitchFamily="34" charset="0"/>
                        </a:rPr>
                        <a:t> </a:t>
                      </a:r>
                      <a:endParaRPr lang="en-CA" sz="32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415536758"/>
                  </a:ext>
                </a:extLst>
              </a:tr>
            </a:tbl>
          </a:graphicData>
        </a:graphic>
      </p:graphicFrame>
    </p:spTree>
    <p:extLst>
      <p:ext uri="{BB962C8B-B14F-4D97-AF65-F5344CB8AC3E}">
        <p14:creationId xmlns:p14="http://schemas.microsoft.com/office/powerpoint/2010/main" val="2863683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95AA0-6AA0-1B8B-30CC-2FEA3AD0CD6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A022CC-FF9F-A9A6-0777-A12D38C43115}"/>
              </a:ext>
            </a:extLst>
          </p:cNvPr>
          <p:cNvSpPr txBox="1"/>
          <p:nvPr/>
        </p:nvSpPr>
        <p:spPr>
          <a:xfrm>
            <a:off x="1093961" y="5438502"/>
            <a:ext cx="5508170" cy="957944"/>
          </a:xfrm>
          <a:prstGeom prst="rect">
            <a:avLst/>
          </a:prstGeom>
        </p:spPr>
        <p:txBody>
          <a:bodyPr rot="0" spcFirstLastPara="0" vert="horz" lIns="91440" tIns="45720" rIns="91440" bIns="45720" numCol="1" spcCol="0" rtlCol="0" fromWordArt="0" anchor="t" anchorCtr="0" forceAA="0" compatLnSpc="1">
            <a:prstTxWarp prst="textNoShape">
              <a:avLst/>
            </a:prstTxWarp>
            <a:normAutofit fontScale="85000" lnSpcReduction="20000"/>
          </a:bodyPr>
          <a:lstStyle/>
          <a:p>
            <a:pPr algn="l">
              <a:lnSpc>
                <a:spcPct val="107000"/>
              </a:lnSpc>
              <a:spcAft>
                <a:spcPts val="800"/>
              </a:spcAft>
            </a:pPr>
            <a:r>
              <a:rPr lang="en-CA" sz="3600" b="1" dirty="0">
                <a:effectLst/>
              </a:rPr>
              <a:t>Role for a 3</a:t>
            </a:r>
            <a:r>
              <a:rPr lang="en-CA" sz="3600" b="1" baseline="30000" dirty="0">
                <a:effectLst/>
              </a:rPr>
              <a:t>rd</a:t>
            </a:r>
            <a:r>
              <a:rPr lang="en-CA" sz="3600" b="1" dirty="0">
                <a:effectLst/>
              </a:rPr>
              <a:t> Party For Profit? Accountability?</a:t>
            </a:r>
            <a:endParaRPr lang="en-CA" sz="3600" b="1" dirty="0">
              <a:effectLst/>
              <a:latin typeface="Calibri" panose="020F0502020204030204" pitchFamily="34" charset="0"/>
              <a:ea typeface="Calibri" panose="020F0502020204030204" pitchFamily="34" charset="0"/>
            </a:endParaRPr>
          </a:p>
        </p:txBody>
      </p:sp>
      <p:graphicFrame>
        <p:nvGraphicFramePr>
          <p:cNvPr id="2" name="Table 1">
            <a:extLst>
              <a:ext uri="{FF2B5EF4-FFF2-40B4-BE49-F238E27FC236}">
                <a16:creationId xmlns:a16="http://schemas.microsoft.com/office/drawing/2014/main" id="{CE96A9F5-E248-6F85-3927-FFAEBBEAA2B3}"/>
              </a:ext>
            </a:extLst>
          </p:cNvPr>
          <p:cNvGraphicFramePr>
            <a:graphicFrameLocks noGrp="1"/>
          </p:cNvGraphicFramePr>
          <p:nvPr>
            <p:extLst>
              <p:ext uri="{D42A27DB-BD31-4B8C-83A1-F6EECF244321}">
                <p14:modId xmlns:p14="http://schemas.microsoft.com/office/powerpoint/2010/main" val="1391452071"/>
              </p:ext>
            </p:extLst>
          </p:nvPr>
        </p:nvGraphicFramePr>
        <p:xfrm>
          <a:off x="1019596" y="461554"/>
          <a:ext cx="9831283" cy="4599333"/>
        </p:xfrm>
        <a:graphic>
          <a:graphicData uri="http://schemas.openxmlformats.org/drawingml/2006/table">
            <a:tbl>
              <a:tblPr firstRow="1" bandRow="1">
                <a:tableStyleId>{3B4B98B0-60AC-42C2-AFA5-B58CD77FA1E5}</a:tableStyleId>
              </a:tblPr>
              <a:tblGrid>
                <a:gridCol w="320317">
                  <a:extLst>
                    <a:ext uri="{9D8B030D-6E8A-4147-A177-3AD203B41FA5}">
                      <a16:colId xmlns:a16="http://schemas.microsoft.com/office/drawing/2014/main" val="410526806"/>
                    </a:ext>
                  </a:extLst>
                </a:gridCol>
                <a:gridCol w="3274020">
                  <a:extLst>
                    <a:ext uri="{9D8B030D-6E8A-4147-A177-3AD203B41FA5}">
                      <a16:colId xmlns:a16="http://schemas.microsoft.com/office/drawing/2014/main" val="629473955"/>
                    </a:ext>
                  </a:extLst>
                </a:gridCol>
                <a:gridCol w="2970514">
                  <a:extLst>
                    <a:ext uri="{9D8B030D-6E8A-4147-A177-3AD203B41FA5}">
                      <a16:colId xmlns:a16="http://schemas.microsoft.com/office/drawing/2014/main" val="1506294572"/>
                    </a:ext>
                  </a:extLst>
                </a:gridCol>
                <a:gridCol w="3266432">
                  <a:extLst>
                    <a:ext uri="{9D8B030D-6E8A-4147-A177-3AD203B41FA5}">
                      <a16:colId xmlns:a16="http://schemas.microsoft.com/office/drawing/2014/main" val="1893255624"/>
                    </a:ext>
                  </a:extLst>
                </a:gridCol>
              </a:tblGrid>
              <a:tr h="1793421">
                <a:tc>
                  <a:txBody>
                    <a:bodyPr/>
                    <a:lstStyle/>
                    <a:p>
                      <a:pPr algn="l">
                        <a:lnSpc>
                          <a:spcPct val="107000"/>
                        </a:lnSpc>
                        <a:spcAft>
                          <a:spcPts val="800"/>
                        </a:spcAft>
                      </a:pPr>
                      <a:endParaRPr lang="en-CA" sz="1800" dirty="0">
                        <a:effectLst/>
                      </a:endParaRPr>
                    </a:p>
                  </a:txBody>
                  <a:tcPr marL="110303" marR="110303" marT="0" marB="0"/>
                </a:tc>
                <a:tc>
                  <a:txBody>
                    <a:bodyPr/>
                    <a:lstStyle/>
                    <a:p>
                      <a:pPr algn="ctr">
                        <a:lnSpc>
                          <a:spcPct val="107000"/>
                        </a:lnSpc>
                        <a:spcAft>
                          <a:spcPts val="800"/>
                        </a:spcAft>
                      </a:pPr>
                      <a:r>
                        <a:rPr lang="en-CA" sz="2100" dirty="0">
                          <a:effectLst/>
                        </a:rPr>
                        <a:t>Person/Family-Led Approach</a:t>
                      </a:r>
                      <a:endParaRPr lang="en-CA" sz="1800" dirty="0">
                        <a:effectLst/>
                      </a:endParaRPr>
                    </a:p>
                    <a:p>
                      <a:pPr algn="ctr">
                        <a:lnSpc>
                          <a:spcPct val="107000"/>
                        </a:lnSpc>
                        <a:spcAft>
                          <a:spcPts val="800"/>
                        </a:spcAft>
                      </a:pPr>
                      <a:r>
                        <a:rPr lang="en-CA" sz="600" dirty="0">
                          <a:effectLst/>
                        </a:rPr>
                        <a:t> </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dirty="0">
                          <a:effectLst/>
                        </a:rPr>
                        <a:t>Supported (IF) Approach</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a:effectLst/>
                        </a:rPr>
                        <a:t>Agency-Managed Approach</a:t>
                      </a:r>
                      <a:endParaRPr lang="en-CA" sz="1800">
                        <a:effectLst/>
                        <a:latin typeface="Calibri" panose="020F0502020204030204" pitchFamily="34" charset="0"/>
                        <a:ea typeface="Calibri" panose="020F0502020204030204" pitchFamily="34" charset="0"/>
                      </a:endParaRPr>
                    </a:p>
                  </a:txBody>
                  <a:tcPr marL="110303" marR="110303" marT="0" marB="0" anchor="ctr"/>
                </a:tc>
                <a:extLst>
                  <a:ext uri="{0D108BD9-81ED-4DB2-BD59-A6C34878D82A}">
                    <a16:rowId xmlns:a16="http://schemas.microsoft.com/office/drawing/2014/main" val="3076962479"/>
                  </a:ext>
                </a:extLst>
              </a:tr>
              <a:tr h="2805912">
                <a:tc>
                  <a:txBody>
                    <a:bodyPr/>
                    <a:lstStyle/>
                    <a:p>
                      <a:pPr algn="l">
                        <a:lnSpc>
                          <a:spcPct val="107000"/>
                        </a:lnSpc>
                        <a:spcAft>
                          <a:spcPts val="800"/>
                        </a:spcAft>
                      </a:pPr>
                      <a:endParaRPr lang="en-CA" sz="1800" b="1"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l">
                        <a:lnSpc>
                          <a:spcPct val="107000"/>
                        </a:lnSpc>
                        <a:spcBef>
                          <a:spcPts val="300"/>
                        </a:spcBef>
                        <a:spcAft>
                          <a:spcPts val="800"/>
                        </a:spcAft>
                      </a:pPr>
                      <a:r>
                        <a:rPr lang="en-CA" sz="2000" dirty="0">
                          <a:solidFill>
                            <a:srgbClr val="000000"/>
                          </a:solidFill>
                          <a:effectLst/>
                          <a:latin typeface="Calibri" panose="020F0502020204030204" pitchFamily="34" charset="0"/>
                          <a:ea typeface="Calibri" panose="020F0502020204030204" pitchFamily="34" charset="0"/>
                        </a:rPr>
                        <a:t>Yes</a:t>
                      </a:r>
                      <a:endParaRPr lang="en-CA" sz="2000" dirty="0">
                        <a:effectLst/>
                        <a:latin typeface="Calibri" panose="020F0502020204030204" pitchFamily="34" charset="0"/>
                        <a:ea typeface="Calibri" panose="020F0502020204030204" pitchFamily="34" charset="0"/>
                      </a:endParaRPr>
                    </a:p>
                    <a:p>
                      <a:pPr algn="l">
                        <a:lnSpc>
                          <a:spcPct val="107000"/>
                        </a:lnSpc>
                        <a:spcBef>
                          <a:spcPts val="300"/>
                        </a:spcBef>
                        <a:spcAft>
                          <a:spcPts val="800"/>
                        </a:spcAft>
                      </a:pPr>
                      <a:r>
                        <a:rPr lang="en-CA" sz="2000" b="1" dirty="0">
                          <a:solidFill>
                            <a:srgbClr val="000000"/>
                          </a:solidFill>
                          <a:effectLst/>
                          <a:latin typeface="Calibri" panose="020F0502020204030204" pitchFamily="34" charset="0"/>
                          <a:ea typeface="Calibri" panose="020F0502020204030204" pitchFamily="34" charset="0"/>
                        </a:rPr>
                        <a:t>Monitoring &amp; Oversight:</a:t>
                      </a:r>
                      <a:r>
                        <a:rPr lang="en-CA" sz="2000" dirty="0">
                          <a:solidFill>
                            <a:srgbClr val="000000"/>
                          </a:solidFill>
                          <a:effectLst/>
                          <a:latin typeface="Calibri" panose="020F0502020204030204" pitchFamily="34" charset="0"/>
                          <a:ea typeface="Calibri" panose="020F0502020204030204" pitchFamily="34" charset="0"/>
                        </a:rPr>
                        <a:t> MCCSS needs to ensure greater or equal oversight as compared to non-profit. Cannot be at a greater cost than a non-profit option.</a:t>
                      </a:r>
                      <a:endParaRPr lang="en-CA" sz="2000" dirty="0">
                        <a:effectLst/>
                        <a:latin typeface="Calibri" panose="020F0502020204030204" pitchFamily="34" charset="0"/>
                        <a:ea typeface="Calibri" panose="020F0502020204030204" pitchFamily="34" charset="0"/>
                      </a:endParaRPr>
                    </a:p>
                  </a:txBody>
                  <a:tcPr marL="63500" marR="63500" marT="0" marB="0"/>
                </a:tc>
                <a:tc>
                  <a:txBody>
                    <a:bodyPr/>
                    <a:lstStyle/>
                    <a:p>
                      <a:pPr algn="l">
                        <a:lnSpc>
                          <a:spcPct val="107000"/>
                        </a:lnSpc>
                        <a:spcBef>
                          <a:spcPts val="300"/>
                        </a:spcBef>
                        <a:spcAft>
                          <a:spcPts val="800"/>
                        </a:spcAft>
                      </a:pPr>
                      <a:r>
                        <a:rPr lang="en-CA" sz="2000" dirty="0">
                          <a:solidFill>
                            <a:srgbClr val="000000"/>
                          </a:solidFill>
                          <a:effectLst/>
                          <a:latin typeface="Calibri" panose="020F0502020204030204" pitchFamily="34" charset="0"/>
                          <a:ea typeface="Calibri" panose="020F0502020204030204" pitchFamily="34" charset="0"/>
                        </a:rPr>
                        <a:t>Yes</a:t>
                      </a:r>
                      <a:r>
                        <a:rPr lang="en-CA" sz="2000" b="1" dirty="0">
                          <a:solidFill>
                            <a:srgbClr val="000000"/>
                          </a:solidFill>
                          <a:effectLst/>
                          <a:latin typeface="Calibri" panose="020F0502020204030204" pitchFamily="34" charset="0"/>
                          <a:ea typeface="Calibri" panose="020F0502020204030204" pitchFamily="34" charset="0"/>
                        </a:rPr>
                        <a:t> </a:t>
                      </a:r>
                      <a:endParaRPr lang="en-CA" sz="2000" dirty="0">
                        <a:effectLst/>
                        <a:latin typeface="Calibri" panose="020F0502020204030204" pitchFamily="34" charset="0"/>
                        <a:ea typeface="Calibri" panose="020F0502020204030204" pitchFamily="34" charset="0"/>
                      </a:endParaRPr>
                    </a:p>
                    <a:p>
                      <a:pPr algn="l">
                        <a:lnSpc>
                          <a:spcPct val="107000"/>
                        </a:lnSpc>
                        <a:spcAft>
                          <a:spcPts val="300"/>
                        </a:spcAft>
                      </a:pPr>
                      <a:r>
                        <a:rPr lang="en-CA" sz="2000" b="1" dirty="0">
                          <a:solidFill>
                            <a:srgbClr val="000000"/>
                          </a:solidFill>
                          <a:effectLst/>
                          <a:latin typeface="Calibri" panose="020F0502020204030204" pitchFamily="34" charset="0"/>
                          <a:ea typeface="Calibri" panose="020F0502020204030204" pitchFamily="34" charset="0"/>
                        </a:rPr>
                        <a:t>Monitoring &amp; Oversight:</a:t>
                      </a:r>
                      <a:r>
                        <a:rPr lang="en-CA" sz="2000" dirty="0">
                          <a:solidFill>
                            <a:srgbClr val="000000"/>
                          </a:solidFill>
                          <a:effectLst/>
                          <a:latin typeface="Calibri" panose="020F0502020204030204" pitchFamily="34" charset="0"/>
                          <a:ea typeface="Calibri" panose="020F0502020204030204" pitchFamily="34" charset="0"/>
                        </a:rPr>
                        <a:t> MCCSS needs to ensure greater or equal oversight as compared to non-profit. Cannot be at a greater cost than a non-profit option.</a:t>
                      </a:r>
                      <a:endParaRPr lang="en-CA" sz="2000" dirty="0">
                        <a:effectLst/>
                        <a:latin typeface="Calibri" panose="020F0502020204030204" pitchFamily="34" charset="0"/>
                        <a:ea typeface="Calibri" panose="020F0502020204030204" pitchFamily="34" charset="0"/>
                      </a:endParaRPr>
                    </a:p>
                  </a:txBody>
                  <a:tcPr marL="63500" marR="63500" marT="0" marB="0"/>
                </a:tc>
                <a:tc>
                  <a:txBody>
                    <a:bodyPr/>
                    <a:lstStyle/>
                    <a:p>
                      <a:pPr algn="l">
                        <a:lnSpc>
                          <a:spcPct val="107000"/>
                        </a:lnSpc>
                        <a:spcBef>
                          <a:spcPts val="200"/>
                        </a:spcBef>
                        <a:spcAft>
                          <a:spcPts val="800"/>
                        </a:spcAft>
                      </a:pPr>
                      <a:r>
                        <a:rPr lang="en-CA" sz="2000" dirty="0">
                          <a:solidFill>
                            <a:srgbClr val="000000"/>
                          </a:solidFill>
                          <a:effectLst/>
                          <a:latin typeface="Calibri" panose="020F0502020204030204" pitchFamily="34" charset="0"/>
                          <a:ea typeface="Calibri" panose="020F0502020204030204" pitchFamily="34" charset="0"/>
                        </a:rPr>
                        <a:t>Decided by agency</a:t>
                      </a:r>
                      <a:endParaRPr lang="en-CA" sz="2000" dirty="0">
                        <a:effectLst/>
                        <a:latin typeface="Calibri" panose="020F0502020204030204" pitchFamily="34" charset="0"/>
                        <a:ea typeface="Calibri" panose="020F0502020204030204" pitchFamily="34" charset="0"/>
                      </a:endParaRPr>
                    </a:p>
                    <a:p>
                      <a:pPr algn="l">
                        <a:lnSpc>
                          <a:spcPct val="107000"/>
                        </a:lnSpc>
                        <a:spcBef>
                          <a:spcPts val="200"/>
                        </a:spcBef>
                        <a:spcAft>
                          <a:spcPts val="800"/>
                        </a:spcAft>
                      </a:pPr>
                      <a:r>
                        <a:rPr lang="en-CA" sz="2000" b="1" dirty="0">
                          <a:solidFill>
                            <a:srgbClr val="000000"/>
                          </a:solidFill>
                          <a:effectLst/>
                          <a:latin typeface="Calibri" panose="020F0502020204030204" pitchFamily="34" charset="0"/>
                          <a:ea typeface="Calibri" panose="020F0502020204030204" pitchFamily="34" charset="0"/>
                        </a:rPr>
                        <a:t>Monitoring &amp; Oversight:</a:t>
                      </a:r>
                      <a:r>
                        <a:rPr lang="en-CA" sz="2000" dirty="0">
                          <a:solidFill>
                            <a:srgbClr val="000000"/>
                          </a:solidFill>
                          <a:effectLst/>
                          <a:latin typeface="Calibri" panose="020F0502020204030204" pitchFamily="34" charset="0"/>
                          <a:ea typeface="Calibri" panose="020F0502020204030204" pitchFamily="34" charset="0"/>
                        </a:rPr>
                        <a:t> MCCSS needs to ensure greater or equal oversight as compared to non-profit. Cannot be at a greater cost than a non-profit option.</a:t>
                      </a:r>
                      <a:endParaRPr lang="en-CA" sz="2000" dirty="0">
                        <a:effectLst/>
                        <a:latin typeface="Calibri" panose="020F0502020204030204" pitchFamily="34" charset="0"/>
                        <a:ea typeface="Calibri" panose="020F0502020204030204" pitchFamily="34" charset="0"/>
                      </a:endParaRPr>
                    </a:p>
                  </a:txBody>
                  <a:tcPr marL="63500" marR="63500" marT="0" marB="0"/>
                </a:tc>
                <a:extLst>
                  <a:ext uri="{0D108BD9-81ED-4DB2-BD59-A6C34878D82A}">
                    <a16:rowId xmlns:a16="http://schemas.microsoft.com/office/drawing/2014/main" val="3415536758"/>
                  </a:ext>
                </a:extLst>
              </a:tr>
            </a:tbl>
          </a:graphicData>
        </a:graphic>
      </p:graphicFrame>
    </p:spTree>
    <p:extLst>
      <p:ext uri="{BB962C8B-B14F-4D97-AF65-F5344CB8AC3E}">
        <p14:creationId xmlns:p14="http://schemas.microsoft.com/office/powerpoint/2010/main" val="3152519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95AA0-6AA0-1B8B-30CC-2FEA3AD0CD6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A022CC-FF9F-A9A6-0777-A12D38C43115}"/>
              </a:ext>
            </a:extLst>
          </p:cNvPr>
          <p:cNvSpPr txBox="1"/>
          <p:nvPr/>
        </p:nvSpPr>
        <p:spPr>
          <a:xfrm>
            <a:off x="1093961" y="5438502"/>
            <a:ext cx="5508170" cy="957944"/>
          </a:xfrm>
          <a:prstGeom prst="rect">
            <a:avLst/>
          </a:prstGeom>
        </p:spPr>
        <p:txBody>
          <a:bodyPr rot="0" spcFirstLastPara="0" vert="horz" lIns="91440" tIns="45720" rIns="91440" bIns="45720" numCol="1" spcCol="0" rtlCol="0" fromWordArt="0" anchor="t" anchorCtr="0" forceAA="0" compatLnSpc="1">
            <a:prstTxWarp prst="textNoShape">
              <a:avLst/>
            </a:prstTxWarp>
            <a:normAutofit/>
          </a:bodyPr>
          <a:lstStyle/>
          <a:p>
            <a:pPr algn="l">
              <a:lnSpc>
                <a:spcPct val="107000"/>
              </a:lnSpc>
              <a:spcAft>
                <a:spcPts val="800"/>
              </a:spcAft>
            </a:pPr>
            <a:r>
              <a:rPr lang="en-CA" sz="3600" b="1" dirty="0">
                <a:effectLst/>
              </a:rPr>
              <a:t>Portability</a:t>
            </a:r>
            <a:endParaRPr lang="en-CA" sz="3600" b="1" dirty="0">
              <a:effectLst/>
              <a:latin typeface="Calibri" panose="020F0502020204030204" pitchFamily="34" charset="0"/>
              <a:ea typeface="Calibri" panose="020F0502020204030204" pitchFamily="34" charset="0"/>
            </a:endParaRPr>
          </a:p>
        </p:txBody>
      </p:sp>
      <p:graphicFrame>
        <p:nvGraphicFramePr>
          <p:cNvPr id="2" name="Table 1">
            <a:extLst>
              <a:ext uri="{FF2B5EF4-FFF2-40B4-BE49-F238E27FC236}">
                <a16:creationId xmlns:a16="http://schemas.microsoft.com/office/drawing/2014/main" id="{CE96A9F5-E248-6F85-3927-FFAEBBEAA2B3}"/>
              </a:ext>
            </a:extLst>
          </p:cNvPr>
          <p:cNvGraphicFramePr>
            <a:graphicFrameLocks noGrp="1"/>
          </p:cNvGraphicFramePr>
          <p:nvPr>
            <p:extLst>
              <p:ext uri="{D42A27DB-BD31-4B8C-83A1-F6EECF244321}">
                <p14:modId xmlns:p14="http://schemas.microsoft.com/office/powerpoint/2010/main" val="1261832792"/>
              </p:ext>
            </p:extLst>
          </p:nvPr>
        </p:nvGraphicFramePr>
        <p:xfrm>
          <a:off x="1019596" y="461554"/>
          <a:ext cx="9831283" cy="4777196"/>
        </p:xfrm>
        <a:graphic>
          <a:graphicData uri="http://schemas.openxmlformats.org/drawingml/2006/table">
            <a:tbl>
              <a:tblPr firstRow="1" bandRow="1">
                <a:tableStyleId>{3B4B98B0-60AC-42C2-AFA5-B58CD77FA1E5}</a:tableStyleId>
              </a:tblPr>
              <a:tblGrid>
                <a:gridCol w="246006">
                  <a:extLst>
                    <a:ext uri="{9D8B030D-6E8A-4147-A177-3AD203B41FA5}">
                      <a16:colId xmlns:a16="http://schemas.microsoft.com/office/drawing/2014/main" val="410526806"/>
                    </a:ext>
                  </a:extLst>
                </a:gridCol>
                <a:gridCol w="3348331">
                  <a:extLst>
                    <a:ext uri="{9D8B030D-6E8A-4147-A177-3AD203B41FA5}">
                      <a16:colId xmlns:a16="http://schemas.microsoft.com/office/drawing/2014/main" val="629473955"/>
                    </a:ext>
                  </a:extLst>
                </a:gridCol>
                <a:gridCol w="2970514">
                  <a:extLst>
                    <a:ext uri="{9D8B030D-6E8A-4147-A177-3AD203B41FA5}">
                      <a16:colId xmlns:a16="http://schemas.microsoft.com/office/drawing/2014/main" val="1506294572"/>
                    </a:ext>
                  </a:extLst>
                </a:gridCol>
                <a:gridCol w="3266432">
                  <a:extLst>
                    <a:ext uri="{9D8B030D-6E8A-4147-A177-3AD203B41FA5}">
                      <a16:colId xmlns:a16="http://schemas.microsoft.com/office/drawing/2014/main" val="1893255624"/>
                    </a:ext>
                  </a:extLst>
                </a:gridCol>
              </a:tblGrid>
              <a:tr h="1862775">
                <a:tc>
                  <a:txBody>
                    <a:bodyPr/>
                    <a:lstStyle/>
                    <a:p>
                      <a:pPr algn="l">
                        <a:lnSpc>
                          <a:spcPct val="107000"/>
                        </a:lnSpc>
                        <a:spcAft>
                          <a:spcPts val="800"/>
                        </a:spcAft>
                      </a:pPr>
                      <a:endParaRPr lang="en-CA" sz="1800" dirty="0">
                        <a:effectLst/>
                      </a:endParaRPr>
                    </a:p>
                  </a:txBody>
                  <a:tcPr marL="110303" marR="110303" marT="0" marB="0"/>
                </a:tc>
                <a:tc>
                  <a:txBody>
                    <a:bodyPr/>
                    <a:lstStyle/>
                    <a:p>
                      <a:pPr algn="ctr">
                        <a:lnSpc>
                          <a:spcPct val="107000"/>
                        </a:lnSpc>
                        <a:spcAft>
                          <a:spcPts val="800"/>
                        </a:spcAft>
                      </a:pPr>
                      <a:r>
                        <a:rPr lang="en-CA" sz="2100" dirty="0">
                          <a:effectLst/>
                        </a:rPr>
                        <a:t>Person/Family-Led Approach</a:t>
                      </a:r>
                      <a:endParaRPr lang="en-CA" sz="1800" dirty="0">
                        <a:effectLst/>
                      </a:endParaRPr>
                    </a:p>
                    <a:p>
                      <a:pPr algn="ctr">
                        <a:lnSpc>
                          <a:spcPct val="107000"/>
                        </a:lnSpc>
                        <a:spcAft>
                          <a:spcPts val="800"/>
                        </a:spcAft>
                      </a:pPr>
                      <a:r>
                        <a:rPr lang="en-CA" sz="600" dirty="0">
                          <a:effectLst/>
                        </a:rPr>
                        <a:t> </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dirty="0">
                          <a:effectLst/>
                        </a:rPr>
                        <a:t>Supported (IF) Approach</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a:effectLst/>
                        </a:rPr>
                        <a:t>Agency-Managed Approach</a:t>
                      </a:r>
                      <a:endParaRPr lang="en-CA" sz="1800">
                        <a:effectLst/>
                        <a:latin typeface="Calibri" panose="020F0502020204030204" pitchFamily="34" charset="0"/>
                        <a:ea typeface="Calibri" panose="020F0502020204030204" pitchFamily="34" charset="0"/>
                      </a:endParaRPr>
                    </a:p>
                  </a:txBody>
                  <a:tcPr marL="110303" marR="110303" marT="0" marB="0" anchor="ctr"/>
                </a:tc>
                <a:extLst>
                  <a:ext uri="{0D108BD9-81ED-4DB2-BD59-A6C34878D82A}">
                    <a16:rowId xmlns:a16="http://schemas.microsoft.com/office/drawing/2014/main" val="3076962479"/>
                  </a:ext>
                </a:extLst>
              </a:tr>
              <a:tr h="2914421">
                <a:tc>
                  <a:txBody>
                    <a:bodyPr/>
                    <a:lstStyle/>
                    <a:p>
                      <a:pPr algn="l">
                        <a:lnSpc>
                          <a:spcPct val="107000"/>
                        </a:lnSpc>
                        <a:spcAft>
                          <a:spcPts val="800"/>
                        </a:spcAft>
                      </a:pPr>
                      <a:endParaRPr lang="en-CA" sz="1800" b="1"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l">
                        <a:lnSpc>
                          <a:spcPct val="107000"/>
                        </a:lnSpc>
                        <a:spcAft>
                          <a:spcPts val="800"/>
                        </a:spcAft>
                      </a:pPr>
                      <a:r>
                        <a:rPr lang="en-CA" sz="1800" dirty="0">
                          <a:solidFill>
                            <a:srgbClr val="000000"/>
                          </a:solidFill>
                          <a:effectLst/>
                          <a:latin typeface="Calibri" panose="020F0502020204030204" pitchFamily="34" charset="0"/>
                          <a:ea typeface="Calibri" panose="020F0502020204030204" pitchFamily="34" charset="0"/>
                        </a:rPr>
                        <a:t>People can choose to move their funding to any other category and across the province.</a:t>
                      </a:r>
                      <a:endParaRPr lang="en-CA" sz="1800" dirty="0">
                        <a:effectLst/>
                        <a:latin typeface="Calibri" panose="020F0502020204030204" pitchFamily="34" charset="0"/>
                        <a:ea typeface="Calibri" panose="020F0502020204030204" pitchFamily="34" charset="0"/>
                      </a:endParaRPr>
                    </a:p>
                  </a:txBody>
                  <a:tcPr marL="68580" marR="68580" marT="0" marB="0"/>
                </a:tc>
                <a:tc>
                  <a:txBody>
                    <a:bodyPr/>
                    <a:lstStyle/>
                    <a:p>
                      <a:pPr algn="l">
                        <a:lnSpc>
                          <a:spcPct val="107000"/>
                        </a:lnSpc>
                        <a:spcAft>
                          <a:spcPts val="800"/>
                        </a:spcAft>
                      </a:pPr>
                      <a:r>
                        <a:rPr lang="en-CA" sz="1800" dirty="0">
                          <a:solidFill>
                            <a:srgbClr val="000000"/>
                          </a:solidFill>
                          <a:effectLst/>
                          <a:latin typeface="Calibri" panose="020F0502020204030204" pitchFamily="34" charset="0"/>
                          <a:ea typeface="Calibri" panose="020F0502020204030204" pitchFamily="34" charset="0"/>
                        </a:rPr>
                        <a:t>A person/family/trusted others can terminate their contracts any time, subject to the terms they agreed-to, and move their funding. </a:t>
                      </a:r>
                      <a:endParaRPr lang="en-CA" sz="18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000" dirty="0">
                          <a:solidFill>
                            <a:srgbClr val="000000"/>
                          </a:solidFill>
                          <a:effectLst/>
                          <a:latin typeface="Calibri" panose="020F0502020204030204" pitchFamily="34" charset="0"/>
                          <a:ea typeface="Calibri" panose="020F0502020204030204" pitchFamily="34" charset="0"/>
                        </a:rPr>
                        <a:t> </a:t>
                      </a:r>
                      <a:endParaRPr lang="en-CA" sz="18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800" dirty="0">
                          <a:solidFill>
                            <a:srgbClr val="000000"/>
                          </a:solidFill>
                          <a:effectLst/>
                          <a:latin typeface="Calibri" panose="020F0502020204030204" pitchFamily="34" charset="0"/>
                          <a:ea typeface="Calibri" panose="020F0502020204030204" pitchFamily="34" charset="0"/>
                        </a:rPr>
                        <a:t>People can choose to move their funding to another TPR in the province.</a:t>
                      </a:r>
                      <a:endParaRPr lang="en-CA" sz="1800" dirty="0">
                        <a:effectLst/>
                        <a:latin typeface="Calibri" panose="020F0502020204030204" pitchFamily="34" charset="0"/>
                        <a:ea typeface="Calibri" panose="020F0502020204030204" pitchFamily="34" charset="0"/>
                      </a:endParaRPr>
                    </a:p>
                  </a:txBody>
                  <a:tcPr marL="68580" marR="68580" marT="0" marB="0"/>
                </a:tc>
                <a:tc>
                  <a:txBody>
                    <a:bodyPr/>
                    <a:lstStyle/>
                    <a:p>
                      <a:pPr algn="l">
                        <a:lnSpc>
                          <a:spcPct val="107000"/>
                        </a:lnSpc>
                        <a:spcAft>
                          <a:spcPts val="800"/>
                        </a:spcAft>
                      </a:pPr>
                      <a:r>
                        <a:rPr lang="en-CA" sz="1800" dirty="0">
                          <a:solidFill>
                            <a:srgbClr val="000000"/>
                          </a:solidFill>
                          <a:effectLst/>
                          <a:latin typeface="Calibri" panose="020F0502020204030204" pitchFamily="34" charset="0"/>
                          <a:ea typeface="Calibri" panose="020F0502020204030204" pitchFamily="34" charset="0"/>
                        </a:rPr>
                        <a:t>A person/family/trusted others can terminate their contracts any time, subject to the terms they agreed-to, and move their funding. </a:t>
                      </a:r>
                      <a:endParaRPr lang="en-CA" sz="18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000" dirty="0">
                          <a:solidFill>
                            <a:srgbClr val="000000"/>
                          </a:solidFill>
                          <a:effectLst/>
                          <a:latin typeface="Calibri" panose="020F0502020204030204" pitchFamily="34" charset="0"/>
                          <a:ea typeface="Calibri" panose="020F0502020204030204" pitchFamily="34" charset="0"/>
                        </a:rPr>
                        <a:t> </a:t>
                      </a:r>
                      <a:endParaRPr lang="en-CA" sz="18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800" dirty="0">
                          <a:solidFill>
                            <a:srgbClr val="000000"/>
                          </a:solidFill>
                          <a:effectLst/>
                          <a:latin typeface="Calibri" panose="020F0502020204030204" pitchFamily="34" charset="0"/>
                          <a:ea typeface="Calibri" panose="020F0502020204030204" pitchFamily="34" charset="0"/>
                        </a:rPr>
                        <a:t>People can choose to move their funding to another TPA in the province.</a:t>
                      </a:r>
                      <a:endParaRPr lang="en-CA" sz="18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415536758"/>
                  </a:ext>
                </a:extLst>
              </a:tr>
            </a:tbl>
          </a:graphicData>
        </a:graphic>
      </p:graphicFrame>
    </p:spTree>
    <p:extLst>
      <p:ext uri="{BB962C8B-B14F-4D97-AF65-F5344CB8AC3E}">
        <p14:creationId xmlns:p14="http://schemas.microsoft.com/office/powerpoint/2010/main" val="3436790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95AA0-6AA0-1B8B-30CC-2FEA3AD0CD6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A022CC-FF9F-A9A6-0777-A12D38C43115}"/>
              </a:ext>
            </a:extLst>
          </p:cNvPr>
          <p:cNvSpPr txBox="1"/>
          <p:nvPr/>
        </p:nvSpPr>
        <p:spPr>
          <a:xfrm>
            <a:off x="1093961" y="5438501"/>
            <a:ext cx="5508170" cy="1181373"/>
          </a:xfrm>
          <a:prstGeom prst="rect">
            <a:avLst/>
          </a:prstGeom>
        </p:spPr>
        <p:txBody>
          <a:bodyPr rot="0" spcFirstLastPara="0" vert="horz" lIns="91440" tIns="45720" rIns="91440" bIns="45720" numCol="1" spcCol="0" rtlCol="0" fromWordArt="0" anchor="t" anchorCtr="0" forceAA="0" compatLnSpc="1">
            <a:prstTxWarp prst="textNoShape">
              <a:avLst/>
            </a:prstTxWarp>
            <a:normAutofit fontScale="70000" lnSpcReduction="20000"/>
          </a:bodyPr>
          <a:lstStyle/>
          <a:p>
            <a:pPr algn="l">
              <a:lnSpc>
                <a:spcPct val="107000"/>
              </a:lnSpc>
              <a:spcAft>
                <a:spcPts val="800"/>
              </a:spcAft>
            </a:pPr>
            <a:r>
              <a:rPr lang="en-CA" sz="3600" b="1" dirty="0">
                <a:latin typeface="Calibri" panose="020F0502020204030204" pitchFamily="34" charset="0"/>
                <a:ea typeface="Calibri" panose="020F0502020204030204" pitchFamily="34" charset="0"/>
              </a:rPr>
              <a:t>Ongoing Unencumbered Facilitation, Planning and Brokering  Separate from Program and Service Delivery</a:t>
            </a:r>
            <a:endParaRPr lang="en-CA" sz="3600" b="1" dirty="0">
              <a:effectLst/>
              <a:latin typeface="Calibri" panose="020F0502020204030204" pitchFamily="34" charset="0"/>
              <a:ea typeface="Calibri" panose="020F0502020204030204" pitchFamily="34" charset="0"/>
            </a:endParaRPr>
          </a:p>
        </p:txBody>
      </p:sp>
      <p:graphicFrame>
        <p:nvGraphicFramePr>
          <p:cNvPr id="2" name="Table 1">
            <a:extLst>
              <a:ext uri="{FF2B5EF4-FFF2-40B4-BE49-F238E27FC236}">
                <a16:creationId xmlns:a16="http://schemas.microsoft.com/office/drawing/2014/main" id="{CE96A9F5-E248-6F85-3927-FFAEBBEAA2B3}"/>
              </a:ext>
            </a:extLst>
          </p:cNvPr>
          <p:cNvGraphicFramePr>
            <a:graphicFrameLocks noGrp="1"/>
          </p:cNvGraphicFramePr>
          <p:nvPr>
            <p:extLst>
              <p:ext uri="{D42A27DB-BD31-4B8C-83A1-F6EECF244321}">
                <p14:modId xmlns:p14="http://schemas.microsoft.com/office/powerpoint/2010/main" val="399250146"/>
              </p:ext>
            </p:extLst>
          </p:nvPr>
        </p:nvGraphicFramePr>
        <p:xfrm>
          <a:off x="1019596" y="461554"/>
          <a:ext cx="9831283" cy="4424542"/>
        </p:xfrm>
        <a:graphic>
          <a:graphicData uri="http://schemas.openxmlformats.org/drawingml/2006/table">
            <a:tbl>
              <a:tblPr firstRow="1" bandRow="1">
                <a:tableStyleId>{3B4B98B0-60AC-42C2-AFA5-B58CD77FA1E5}</a:tableStyleId>
              </a:tblPr>
              <a:tblGrid>
                <a:gridCol w="246006">
                  <a:extLst>
                    <a:ext uri="{9D8B030D-6E8A-4147-A177-3AD203B41FA5}">
                      <a16:colId xmlns:a16="http://schemas.microsoft.com/office/drawing/2014/main" val="410526806"/>
                    </a:ext>
                  </a:extLst>
                </a:gridCol>
                <a:gridCol w="3348331">
                  <a:extLst>
                    <a:ext uri="{9D8B030D-6E8A-4147-A177-3AD203B41FA5}">
                      <a16:colId xmlns:a16="http://schemas.microsoft.com/office/drawing/2014/main" val="629473955"/>
                    </a:ext>
                  </a:extLst>
                </a:gridCol>
                <a:gridCol w="2970514">
                  <a:extLst>
                    <a:ext uri="{9D8B030D-6E8A-4147-A177-3AD203B41FA5}">
                      <a16:colId xmlns:a16="http://schemas.microsoft.com/office/drawing/2014/main" val="1506294572"/>
                    </a:ext>
                  </a:extLst>
                </a:gridCol>
                <a:gridCol w="3266432">
                  <a:extLst>
                    <a:ext uri="{9D8B030D-6E8A-4147-A177-3AD203B41FA5}">
                      <a16:colId xmlns:a16="http://schemas.microsoft.com/office/drawing/2014/main" val="1893255624"/>
                    </a:ext>
                  </a:extLst>
                </a:gridCol>
              </a:tblGrid>
              <a:tr h="1510121">
                <a:tc>
                  <a:txBody>
                    <a:bodyPr/>
                    <a:lstStyle/>
                    <a:p>
                      <a:pPr algn="l">
                        <a:lnSpc>
                          <a:spcPct val="107000"/>
                        </a:lnSpc>
                        <a:spcAft>
                          <a:spcPts val="800"/>
                        </a:spcAft>
                      </a:pPr>
                      <a:endParaRPr lang="en-CA" sz="1800" dirty="0">
                        <a:effectLst/>
                      </a:endParaRPr>
                    </a:p>
                  </a:txBody>
                  <a:tcPr marL="110303" marR="110303" marT="0" marB="0"/>
                </a:tc>
                <a:tc>
                  <a:txBody>
                    <a:bodyPr/>
                    <a:lstStyle/>
                    <a:p>
                      <a:pPr algn="ctr">
                        <a:lnSpc>
                          <a:spcPct val="107000"/>
                        </a:lnSpc>
                        <a:spcAft>
                          <a:spcPts val="800"/>
                        </a:spcAft>
                      </a:pPr>
                      <a:r>
                        <a:rPr lang="en-CA" sz="2100" dirty="0">
                          <a:effectLst/>
                        </a:rPr>
                        <a:t>Person/Family-Led Approach</a:t>
                      </a:r>
                      <a:endParaRPr lang="en-CA" sz="1800" dirty="0">
                        <a:effectLst/>
                      </a:endParaRPr>
                    </a:p>
                    <a:p>
                      <a:pPr algn="ctr">
                        <a:lnSpc>
                          <a:spcPct val="107000"/>
                        </a:lnSpc>
                        <a:spcAft>
                          <a:spcPts val="800"/>
                        </a:spcAft>
                      </a:pPr>
                      <a:r>
                        <a:rPr lang="en-CA" sz="600" dirty="0">
                          <a:effectLst/>
                        </a:rPr>
                        <a:t> </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dirty="0">
                          <a:effectLst/>
                        </a:rPr>
                        <a:t>Supported (IF) Approach</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a:effectLst/>
                        </a:rPr>
                        <a:t>Agency-Managed Approach</a:t>
                      </a:r>
                      <a:endParaRPr lang="en-CA" sz="1800">
                        <a:effectLst/>
                        <a:latin typeface="Calibri" panose="020F0502020204030204" pitchFamily="34" charset="0"/>
                        <a:ea typeface="Calibri" panose="020F0502020204030204" pitchFamily="34" charset="0"/>
                      </a:endParaRPr>
                    </a:p>
                  </a:txBody>
                  <a:tcPr marL="110303" marR="110303" marT="0" marB="0" anchor="ctr"/>
                </a:tc>
                <a:extLst>
                  <a:ext uri="{0D108BD9-81ED-4DB2-BD59-A6C34878D82A}">
                    <a16:rowId xmlns:a16="http://schemas.microsoft.com/office/drawing/2014/main" val="3076962479"/>
                  </a:ext>
                </a:extLst>
              </a:tr>
              <a:tr h="2914421">
                <a:tc>
                  <a:txBody>
                    <a:bodyPr/>
                    <a:lstStyle/>
                    <a:p>
                      <a:pPr algn="l">
                        <a:lnSpc>
                          <a:spcPct val="107000"/>
                        </a:lnSpc>
                        <a:spcAft>
                          <a:spcPts val="800"/>
                        </a:spcAft>
                      </a:pPr>
                      <a:endParaRPr lang="en-CA" sz="1800" b="1"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l">
                        <a:lnSpc>
                          <a:spcPct val="107000"/>
                        </a:lnSpc>
                        <a:spcAft>
                          <a:spcPts val="800"/>
                        </a:spcAft>
                      </a:pPr>
                      <a:r>
                        <a:rPr lang="en-CA" sz="1600" dirty="0">
                          <a:solidFill>
                            <a:srgbClr val="000000"/>
                          </a:solidFill>
                          <a:effectLst/>
                          <a:latin typeface="Calibri" panose="020F0502020204030204" pitchFamily="34" charset="0"/>
                          <a:ea typeface="Calibri" panose="020F0502020204030204" pitchFamily="34" charset="0"/>
                        </a:rPr>
                        <a:t>People, families, and trusted others have the option for ongoing infrastructure support for unencumbered, 3rd party facilitators.  </a:t>
                      </a:r>
                    </a:p>
                    <a:p>
                      <a:pPr algn="l">
                        <a:lnSpc>
                          <a:spcPct val="107000"/>
                        </a:lnSpc>
                        <a:spcAft>
                          <a:spcPts val="800"/>
                        </a:spcAft>
                      </a:pPr>
                      <a:endParaRPr lang="en-CA" sz="1600" dirty="0">
                        <a:solidFill>
                          <a:srgbClr val="000000"/>
                        </a:solidFill>
                        <a:effectLst/>
                        <a:latin typeface="Calibri" panose="020F0502020204030204" pitchFamily="34" charset="0"/>
                        <a:ea typeface="Calibri" panose="020F0502020204030204" pitchFamily="34" charset="0"/>
                      </a:endParaRPr>
                    </a:p>
                    <a:p>
                      <a:pPr algn="l">
                        <a:lnSpc>
                          <a:spcPct val="107000"/>
                        </a:lnSpc>
                        <a:spcAft>
                          <a:spcPts val="800"/>
                        </a:spcAft>
                      </a:pPr>
                      <a:r>
                        <a:rPr lang="en-CA" sz="1600" dirty="0">
                          <a:solidFill>
                            <a:srgbClr val="000000"/>
                          </a:solidFill>
                          <a:effectLst/>
                          <a:latin typeface="Calibri" panose="020F0502020204030204" pitchFamily="34" charset="0"/>
                          <a:ea typeface="Calibri" panose="020F0502020204030204" pitchFamily="34" charset="0"/>
                        </a:rPr>
                        <a:t>Purpose: to support a person to explore their vision and to walk alongside them as they take up a purposeful, ordinary life in their neighbourhood and community. </a:t>
                      </a:r>
                      <a:endParaRPr lang="en-CA" sz="1600" dirty="0">
                        <a:effectLst/>
                        <a:latin typeface="Calibri" panose="020F0502020204030204" pitchFamily="34" charset="0"/>
                        <a:ea typeface="Calibri" panose="020F0502020204030204" pitchFamily="34" charset="0"/>
                      </a:endParaRPr>
                    </a:p>
                  </a:txBody>
                  <a:tcPr marL="68580" marR="68580" marT="0" marB="0"/>
                </a:tc>
                <a:tc>
                  <a:txBody>
                    <a:bodyPr/>
                    <a:lstStyle/>
                    <a:p>
                      <a:pPr algn="l">
                        <a:lnSpc>
                          <a:spcPct val="107000"/>
                        </a:lnSpc>
                        <a:spcAft>
                          <a:spcPts val="800"/>
                        </a:spcAft>
                      </a:pPr>
                      <a:r>
                        <a:rPr lang="en-CA" sz="1600" b="1" dirty="0">
                          <a:solidFill>
                            <a:srgbClr val="000000"/>
                          </a:solidFill>
                          <a:effectLst/>
                          <a:latin typeface="Wingdings 3" panose="05040102010807070707" pitchFamily="18" charset="2"/>
                          <a:ea typeface="Calibri" panose="020F0502020204030204" pitchFamily="34" charset="0"/>
                        </a:rPr>
                        <a:t>\</a:t>
                      </a:r>
                      <a:r>
                        <a:rPr lang="en-CA" sz="1600" dirty="0">
                          <a:solidFill>
                            <a:srgbClr val="000000"/>
                          </a:solidFill>
                          <a:effectLst/>
                          <a:latin typeface="Calibri" panose="020F0502020204030204" pitchFamily="34" charset="0"/>
                          <a:ea typeface="Calibri" panose="020F0502020204030204" pitchFamily="34" charset="0"/>
                        </a:rPr>
                        <a:t> Same, plus:</a:t>
                      </a:r>
                      <a:endParaRPr lang="en-CA" sz="16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600" dirty="0">
                          <a:solidFill>
                            <a:srgbClr val="000000"/>
                          </a:solidFill>
                          <a:effectLst/>
                          <a:latin typeface="Calibri" panose="020F0502020204030204" pitchFamily="34" charset="0"/>
                          <a:ea typeface="Calibri" panose="020F0502020204030204" pitchFamily="34" charset="0"/>
                        </a:rPr>
                        <a:t> </a:t>
                      </a:r>
                      <a:endParaRPr lang="en-CA" sz="16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600" dirty="0">
                          <a:solidFill>
                            <a:srgbClr val="000000"/>
                          </a:solidFill>
                          <a:effectLst/>
                          <a:latin typeface="Calibri" panose="020F0502020204030204" pitchFamily="34" charset="0"/>
                          <a:ea typeface="Calibri" panose="020F0502020204030204" pitchFamily="34" charset="0"/>
                        </a:rPr>
                        <a:t>Traditional service agencies should develop a standing partnership with unencumbered facilitation, planning, and brokering groups to assist people to plan (where desired) in an unencumbered way, including away from congregate settings.</a:t>
                      </a:r>
                      <a:endParaRPr lang="en-CA" sz="1600" dirty="0">
                        <a:effectLst/>
                        <a:latin typeface="Calibri" panose="020F0502020204030204" pitchFamily="34" charset="0"/>
                        <a:ea typeface="Calibri" panose="020F0502020204030204" pitchFamily="34" charset="0"/>
                      </a:endParaRPr>
                    </a:p>
                  </a:txBody>
                  <a:tcPr marL="68580" marR="68580" marT="0" marB="0"/>
                </a:tc>
                <a:tc>
                  <a:txBody>
                    <a:bodyPr/>
                    <a:lstStyle/>
                    <a:p>
                      <a:pPr algn="l">
                        <a:lnSpc>
                          <a:spcPct val="107000"/>
                        </a:lnSpc>
                        <a:spcAft>
                          <a:spcPts val="800"/>
                        </a:spcAft>
                      </a:pPr>
                      <a:r>
                        <a:rPr lang="en-CA" sz="1600" b="1" dirty="0">
                          <a:solidFill>
                            <a:srgbClr val="000000"/>
                          </a:solidFill>
                          <a:effectLst/>
                          <a:latin typeface="Wingdings 3" panose="05040102010807070707" pitchFamily="18" charset="2"/>
                          <a:ea typeface="Calibri" panose="020F0502020204030204" pitchFamily="34" charset="0"/>
                        </a:rPr>
                        <a:t>\</a:t>
                      </a:r>
                      <a:r>
                        <a:rPr lang="en-CA" sz="1600" dirty="0">
                          <a:solidFill>
                            <a:srgbClr val="000000"/>
                          </a:solidFill>
                          <a:effectLst/>
                          <a:latin typeface="Calibri" panose="020F0502020204030204" pitchFamily="34" charset="0"/>
                          <a:ea typeface="Calibri" panose="020F0502020204030204" pitchFamily="34" charset="0"/>
                        </a:rPr>
                        <a:t> Same:</a:t>
                      </a:r>
                      <a:endParaRPr lang="en-CA"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415536758"/>
                  </a:ext>
                </a:extLst>
              </a:tr>
            </a:tbl>
          </a:graphicData>
        </a:graphic>
      </p:graphicFrame>
    </p:spTree>
    <p:extLst>
      <p:ext uri="{BB962C8B-B14F-4D97-AF65-F5344CB8AC3E}">
        <p14:creationId xmlns:p14="http://schemas.microsoft.com/office/powerpoint/2010/main" val="2939248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95AA0-6AA0-1B8B-30CC-2FEA3AD0CD6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A022CC-FF9F-A9A6-0777-A12D38C43115}"/>
              </a:ext>
            </a:extLst>
          </p:cNvPr>
          <p:cNvSpPr txBox="1"/>
          <p:nvPr/>
        </p:nvSpPr>
        <p:spPr>
          <a:xfrm>
            <a:off x="1093961" y="5438502"/>
            <a:ext cx="5508170" cy="957944"/>
          </a:xfrm>
          <a:prstGeom prst="rect">
            <a:avLst/>
          </a:prstGeom>
        </p:spPr>
        <p:txBody>
          <a:bodyPr rot="0" spcFirstLastPara="0" vert="horz" lIns="91440" tIns="45720" rIns="91440" bIns="45720" numCol="1" spcCol="0" rtlCol="0" fromWordArt="0" anchor="t" anchorCtr="0" forceAA="0" compatLnSpc="1">
            <a:prstTxWarp prst="textNoShape">
              <a:avLst/>
            </a:prstTxWarp>
            <a:normAutofit/>
          </a:bodyPr>
          <a:lstStyle/>
          <a:p>
            <a:pPr algn="l">
              <a:lnSpc>
                <a:spcPct val="107000"/>
              </a:lnSpc>
              <a:spcAft>
                <a:spcPts val="800"/>
              </a:spcAft>
            </a:pPr>
            <a:r>
              <a:rPr lang="en-CA" sz="3600" b="1" dirty="0">
                <a:effectLst/>
              </a:rPr>
              <a:t>Fiscal Flexibility</a:t>
            </a:r>
            <a:endParaRPr lang="en-CA" sz="3600" b="1" dirty="0">
              <a:effectLst/>
              <a:latin typeface="Calibri" panose="020F0502020204030204" pitchFamily="34" charset="0"/>
              <a:ea typeface="Calibri" panose="020F0502020204030204" pitchFamily="34" charset="0"/>
            </a:endParaRPr>
          </a:p>
        </p:txBody>
      </p:sp>
      <p:graphicFrame>
        <p:nvGraphicFramePr>
          <p:cNvPr id="2" name="Table 1">
            <a:extLst>
              <a:ext uri="{FF2B5EF4-FFF2-40B4-BE49-F238E27FC236}">
                <a16:creationId xmlns:a16="http://schemas.microsoft.com/office/drawing/2014/main" id="{CE96A9F5-E248-6F85-3927-FFAEBBEAA2B3}"/>
              </a:ext>
            </a:extLst>
          </p:cNvPr>
          <p:cNvGraphicFramePr>
            <a:graphicFrameLocks noGrp="1"/>
          </p:cNvGraphicFramePr>
          <p:nvPr>
            <p:extLst>
              <p:ext uri="{D42A27DB-BD31-4B8C-83A1-F6EECF244321}">
                <p14:modId xmlns:p14="http://schemas.microsoft.com/office/powerpoint/2010/main" val="812128588"/>
              </p:ext>
            </p:extLst>
          </p:nvPr>
        </p:nvGraphicFramePr>
        <p:xfrm>
          <a:off x="1019596" y="461554"/>
          <a:ext cx="9831283" cy="4777196"/>
        </p:xfrm>
        <a:graphic>
          <a:graphicData uri="http://schemas.openxmlformats.org/drawingml/2006/table">
            <a:tbl>
              <a:tblPr firstRow="1" bandRow="1">
                <a:tableStyleId>{3B4B98B0-60AC-42C2-AFA5-B58CD77FA1E5}</a:tableStyleId>
              </a:tblPr>
              <a:tblGrid>
                <a:gridCol w="246006">
                  <a:extLst>
                    <a:ext uri="{9D8B030D-6E8A-4147-A177-3AD203B41FA5}">
                      <a16:colId xmlns:a16="http://schemas.microsoft.com/office/drawing/2014/main" val="410526806"/>
                    </a:ext>
                  </a:extLst>
                </a:gridCol>
                <a:gridCol w="3348331">
                  <a:extLst>
                    <a:ext uri="{9D8B030D-6E8A-4147-A177-3AD203B41FA5}">
                      <a16:colId xmlns:a16="http://schemas.microsoft.com/office/drawing/2014/main" val="629473955"/>
                    </a:ext>
                  </a:extLst>
                </a:gridCol>
                <a:gridCol w="2970514">
                  <a:extLst>
                    <a:ext uri="{9D8B030D-6E8A-4147-A177-3AD203B41FA5}">
                      <a16:colId xmlns:a16="http://schemas.microsoft.com/office/drawing/2014/main" val="1506294572"/>
                    </a:ext>
                  </a:extLst>
                </a:gridCol>
                <a:gridCol w="3266432">
                  <a:extLst>
                    <a:ext uri="{9D8B030D-6E8A-4147-A177-3AD203B41FA5}">
                      <a16:colId xmlns:a16="http://schemas.microsoft.com/office/drawing/2014/main" val="1893255624"/>
                    </a:ext>
                  </a:extLst>
                </a:gridCol>
              </a:tblGrid>
              <a:tr h="1862775">
                <a:tc>
                  <a:txBody>
                    <a:bodyPr/>
                    <a:lstStyle/>
                    <a:p>
                      <a:pPr algn="l">
                        <a:lnSpc>
                          <a:spcPct val="107000"/>
                        </a:lnSpc>
                        <a:spcAft>
                          <a:spcPts val="800"/>
                        </a:spcAft>
                      </a:pPr>
                      <a:endParaRPr lang="en-CA" sz="1800" dirty="0">
                        <a:effectLst/>
                      </a:endParaRPr>
                    </a:p>
                  </a:txBody>
                  <a:tcPr marL="110303" marR="110303" marT="0" marB="0"/>
                </a:tc>
                <a:tc>
                  <a:txBody>
                    <a:bodyPr/>
                    <a:lstStyle/>
                    <a:p>
                      <a:pPr algn="ctr">
                        <a:lnSpc>
                          <a:spcPct val="107000"/>
                        </a:lnSpc>
                        <a:spcAft>
                          <a:spcPts val="800"/>
                        </a:spcAft>
                      </a:pPr>
                      <a:r>
                        <a:rPr lang="en-CA" sz="2100" dirty="0">
                          <a:effectLst/>
                        </a:rPr>
                        <a:t>Person/Family-Led Approach</a:t>
                      </a:r>
                      <a:endParaRPr lang="en-CA" sz="1800" dirty="0">
                        <a:effectLst/>
                      </a:endParaRPr>
                    </a:p>
                    <a:p>
                      <a:pPr algn="ctr">
                        <a:lnSpc>
                          <a:spcPct val="107000"/>
                        </a:lnSpc>
                        <a:spcAft>
                          <a:spcPts val="800"/>
                        </a:spcAft>
                      </a:pPr>
                      <a:r>
                        <a:rPr lang="en-CA" sz="600" dirty="0">
                          <a:effectLst/>
                        </a:rPr>
                        <a:t> </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dirty="0">
                          <a:effectLst/>
                        </a:rPr>
                        <a:t>Supported (IF) Approach</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a:effectLst/>
                        </a:rPr>
                        <a:t>Agency-Managed Approach</a:t>
                      </a:r>
                      <a:endParaRPr lang="en-CA" sz="1800">
                        <a:effectLst/>
                        <a:latin typeface="Calibri" panose="020F0502020204030204" pitchFamily="34" charset="0"/>
                        <a:ea typeface="Calibri" panose="020F0502020204030204" pitchFamily="34" charset="0"/>
                      </a:endParaRPr>
                    </a:p>
                  </a:txBody>
                  <a:tcPr marL="110303" marR="110303" marT="0" marB="0" anchor="ctr"/>
                </a:tc>
                <a:extLst>
                  <a:ext uri="{0D108BD9-81ED-4DB2-BD59-A6C34878D82A}">
                    <a16:rowId xmlns:a16="http://schemas.microsoft.com/office/drawing/2014/main" val="3076962479"/>
                  </a:ext>
                </a:extLst>
              </a:tr>
              <a:tr h="2914421">
                <a:tc>
                  <a:txBody>
                    <a:bodyPr/>
                    <a:lstStyle/>
                    <a:p>
                      <a:pPr algn="l">
                        <a:lnSpc>
                          <a:spcPct val="107000"/>
                        </a:lnSpc>
                        <a:spcAft>
                          <a:spcPts val="800"/>
                        </a:spcAft>
                      </a:pPr>
                      <a:endParaRPr lang="en-CA" sz="1800" b="1"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l">
                        <a:lnSpc>
                          <a:spcPct val="107000"/>
                        </a:lnSpc>
                        <a:spcBef>
                          <a:spcPts val="300"/>
                        </a:spcBef>
                        <a:spcAft>
                          <a:spcPts val="800"/>
                        </a:spcAft>
                      </a:pPr>
                      <a:r>
                        <a:rPr lang="en-CA" sz="2000">
                          <a:solidFill>
                            <a:srgbClr val="000000"/>
                          </a:solidFill>
                          <a:effectLst/>
                          <a:latin typeface="Calibri" panose="020F0502020204030204" pitchFamily="34" charset="0"/>
                          <a:ea typeface="Calibri" panose="020F0502020204030204" pitchFamily="34" charset="0"/>
                        </a:rPr>
                        <a:t>People must be permitted to carry-over a certain amount of funding beyond fiscal year-end in order to responsibly plan for unexpected challenges / flexibility needs. </a:t>
                      </a:r>
                      <a:endParaRPr lang="en-CA" sz="2000">
                        <a:effectLst/>
                        <a:latin typeface="Calibri" panose="020F0502020204030204" pitchFamily="34" charset="0"/>
                        <a:ea typeface="Calibri" panose="020F0502020204030204" pitchFamily="34" charset="0"/>
                      </a:endParaRPr>
                    </a:p>
                  </a:txBody>
                  <a:tcPr marL="63500" marR="63500" marT="0" marB="0"/>
                </a:tc>
                <a:tc>
                  <a:txBody>
                    <a:bodyPr/>
                    <a:lstStyle/>
                    <a:p>
                      <a:pPr algn="l">
                        <a:lnSpc>
                          <a:spcPct val="107000"/>
                        </a:lnSpc>
                        <a:spcBef>
                          <a:spcPts val="400"/>
                        </a:spcBef>
                        <a:spcAft>
                          <a:spcPts val="400"/>
                        </a:spcAft>
                      </a:pPr>
                      <a:r>
                        <a:rPr lang="en-CA" sz="2000">
                          <a:solidFill>
                            <a:srgbClr val="000000"/>
                          </a:solidFill>
                          <a:effectLst/>
                          <a:latin typeface="Calibri" panose="020F0502020204030204" pitchFamily="34" charset="0"/>
                          <a:ea typeface="Calibri" panose="020F0502020204030204" pitchFamily="34" charset="0"/>
                        </a:rPr>
                        <a:t>People must be permitted to carry-over a certain amount of funding beyond fiscal year-end in order to responsibly plan for unexpected challenges / flexibility needs.</a:t>
                      </a:r>
                      <a:endParaRPr lang="en-CA" sz="2000">
                        <a:effectLst/>
                        <a:latin typeface="Calibri" panose="020F0502020204030204" pitchFamily="34" charset="0"/>
                        <a:ea typeface="Calibri" panose="020F0502020204030204" pitchFamily="34" charset="0"/>
                      </a:endParaRPr>
                    </a:p>
                  </a:txBody>
                  <a:tcPr marL="63500" marR="63500" marT="0" marB="0"/>
                </a:tc>
                <a:tc>
                  <a:txBody>
                    <a:bodyPr/>
                    <a:lstStyle/>
                    <a:p>
                      <a:pPr algn="l">
                        <a:lnSpc>
                          <a:spcPct val="107000"/>
                        </a:lnSpc>
                        <a:spcBef>
                          <a:spcPts val="400"/>
                        </a:spcBef>
                        <a:spcAft>
                          <a:spcPts val="800"/>
                        </a:spcAft>
                      </a:pPr>
                      <a:r>
                        <a:rPr lang="en-CA" sz="2000" dirty="0">
                          <a:solidFill>
                            <a:srgbClr val="000000"/>
                          </a:solidFill>
                          <a:effectLst/>
                          <a:latin typeface="Calibri" panose="020F0502020204030204" pitchFamily="34" charset="0"/>
                          <a:ea typeface="Calibri" panose="020F0502020204030204" pitchFamily="34" charset="0"/>
                        </a:rPr>
                        <a:t>Agencies must be permitted to carry-over a contingency amount in order to ensure flexibility and encourage more individualized supports.</a:t>
                      </a:r>
                      <a:endParaRPr lang="en-CA" sz="2000" dirty="0">
                        <a:effectLst/>
                        <a:latin typeface="Calibri" panose="020F0502020204030204" pitchFamily="34" charset="0"/>
                        <a:ea typeface="Calibri" panose="020F0502020204030204" pitchFamily="34" charset="0"/>
                      </a:endParaRPr>
                    </a:p>
                  </a:txBody>
                  <a:tcPr marL="63500" marR="63500" marT="0" marB="0"/>
                </a:tc>
                <a:extLst>
                  <a:ext uri="{0D108BD9-81ED-4DB2-BD59-A6C34878D82A}">
                    <a16:rowId xmlns:a16="http://schemas.microsoft.com/office/drawing/2014/main" val="3415536758"/>
                  </a:ext>
                </a:extLst>
              </a:tr>
            </a:tbl>
          </a:graphicData>
        </a:graphic>
      </p:graphicFrame>
    </p:spTree>
    <p:extLst>
      <p:ext uri="{BB962C8B-B14F-4D97-AF65-F5344CB8AC3E}">
        <p14:creationId xmlns:p14="http://schemas.microsoft.com/office/powerpoint/2010/main" val="3563730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9D2D73E-B42D-0B39-8136-4A25DAFD92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7291BA-6D23-A258-AA1B-207DB96481EE}"/>
              </a:ext>
            </a:extLst>
          </p:cNvPr>
          <p:cNvSpPr>
            <a:spLocks noGrp="1"/>
          </p:cNvSpPr>
          <p:nvPr>
            <p:ph type="title"/>
          </p:nvPr>
        </p:nvSpPr>
        <p:spPr>
          <a:xfrm>
            <a:off x="6095999" y="907577"/>
            <a:ext cx="5067299" cy="1709436"/>
          </a:xfrm>
        </p:spPr>
        <p:txBody>
          <a:bodyPr anchor="ctr">
            <a:normAutofit/>
          </a:bodyPr>
          <a:lstStyle/>
          <a:p>
            <a:r>
              <a:rPr lang="en-CA" sz="4400"/>
              <a:t>Additional Issues of Note page 7-8</a:t>
            </a:r>
          </a:p>
        </p:txBody>
      </p:sp>
      <p:sp>
        <p:nvSpPr>
          <p:cNvPr id="3" name="Content Placeholder 2">
            <a:extLst>
              <a:ext uri="{FF2B5EF4-FFF2-40B4-BE49-F238E27FC236}">
                <a16:creationId xmlns:a16="http://schemas.microsoft.com/office/drawing/2014/main" id="{7982EE33-3965-436A-ABB1-5F75F5A399AC}"/>
              </a:ext>
            </a:extLst>
          </p:cNvPr>
          <p:cNvSpPr>
            <a:spLocks noGrp="1"/>
          </p:cNvSpPr>
          <p:nvPr>
            <p:ph idx="1"/>
          </p:nvPr>
        </p:nvSpPr>
        <p:spPr>
          <a:xfrm>
            <a:off x="2597543" y="2736849"/>
            <a:ext cx="8565757" cy="3793423"/>
          </a:xfrm>
        </p:spPr>
        <p:txBody>
          <a:bodyPr anchor="b">
            <a:normAutofit/>
          </a:bodyPr>
          <a:lstStyle/>
          <a:p>
            <a:pPr>
              <a:lnSpc>
                <a:spcPct val="110000"/>
              </a:lnSpc>
            </a:pPr>
            <a:r>
              <a:rPr lang="en-CA" dirty="0"/>
              <a:t>The role of independent facilitators</a:t>
            </a:r>
          </a:p>
          <a:p>
            <a:pPr>
              <a:lnSpc>
                <a:spcPct val="110000"/>
              </a:lnSpc>
            </a:pPr>
            <a:r>
              <a:rPr lang="en-CA" dirty="0"/>
              <a:t>Independence from the DSO for facilitation and planning, assistance in choice-making, family network support, self-advocacy, capacity building</a:t>
            </a:r>
          </a:p>
          <a:p>
            <a:pPr>
              <a:lnSpc>
                <a:spcPct val="110000"/>
              </a:lnSpc>
            </a:pPr>
            <a:r>
              <a:rPr lang="en-CA" dirty="0"/>
              <a:t>Systems responsiveness for all</a:t>
            </a:r>
          </a:p>
          <a:p>
            <a:pPr>
              <a:lnSpc>
                <a:spcPct val="110000"/>
              </a:lnSpc>
            </a:pPr>
            <a:r>
              <a:rPr lang="en-CA" dirty="0"/>
              <a:t>Return to flexible individualized funding for all children</a:t>
            </a:r>
          </a:p>
          <a:p>
            <a:pPr>
              <a:lnSpc>
                <a:spcPct val="110000"/>
              </a:lnSpc>
            </a:pPr>
            <a:r>
              <a:rPr lang="en-CA" dirty="0"/>
              <a:t>These pathways are not tied to amounts of funds allocated</a:t>
            </a:r>
          </a:p>
          <a:p>
            <a:pPr>
              <a:lnSpc>
                <a:spcPct val="110000"/>
              </a:lnSpc>
            </a:pPr>
            <a:r>
              <a:rPr lang="en-CA" dirty="0"/>
              <a:t>There are effective ways to demonstration real accountability and safeguarding</a:t>
            </a:r>
          </a:p>
          <a:p>
            <a:pPr>
              <a:lnSpc>
                <a:spcPct val="110000"/>
              </a:lnSpc>
            </a:pPr>
            <a:r>
              <a:rPr lang="en-CA" dirty="0"/>
              <a:t>About privatization </a:t>
            </a:r>
          </a:p>
          <a:p>
            <a:pPr>
              <a:lnSpc>
                <a:spcPct val="110000"/>
              </a:lnSpc>
            </a:pPr>
            <a:endParaRPr lang="en-CA" sz="1100" dirty="0"/>
          </a:p>
        </p:txBody>
      </p:sp>
      <p:pic>
        <p:nvPicPr>
          <p:cNvPr id="5" name="Picture 4">
            <a:extLst>
              <a:ext uri="{FF2B5EF4-FFF2-40B4-BE49-F238E27FC236}">
                <a16:creationId xmlns:a16="http://schemas.microsoft.com/office/drawing/2014/main" id="{CB29D61D-CA55-E90A-B722-6BB20CD2982A}"/>
              </a:ext>
            </a:extLst>
          </p:cNvPr>
          <p:cNvPicPr>
            <a:picLocks noChangeAspect="1"/>
          </p:cNvPicPr>
          <p:nvPr/>
        </p:nvPicPr>
        <p:blipFill rotWithShape="1">
          <a:blip r:embed="rId2"/>
          <a:srcRect l="15911" r="-1" b="-1"/>
          <a:stretch/>
        </p:blipFill>
        <p:spPr>
          <a:xfrm>
            <a:off x="-2380" y="-17766"/>
            <a:ext cx="6394567" cy="3479045"/>
          </a:xfrm>
          <a:custGeom>
            <a:avLst/>
            <a:gdLst/>
            <a:ahLst/>
            <a:cxnLst/>
            <a:rect l="l" t="t" r="r" b="b"/>
            <a:pathLst>
              <a:path w="6394567" h="3479045">
                <a:moveTo>
                  <a:pt x="0" y="0"/>
                </a:moveTo>
                <a:lnTo>
                  <a:pt x="6394567" y="0"/>
                </a:lnTo>
                <a:lnTo>
                  <a:pt x="2477593" y="3073542"/>
                </a:lnTo>
                <a:lnTo>
                  <a:pt x="2435111" y="3105189"/>
                </a:lnTo>
                <a:cubicBezTo>
                  <a:pt x="2103481" y="3339382"/>
                  <a:pt x="1723470" y="3461518"/>
                  <a:pt x="1342352" y="3477290"/>
                </a:cubicBezTo>
                <a:cubicBezTo>
                  <a:pt x="1302651" y="3478932"/>
                  <a:pt x="1262940" y="3479421"/>
                  <a:pt x="1223270" y="3478762"/>
                </a:cubicBezTo>
                <a:cubicBezTo>
                  <a:pt x="786893" y="3471515"/>
                  <a:pt x="355525" y="3325396"/>
                  <a:pt x="277" y="3048974"/>
                </a:cubicBezTo>
                <a:lnTo>
                  <a:pt x="0" y="3048730"/>
                </a:lnTo>
                <a:close/>
              </a:path>
            </a:pathLst>
          </a:custGeom>
        </p:spPr>
      </p:pic>
    </p:spTree>
    <p:extLst>
      <p:ext uri="{BB962C8B-B14F-4D97-AF65-F5344CB8AC3E}">
        <p14:creationId xmlns:p14="http://schemas.microsoft.com/office/powerpoint/2010/main" val="3362801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95C00-5246-D20B-4301-B76AA61365D5}"/>
              </a:ext>
            </a:extLst>
          </p:cNvPr>
          <p:cNvSpPr>
            <a:spLocks noGrp="1"/>
          </p:cNvSpPr>
          <p:nvPr>
            <p:ph type="title"/>
          </p:nvPr>
        </p:nvSpPr>
        <p:spPr/>
        <p:txBody>
          <a:bodyPr/>
          <a:lstStyle/>
          <a:p>
            <a:r>
              <a:rPr lang="en-CA" dirty="0"/>
              <a:t>Kory </a:t>
            </a:r>
          </a:p>
        </p:txBody>
      </p:sp>
      <p:sp>
        <p:nvSpPr>
          <p:cNvPr id="3" name="Content Placeholder 2">
            <a:extLst>
              <a:ext uri="{FF2B5EF4-FFF2-40B4-BE49-F238E27FC236}">
                <a16:creationId xmlns:a16="http://schemas.microsoft.com/office/drawing/2014/main" id="{00285D54-D17F-D78E-57F9-9757E6432746}"/>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2186047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063577F-2949-C31E-B4B0-5E250230F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7E4A51B-BAF6-3729-A2C0-89331F2FB7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0365" y="-318"/>
            <a:ext cx="5907885" cy="3479046"/>
          </a:xfrm>
          <a:custGeom>
            <a:avLst/>
            <a:gdLst>
              <a:gd name="connsiteX0" fmla="*/ 5171297 w 5907885"/>
              <a:gd name="connsiteY0" fmla="*/ 284 h 3479046"/>
              <a:gd name="connsiteX1" fmla="*/ 5813217 w 5907885"/>
              <a:gd name="connsiteY1" fmla="*/ 114238 h 3479046"/>
              <a:gd name="connsiteX2" fmla="*/ 5907885 w 5907885"/>
              <a:gd name="connsiteY2" fmla="*/ 151524 h 3479046"/>
              <a:gd name="connsiteX3" fmla="*/ 5907885 w 5907885"/>
              <a:gd name="connsiteY3" fmla="*/ 3479046 h 3479046"/>
              <a:gd name="connsiteX4" fmla="*/ 0 w 5907885"/>
              <a:gd name="connsiteY4" fmla="*/ 3479046 h 3479046"/>
              <a:gd name="connsiteX5" fmla="*/ 3916974 w 5907885"/>
              <a:gd name="connsiteY5" fmla="*/ 405504 h 3479046"/>
              <a:gd name="connsiteX6" fmla="*/ 3959456 w 5907885"/>
              <a:gd name="connsiteY6" fmla="*/ 373857 h 3479046"/>
              <a:gd name="connsiteX7" fmla="*/ 5052215 w 5907885"/>
              <a:gd name="connsiteY7" fmla="*/ 1756 h 3479046"/>
              <a:gd name="connsiteX8" fmla="*/ 5171297 w 5907885"/>
              <a:gd name="connsiteY8" fmla="*/ 284 h 3479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7885" h="3479046">
                <a:moveTo>
                  <a:pt x="5171297" y="284"/>
                </a:moveTo>
                <a:cubicBezTo>
                  <a:pt x="5389485" y="3908"/>
                  <a:pt x="5606422" y="42249"/>
                  <a:pt x="5813217" y="114238"/>
                </a:cubicBezTo>
                <a:lnTo>
                  <a:pt x="5907885" y="151524"/>
                </a:lnTo>
                <a:lnTo>
                  <a:pt x="5907885" y="3479046"/>
                </a:lnTo>
                <a:lnTo>
                  <a:pt x="0" y="3479046"/>
                </a:lnTo>
                <a:lnTo>
                  <a:pt x="3916974" y="405504"/>
                </a:lnTo>
                <a:lnTo>
                  <a:pt x="3959456" y="373857"/>
                </a:lnTo>
                <a:cubicBezTo>
                  <a:pt x="4291086" y="139664"/>
                  <a:pt x="4671097" y="17528"/>
                  <a:pt x="5052215" y="1756"/>
                </a:cubicBezTo>
                <a:cubicBezTo>
                  <a:pt x="5091916" y="114"/>
                  <a:pt x="5131627" y="-375"/>
                  <a:pt x="5171297" y="284"/>
                </a:cubicBezTo>
                <a:close/>
              </a:path>
            </a:pathLst>
          </a:custGeom>
          <a:gradFill>
            <a:gsLst>
              <a:gs pos="40000">
                <a:schemeClr val="bg2"/>
              </a:gs>
              <a:gs pos="100000">
                <a:schemeClr val="accent1">
                  <a:lumMod val="60000"/>
                  <a:lumOff val="40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DF1C494-9845-52AA-07E5-199EC0AF1A52}"/>
              </a:ext>
            </a:extLst>
          </p:cNvPr>
          <p:cNvSpPr>
            <a:spLocks noGrp="1"/>
          </p:cNvSpPr>
          <p:nvPr>
            <p:ph type="title"/>
          </p:nvPr>
        </p:nvSpPr>
        <p:spPr>
          <a:xfrm>
            <a:off x="1066801" y="1143000"/>
            <a:ext cx="5029199" cy="1061720"/>
          </a:xfrm>
        </p:spPr>
        <p:txBody>
          <a:bodyPr anchor="t">
            <a:normAutofit/>
          </a:bodyPr>
          <a:lstStyle/>
          <a:p>
            <a:r>
              <a:rPr lang="en-CA" dirty="0"/>
              <a:t>We invite you to “try these on for size”</a:t>
            </a:r>
          </a:p>
        </p:txBody>
      </p:sp>
      <p:graphicFrame>
        <p:nvGraphicFramePr>
          <p:cNvPr id="5" name="Content Placeholder 2">
            <a:extLst>
              <a:ext uri="{FF2B5EF4-FFF2-40B4-BE49-F238E27FC236}">
                <a16:creationId xmlns:a16="http://schemas.microsoft.com/office/drawing/2014/main" id="{3A0E00F9-79AC-27AE-7D1F-EA59C4E8AA76}"/>
              </a:ext>
            </a:extLst>
          </p:cNvPr>
          <p:cNvGraphicFramePr>
            <a:graphicFrameLocks noGrp="1"/>
          </p:cNvGraphicFramePr>
          <p:nvPr>
            <p:ph idx="1"/>
            <p:extLst>
              <p:ext uri="{D42A27DB-BD31-4B8C-83A1-F6EECF244321}">
                <p14:modId xmlns:p14="http://schemas.microsoft.com/office/powerpoint/2010/main" val="4269297800"/>
              </p:ext>
            </p:extLst>
          </p:nvPr>
        </p:nvGraphicFramePr>
        <p:xfrm>
          <a:off x="2860040" y="2595880"/>
          <a:ext cx="8188960" cy="311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4845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BBECD-4554-CCE5-EC67-5B6FA5F4B911}"/>
              </a:ext>
            </a:extLst>
          </p:cNvPr>
          <p:cNvSpPr>
            <a:spLocks noGrp="1"/>
          </p:cNvSpPr>
          <p:nvPr>
            <p:ph type="ctrTitle"/>
          </p:nvPr>
        </p:nvSpPr>
        <p:spPr>
          <a:xfrm>
            <a:off x="1524000" y="626853"/>
            <a:ext cx="9144000" cy="4543658"/>
          </a:xfrm>
        </p:spPr>
        <p:txBody>
          <a:bodyPr anchor="ctr">
            <a:normAutofit fontScale="90000"/>
          </a:bodyPr>
          <a:lstStyle/>
          <a:p>
            <a:pPr>
              <a:lnSpc>
                <a:spcPct val="106000"/>
              </a:lnSpc>
              <a:spcAft>
                <a:spcPts val="800"/>
              </a:spcAft>
            </a:pPr>
            <a:br>
              <a:rPr lang="en-CA" sz="2200" b="1" dirty="0">
                <a:effectLst/>
                <a:latin typeface="Calibri" panose="020F0502020204030204" pitchFamily="34" charset="0"/>
                <a:ea typeface="Times New Roman" panose="02020603050405020304" pitchFamily="18" charset="0"/>
                <a:cs typeface="Calibri" panose="020F0502020204030204" pitchFamily="34" charset="0"/>
              </a:rPr>
            </a:br>
            <a:br>
              <a:rPr lang="en-CA" sz="2200" b="1" dirty="0">
                <a:effectLst/>
                <a:latin typeface="Calibri" panose="020F0502020204030204" pitchFamily="34" charset="0"/>
                <a:ea typeface="Times New Roman" panose="02020603050405020304" pitchFamily="18" charset="0"/>
                <a:cs typeface="Calibri" panose="020F0502020204030204" pitchFamily="34" charset="0"/>
              </a:rPr>
            </a:br>
            <a:r>
              <a:rPr lang="en-CA" b="1" dirty="0">
                <a:effectLst/>
                <a:latin typeface="Calibri" panose="020F0502020204030204" pitchFamily="34" charset="0"/>
                <a:ea typeface="Times New Roman" panose="02020603050405020304" pitchFamily="18" charset="0"/>
                <a:cs typeface="Calibri" panose="020F0502020204030204" pitchFamily="34" charset="0"/>
              </a:rPr>
              <a:t>Resources and Capabilities Committee</a:t>
            </a:r>
            <a:br>
              <a:rPr lang="en-CA" b="1" dirty="0">
                <a:effectLst/>
                <a:latin typeface="Calibri" panose="020F0502020204030204" pitchFamily="34" charset="0"/>
                <a:ea typeface="Times New Roman" panose="02020603050405020304" pitchFamily="18" charset="0"/>
                <a:cs typeface="Calibri" panose="020F0502020204030204" pitchFamily="34" charset="0"/>
              </a:rPr>
            </a:br>
            <a:br>
              <a:rPr lang="en-CA" sz="2200" dirty="0">
                <a:effectLst/>
                <a:latin typeface="Calibri" panose="020F0502020204030204" pitchFamily="34" charset="0"/>
                <a:ea typeface="Calibri" panose="020F0502020204030204" pitchFamily="34" charset="0"/>
                <a:cs typeface="Times New Roman" panose="02020603050405020304" pitchFamily="18" charset="0"/>
              </a:rPr>
            </a:br>
            <a:r>
              <a:rPr lang="en-CA" sz="2200" b="1" dirty="0">
                <a:effectLst/>
                <a:latin typeface="Calibri" panose="020F0502020204030204" pitchFamily="34" charset="0"/>
                <a:ea typeface="Times New Roman" panose="02020603050405020304" pitchFamily="18" charset="0"/>
                <a:cs typeface="Calibri" panose="020F0502020204030204" pitchFamily="34" charset="0"/>
              </a:rPr>
              <a:t>Mandate</a:t>
            </a:r>
            <a:br>
              <a:rPr lang="en-CA" sz="2200" dirty="0">
                <a:effectLst/>
                <a:latin typeface="Calibri" panose="020F0502020204030204" pitchFamily="34" charset="0"/>
                <a:ea typeface="Calibri" panose="020F0502020204030204" pitchFamily="34" charset="0"/>
                <a:cs typeface="Times New Roman" panose="02020603050405020304" pitchFamily="18" charset="0"/>
              </a:rPr>
            </a:br>
            <a:r>
              <a:rPr lang="en-CA" sz="2200" b="0" dirty="0">
                <a:effectLst/>
                <a:latin typeface="Neue Haas Grotesk Text Pro" panose="020B0504020202020204" pitchFamily="34" charset="0"/>
                <a:ea typeface="Calibri" panose="020F0502020204030204" pitchFamily="34" charset="0"/>
                <a:cs typeface="Calibri" panose="020F0502020204030204" pitchFamily="34" charset="0"/>
              </a:rPr>
              <a:t>The Resources and Capabilities Committee is a subcommittee of the Inspired By Our Grassroots Steering Committee.  This committee was struck to develop and make recommendations on a business model that will lead transformation as identified in Journey to Belonging, in a way that considers the needs of people and families first.  This committee reports back to the IOG Steering Committee which ultimately reports back and makes recommendations to the Provincial Executive Directors Group (P</a:t>
            </a:r>
            <a:r>
              <a:rPr lang="en-CA" sz="1800" b="0" dirty="0">
                <a:effectLst/>
                <a:latin typeface="Neue Haas Grotesk Text Pro" panose="020B0504020202020204" pitchFamily="34" charset="0"/>
                <a:ea typeface="Calibri" panose="020F0502020204030204" pitchFamily="34" charset="0"/>
                <a:cs typeface="Calibri" panose="020F0502020204030204" pitchFamily="34" charset="0"/>
              </a:rPr>
              <a:t>EDG), </a:t>
            </a:r>
            <a:r>
              <a:rPr lang="en-CA" sz="2200" b="0" dirty="0">
                <a:effectLst/>
                <a:latin typeface="Neue Haas Grotesk Text Pro" panose="020B0504020202020204" pitchFamily="34" charset="0"/>
                <a:ea typeface="Calibri" panose="020F0502020204030204" pitchFamily="34" charset="0"/>
                <a:cs typeface="Calibri" panose="020F0502020204030204" pitchFamily="34" charset="0"/>
              </a:rPr>
              <a:t>who originally initiated this work in 2013, and its subsequent work plan.</a:t>
            </a:r>
            <a:br>
              <a:rPr lang="en-CA" sz="2200" b="0" dirty="0">
                <a:effectLst/>
                <a:latin typeface="Neue Haas Grotesk Text Pro" panose="020B0504020202020204" pitchFamily="34" charset="0"/>
                <a:ea typeface="Calibri" panose="020F0502020204030204" pitchFamily="34" charset="0"/>
                <a:cs typeface="Times New Roman" panose="02020603050405020304" pitchFamily="18" charset="0"/>
              </a:rPr>
            </a:br>
            <a:endParaRPr lang="en-CA" sz="2200" b="0" dirty="0">
              <a:latin typeface="Neue Haas Grotesk Text Pro" panose="020B0504020202020204" pitchFamily="34" charset="0"/>
            </a:endParaRPr>
          </a:p>
        </p:txBody>
      </p:sp>
      <p:sp>
        <p:nvSpPr>
          <p:cNvPr id="3" name="Subtitle 2">
            <a:extLst>
              <a:ext uri="{FF2B5EF4-FFF2-40B4-BE49-F238E27FC236}">
                <a16:creationId xmlns:a16="http://schemas.microsoft.com/office/drawing/2014/main" id="{B5CC1F2B-AE90-274D-016F-758E4958EE67}"/>
              </a:ext>
            </a:extLst>
          </p:cNvPr>
          <p:cNvSpPr>
            <a:spLocks noGrp="1"/>
          </p:cNvSpPr>
          <p:nvPr>
            <p:ph type="subTitle" idx="1"/>
          </p:nvPr>
        </p:nvSpPr>
        <p:spPr>
          <a:xfrm>
            <a:off x="1524000" y="5170511"/>
            <a:ext cx="9144000" cy="995451"/>
          </a:xfrm>
        </p:spPr>
        <p:txBody>
          <a:bodyPr anchor="ctr">
            <a:normAutofit fontScale="25000" lnSpcReduction="20000"/>
          </a:bodyPr>
          <a:lstStyle/>
          <a:p>
            <a:pPr>
              <a:lnSpc>
                <a:spcPct val="106000"/>
              </a:lnSpc>
              <a:spcAft>
                <a:spcPts val="800"/>
              </a:spcAft>
            </a:pPr>
            <a:endParaRPr lang="en-CA"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6000"/>
              </a:lnSpc>
              <a:spcAft>
                <a:spcPts val="800"/>
              </a:spcAft>
            </a:pPr>
            <a:r>
              <a:rPr lang="en-CA" sz="72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Pri</a:t>
            </a:r>
            <a:r>
              <a:rPr lang="en-CA" sz="7200" b="1" dirty="0">
                <a:solidFill>
                  <a:srgbClr val="4472C4"/>
                </a:solidFill>
                <a:effectLst/>
                <a:latin typeface="Calibri" panose="020F0502020204030204" pitchFamily="34" charset="0"/>
                <a:ea typeface="Calibri" panose="020F0502020204030204" pitchFamily="34" charset="0"/>
                <a:cs typeface="Calibri" panose="020F0502020204030204" pitchFamily="34" charset="0"/>
              </a:rPr>
              <a:t>ority #6: Finance – business model — build practical capabilities</a:t>
            </a:r>
            <a:endParaRPr lang="en-CA" sz="72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6000"/>
              </a:lnSpc>
              <a:spcAft>
                <a:spcPts val="800"/>
              </a:spcAft>
            </a:pPr>
            <a:r>
              <a:rPr lang="en-CA" sz="7200" b="1" dirty="0">
                <a:solidFill>
                  <a:srgbClr val="4472C4"/>
                </a:solidFill>
                <a:effectLst/>
                <a:latin typeface="Calibri" panose="020F0502020204030204" pitchFamily="34" charset="0"/>
                <a:ea typeface="Calibri" panose="020F0502020204030204" pitchFamily="34" charset="0"/>
                <a:cs typeface="Calibri" panose="020F0502020204030204" pitchFamily="34" charset="0"/>
              </a:rPr>
              <a:t>Priority #7: Reduce ministry reliance on private, for-profit purchased services</a:t>
            </a:r>
            <a:endParaRPr lang="en-CA" sz="72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41825363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EB579-7E10-99E4-238C-60B6A194492A}"/>
              </a:ext>
            </a:extLst>
          </p:cNvPr>
          <p:cNvSpPr>
            <a:spLocks noGrp="1"/>
          </p:cNvSpPr>
          <p:nvPr>
            <p:ph type="title"/>
          </p:nvPr>
        </p:nvSpPr>
        <p:spPr>
          <a:xfrm>
            <a:off x="1066800" y="404602"/>
            <a:ext cx="6455434" cy="1480842"/>
          </a:xfrm>
        </p:spPr>
        <p:txBody>
          <a:bodyPr>
            <a:normAutofit/>
          </a:bodyPr>
          <a:lstStyle/>
          <a:p>
            <a:r>
              <a:rPr lang="en-CA" dirty="0"/>
              <a:t>Pathways and Possibilities</a:t>
            </a:r>
          </a:p>
        </p:txBody>
      </p:sp>
      <p:pic>
        <p:nvPicPr>
          <p:cNvPr id="5" name="Picture 4">
            <a:extLst>
              <a:ext uri="{FF2B5EF4-FFF2-40B4-BE49-F238E27FC236}">
                <a16:creationId xmlns:a16="http://schemas.microsoft.com/office/drawing/2014/main" id="{7D0C9693-8E3D-B20E-4473-EF3546B269A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7590" y="226641"/>
            <a:ext cx="2497843" cy="1658803"/>
          </a:xfrm>
          <a:prstGeom prst="rect">
            <a:avLst/>
          </a:prstGeom>
          <a:ln>
            <a:noFill/>
          </a:ln>
          <a:effectLst>
            <a:softEdge rad="112500"/>
          </a:effectLst>
        </p:spPr>
      </p:pic>
      <p:sp>
        <p:nvSpPr>
          <p:cNvPr id="6" name="Rectangle 3">
            <a:extLst>
              <a:ext uri="{FF2B5EF4-FFF2-40B4-BE49-F238E27FC236}">
                <a16:creationId xmlns:a16="http://schemas.microsoft.com/office/drawing/2014/main" id="{5FBDAA3D-BA07-F551-7E5C-FC2DF70BDEEC}"/>
              </a:ext>
            </a:extLst>
          </p:cNvPr>
          <p:cNvSpPr>
            <a:spLocks noChangeArrowheads="1"/>
          </p:cNvSpPr>
          <p:nvPr/>
        </p:nvSpPr>
        <p:spPr bwMode="auto">
          <a:xfrm>
            <a:off x="658026" y="1822506"/>
            <a:ext cx="10924374" cy="4416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1500" algn="l"/>
              </a:tabLst>
              <a:defRPr>
                <a:solidFill>
                  <a:schemeClr val="tx1"/>
                </a:solidFill>
                <a:latin typeface="Arial" panose="020B0604020202020204" pitchFamily="34" charset="0"/>
              </a:defRPr>
            </a:lvl1pPr>
            <a:lvl2pPr eaLnBrk="0" fontAlgn="base" hangingPunct="0">
              <a:spcBef>
                <a:spcPct val="0"/>
              </a:spcBef>
              <a:spcAft>
                <a:spcPct val="0"/>
              </a:spcAft>
              <a:tabLst>
                <a:tab pos="571500" algn="l"/>
              </a:tabLst>
              <a:defRPr>
                <a:solidFill>
                  <a:schemeClr val="tx1"/>
                </a:solidFill>
                <a:latin typeface="Arial" panose="020B0604020202020204" pitchFamily="34" charset="0"/>
              </a:defRPr>
            </a:lvl2pPr>
            <a:lvl3pPr eaLnBrk="0" fontAlgn="base" hangingPunct="0">
              <a:spcBef>
                <a:spcPct val="0"/>
              </a:spcBef>
              <a:spcAft>
                <a:spcPct val="0"/>
              </a:spcAft>
              <a:tabLst>
                <a:tab pos="571500" algn="l"/>
              </a:tabLst>
              <a:defRPr>
                <a:solidFill>
                  <a:schemeClr val="tx1"/>
                </a:solidFill>
                <a:latin typeface="Arial" panose="020B0604020202020204" pitchFamily="34" charset="0"/>
              </a:defRPr>
            </a:lvl3pPr>
            <a:lvl4pPr eaLnBrk="0" fontAlgn="base" hangingPunct="0">
              <a:spcBef>
                <a:spcPct val="0"/>
              </a:spcBef>
              <a:spcAft>
                <a:spcPct val="0"/>
              </a:spcAft>
              <a:tabLst>
                <a:tab pos="571500" algn="l"/>
              </a:tabLst>
              <a:defRPr>
                <a:solidFill>
                  <a:schemeClr val="tx1"/>
                </a:solidFill>
                <a:latin typeface="Arial" panose="020B0604020202020204" pitchFamily="34" charset="0"/>
              </a:defRPr>
            </a:lvl4pPr>
            <a:lvl5pPr eaLnBrk="0" fontAlgn="base" hangingPunct="0">
              <a:spcBef>
                <a:spcPct val="0"/>
              </a:spcBef>
              <a:spcAft>
                <a:spcPct val="0"/>
              </a:spcAft>
              <a:tabLst>
                <a:tab pos="571500" algn="l"/>
              </a:tabLst>
              <a:defRPr>
                <a:solidFill>
                  <a:schemeClr val="tx1"/>
                </a:solidFill>
                <a:latin typeface="Arial" panose="020B0604020202020204" pitchFamily="34" charset="0"/>
              </a:defRPr>
            </a:lvl5pPr>
            <a:lvl6pPr eaLnBrk="0" fontAlgn="base" hangingPunct="0">
              <a:spcBef>
                <a:spcPct val="0"/>
              </a:spcBef>
              <a:spcAft>
                <a:spcPct val="0"/>
              </a:spcAft>
              <a:tabLst>
                <a:tab pos="571500" algn="l"/>
              </a:tabLst>
              <a:defRPr>
                <a:solidFill>
                  <a:schemeClr val="tx1"/>
                </a:solidFill>
                <a:latin typeface="Arial" panose="020B0604020202020204" pitchFamily="34" charset="0"/>
              </a:defRPr>
            </a:lvl6pPr>
            <a:lvl7pPr eaLnBrk="0" fontAlgn="base" hangingPunct="0">
              <a:spcBef>
                <a:spcPct val="0"/>
              </a:spcBef>
              <a:spcAft>
                <a:spcPct val="0"/>
              </a:spcAft>
              <a:tabLst>
                <a:tab pos="571500" algn="l"/>
              </a:tabLst>
              <a:defRPr>
                <a:solidFill>
                  <a:schemeClr val="tx1"/>
                </a:solidFill>
                <a:latin typeface="Arial" panose="020B0604020202020204" pitchFamily="34" charset="0"/>
              </a:defRPr>
            </a:lvl7pPr>
            <a:lvl8pPr eaLnBrk="0" fontAlgn="base" hangingPunct="0">
              <a:spcBef>
                <a:spcPct val="0"/>
              </a:spcBef>
              <a:spcAft>
                <a:spcPct val="0"/>
              </a:spcAft>
              <a:tabLst>
                <a:tab pos="571500" algn="l"/>
              </a:tabLst>
              <a:defRPr>
                <a:solidFill>
                  <a:schemeClr val="tx1"/>
                </a:solidFill>
                <a:latin typeface="Arial" panose="020B0604020202020204" pitchFamily="34" charset="0"/>
              </a:defRPr>
            </a:lvl8pPr>
            <a:lvl9pPr eaLnBrk="0" fontAlgn="base" hangingPunct="0">
              <a:spcBef>
                <a:spcPct val="0"/>
              </a:spcBef>
              <a:spcAft>
                <a:spcPct val="0"/>
              </a:spcAft>
              <a:tabLst>
                <a:tab pos="5715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1500" algn="l"/>
              </a:tabLst>
            </a:pPr>
            <a:r>
              <a:rPr kumimoji="0" lang="en-CA" altLang="en-US" sz="2000" b="1" i="0" u="none" strike="noStrike" cap="none" normalizeH="0" baseline="0" dirty="0">
                <a:ln>
                  <a:noFill/>
                </a:ln>
                <a:solidFill>
                  <a:srgbClr val="000000"/>
                </a:solidFill>
                <a:effectLst/>
                <a:latin typeface="Calibri" panose="020F0502020204030204" pitchFamily="34" charset="0"/>
                <a:ea typeface="Arial" panose="020B0604020202020204" pitchFamily="34" charset="0"/>
                <a:cs typeface="Calibri" panose="020F0502020204030204" pitchFamily="34" charset="0"/>
              </a:rPr>
              <a:t>Directing funding to people, families, and trusted others</a:t>
            </a:r>
            <a:r>
              <a:rPr kumimoji="0" lang="en-CA" altLang="en-US" sz="2000" b="0" i="0" u="none" strike="noStrike" cap="none" normalizeH="0" baseline="0" dirty="0">
                <a:ln>
                  <a:noFill/>
                </a:ln>
                <a:solidFill>
                  <a:srgbClr val="000000"/>
                </a:solidFill>
                <a:effectLst/>
                <a:latin typeface="Calibri" panose="020F0502020204030204" pitchFamily="34" charset="0"/>
                <a:ea typeface="Arial" panose="020B0604020202020204" pitchFamily="34" charset="0"/>
                <a:cs typeface="Calibri" panose="020F0502020204030204" pitchFamily="34" charset="0"/>
              </a:rPr>
              <a:t> together with independently found supports, will allow a good number of people to just get on with life and take some pressure off the system, create some good stories going forward, and allow focus to be on many others.</a:t>
            </a:r>
          </a:p>
          <a:p>
            <a:pPr marL="0" marR="0" lvl="0" indent="0" algn="l" defTabSz="914400" rtl="0" eaLnBrk="0" fontAlgn="base" latinLnBrk="0" hangingPunct="0">
              <a:lnSpc>
                <a:spcPct val="100000"/>
              </a:lnSpc>
              <a:spcBef>
                <a:spcPct val="0"/>
              </a:spcBef>
              <a:spcAft>
                <a:spcPct val="0"/>
              </a:spcAft>
              <a:buClrTx/>
              <a:buSzTx/>
              <a:buFontTx/>
              <a:buNone/>
              <a:tabLst>
                <a:tab pos="571500" algn="l"/>
              </a:tabLst>
            </a:pPr>
            <a:endParaRPr kumimoji="0" lang="en-CA" altLang="en-US" sz="105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1500" algn="l"/>
              </a:tabLst>
            </a:pPr>
            <a:r>
              <a:rPr kumimoji="0" lang="en-CA" altLang="en-US" sz="2000" b="1" i="0" u="none" strike="noStrike" cap="none" normalizeH="0" baseline="0" dirty="0">
                <a:ln>
                  <a:noFill/>
                </a:ln>
                <a:solidFill>
                  <a:srgbClr val="000000"/>
                </a:solidFill>
                <a:effectLst/>
                <a:latin typeface="Calibri" panose="020F0502020204030204" pitchFamily="34" charset="0"/>
                <a:ea typeface="Arial" panose="020B0604020202020204" pitchFamily="34" charset="0"/>
                <a:cs typeface="Calibri" panose="020F0502020204030204" pitchFamily="34" charset="0"/>
              </a:rPr>
              <a:t>Supported Individualized Funding</a:t>
            </a:r>
            <a:r>
              <a:rPr kumimoji="0" lang="en-CA" altLang="en-US" sz="2000" b="0" i="0" u="none" strike="noStrike" cap="none" normalizeH="0" baseline="0" dirty="0">
                <a:ln>
                  <a:noFill/>
                </a:ln>
                <a:solidFill>
                  <a:srgbClr val="000000"/>
                </a:solidFill>
                <a:effectLst/>
                <a:latin typeface="Calibri" panose="020F0502020204030204" pitchFamily="34" charset="0"/>
                <a:ea typeface="Arial" panose="020B0604020202020204" pitchFamily="34" charset="0"/>
                <a:cs typeface="Calibri" panose="020F0502020204030204" pitchFamily="34" charset="0"/>
              </a:rPr>
              <a:t> allows a more level playing field to offer control and direction to remain in the hands of people despite education, life experience, lack of early access to capacity building, etc., and will take additional pressure off the system as people and their families/allies will significantly step up as partners to take on a big part of the work. From here new stories of possibility in different life conditions will arise. </a:t>
            </a:r>
          </a:p>
          <a:p>
            <a:pPr marL="0" marR="0" lvl="0" indent="0" algn="l" defTabSz="914400" rtl="0" eaLnBrk="0" fontAlgn="base" latinLnBrk="0" hangingPunct="0">
              <a:lnSpc>
                <a:spcPct val="100000"/>
              </a:lnSpc>
              <a:spcBef>
                <a:spcPct val="0"/>
              </a:spcBef>
              <a:spcAft>
                <a:spcPct val="0"/>
              </a:spcAft>
              <a:buClrTx/>
              <a:buSzTx/>
              <a:buFontTx/>
              <a:buNone/>
              <a:tabLst>
                <a:tab pos="571500" algn="l"/>
              </a:tabLst>
            </a:pPr>
            <a:endParaRPr kumimoji="0" lang="en-CA" altLang="en-US" sz="105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1500" algn="l"/>
              </a:tabLst>
            </a:pPr>
            <a:r>
              <a:rPr kumimoji="0" lang="en-CA" altLang="en-US" sz="2000" b="1" i="0" u="none" strike="noStrike" cap="none" normalizeH="0" baseline="0" dirty="0">
                <a:ln>
                  <a:noFill/>
                </a:ln>
                <a:solidFill>
                  <a:srgbClr val="000000"/>
                </a:solidFill>
                <a:effectLst/>
                <a:latin typeface="Calibri" panose="020F0502020204030204" pitchFamily="34" charset="0"/>
                <a:ea typeface="Arial" panose="020B0604020202020204" pitchFamily="34" charset="0"/>
                <a:cs typeface="Calibri" panose="020F0502020204030204" pitchFamily="34" charset="0"/>
              </a:rPr>
              <a:t>Agency-managed individualized funding</a:t>
            </a:r>
            <a:r>
              <a:rPr kumimoji="0" lang="en-CA" altLang="en-US" sz="2000" b="0" i="0" u="none" strike="noStrike" cap="none" normalizeH="0" baseline="0" dirty="0">
                <a:ln>
                  <a:noFill/>
                </a:ln>
                <a:solidFill>
                  <a:srgbClr val="000000"/>
                </a:solidFill>
                <a:effectLst/>
                <a:latin typeface="Calibri" panose="020F0502020204030204" pitchFamily="34" charset="0"/>
                <a:ea typeface="Arial" panose="020B0604020202020204" pitchFamily="34" charset="0"/>
                <a:cs typeface="Calibri" panose="020F0502020204030204" pitchFamily="34" charset="0"/>
              </a:rPr>
              <a:t> will ensure that the bulk of the current system will not be overturned, but people will be able to look at other options without risking losing their full services. The relief of pressure from the Person-family-led approach and the Supported/Individualized funding Model will allow current services to provide support in critical areas not currently being addressed (or at risk of being taken over by expensive OPR units). </a:t>
            </a:r>
            <a:endParaRPr kumimoji="0" lang="en-CA" altLang="en-US" sz="3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14213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E886A-FC28-A2D7-55F6-B0C91F720A91}"/>
              </a:ext>
            </a:extLst>
          </p:cNvPr>
          <p:cNvSpPr>
            <a:spLocks noGrp="1"/>
          </p:cNvSpPr>
          <p:nvPr>
            <p:ph type="title"/>
          </p:nvPr>
        </p:nvSpPr>
        <p:spPr/>
        <p:txBody>
          <a:bodyPr/>
          <a:lstStyle/>
          <a:p>
            <a:r>
              <a:rPr lang="en-CA" dirty="0"/>
              <a:t>Three Approaches to Work for All</a:t>
            </a:r>
          </a:p>
        </p:txBody>
      </p:sp>
      <p:sp>
        <p:nvSpPr>
          <p:cNvPr id="3" name="Text Placeholder 2">
            <a:extLst>
              <a:ext uri="{FF2B5EF4-FFF2-40B4-BE49-F238E27FC236}">
                <a16:creationId xmlns:a16="http://schemas.microsoft.com/office/drawing/2014/main" id="{28143EC4-9077-A52B-19AC-6AC154B870AB}"/>
              </a:ext>
            </a:extLst>
          </p:cNvPr>
          <p:cNvSpPr>
            <a:spLocks noGrp="1"/>
          </p:cNvSpPr>
          <p:nvPr>
            <p:ph type="body" idx="1"/>
          </p:nvPr>
        </p:nvSpPr>
        <p:spPr/>
        <p:txBody>
          <a:bodyPr/>
          <a:lstStyle/>
          <a:p>
            <a:endParaRPr lang="en-CA"/>
          </a:p>
        </p:txBody>
      </p:sp>
    </p:spTree>
    <p:extLst>
      <p:ext uri="{BB962C8B-B14F-4D97-AF65-F5344CB8AC3E}">
        <p14:creationId xmlns:p14="http://schemas.microsoft.com/office/powerpoint/2010/main" val="2235430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E5D8E37F-B926-4EDC-B832-034AD1BBD5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DAB46B-2132-3DA5-8FD7-CCEFD59E2B2F}"/>
              </a:ext>
            </a:extLst>
          </p:cNvPr>
          <p:cNvSpPr>
            <a:spLocks noGrp="1"/>
          </p:cNvSpPr>
          <p:nvPr>
            <p:ph type="title"/>
          </p:nvPr>
        </p:nvSpPr>
        <p:spPr>
          <a:xfrm>
            <a:off x="1066800" y="453155"/>
            <a:ext cx="6489764" cy="1140696"/>
          </a:xfrm>
          <a:solidFill>
            <a:schemeClr val="accent1"/>
          </a:solidFill>
          <a:ln>
            <a:solidFill>
              <a:schemeClr val="accent1"/>
            </a:solidFill>
          </a:ln>
        </p:spPr>
        <p:txBody>
          <a:bodyPr anchor="ctr">
            <a:normAutofit/>
          </a:bodyPr>
          <a:lstStyle/>
          <a:p>
            <a:r>
              <a:rPr lang="en-CA" dirty="0"/>
              <a:t>Setting the Context – that affects all</a:t>
            </a:r>
          </a:p>
        </p:txBody>
      </p:sp>
      <p:sp>
        <p:nvSpPr>
          <p:cNvPr id="3" name="Content Placeholder 2">
            <a:extLst>
              <a:ext uri="{FF2B5EF4-FFF2-40B4-BE49-F238E27FC236}">
                <a16:creationId xmlns:a16="http://schemas.microsoft.com/office/drawing/2014/main" id="{0B914198-7541-A51A-27EE-976B6D6C0ECB}"/>
              </a:ext>
            </a:extLst>
          </p:cNvPr>
          <p:cNvSpPr>
            <a:spLocks noGrp="1"/>
          </p:cNvSpPr>
          <p:nvPr>
            <p:ph idx="1"/>
          </p:nvPr>
        </p:nvSpPr>
        <p:spPr>
          <a:xfrm>
            <a:off x="1066798" y="1933996"/>
            <a:ext cx="6135114" cy="4393976"/>
          </a:xfrm>
        </p:spPr>
        <p:txBody>
          <a:bodyPr>
            <a:normAutofit/>
          </a:bodyPr>
          <a:lstStyle/>
          <a:p>
            <a:pPr>
              <a:lnSpc>
                <a:spcPct val="110000"/>
              </a:lnSpc>
            </a:pPr>
            <a:r>
              <a:rPr lang="en-CA" sz="1600" dirty="0"/>
              <a:t>All people </a:t>
            </a:r>
            <a:r>
              <a:rPr lang="en-CA" sz="1600" dirty="0">
                <a:effectLst/>
                <a:latin typeface="Neue Haas Grotesk Text Pro" panose="020B0504020202020204" pitchFamily="34" charset="0"/>
                <a:ea typeface="Calibri" panose="020F0502020204030204" pitchFamily="34" charset="0"/>
              </a:rPr>
              <a:t>have their own will and preferences which evolve over time</a:t>
            </a:r>
          </a:p>
          <a:p>
            <a:pPr>
              <a:lnSpc>
                <a:spcPct val="110000"/>
              </a:lnSpc>
            </a:pPr>
            <a:r>
              <a:rPr lang="en-CA" sz="1600" dirty="0">
                <a:effectLst/>
                <a:ea typeface="Calibri" panose="020F0502020204030204" pitchFamily="34" charset="0"/>
              </a:rPr>
              <a:t>Family is defined as “</a:t>
            </a:r>
            <a:r>
              <a:rPr lang="en-CA" sz="1600" b="1" dirty="0">
                <a:effectLst/>
                <a:ea typeface="Calibri" panose="020F0502020204030204" pitchFamily="34" charset="0"/>
              </a:rPr>
              <a:t>chosen family and allies who are unpaid and in a relationship that enables them to recognize and augment the voice of the person</a:t>
            </a:r>
            <a:r>
              <a:rPr lang="en-CA" sz="1600" dirty="0">
                <a:effectLst/>
                <a:ea typeface="Calibri" panose="020F0502020204030204" pitchFamily="34" charset="0"/>
              </a:rPr>
              <a:t>”</a:t>
            </a:r>
          </a:p>
          <a:p>
            <a:pPr>
              <a:lnSpc>
                <a:spcPct val="110000"/>
              </a:lnSpc>
            </a:pPr>
            <a:r>
              <a:rPr lang="en-CA" sz="1600" dirty="0">
                <a:ea typeface="Calibri" panose="020F0502020204030204" pitchFamily="34" charset="0"/>
              </a:rPr>
              <a:t>Easy and early access to see stories of possibility in real life in community, and to unencumbered third party planning and facilitation</a:t>
            </a:r>
          </a:p>
          <a:p>
            <a:pPr>
              <a:lnSpc>
                <a:spcPct val="110000"/>
              </a:lnSpc>
            </a:pPr>
            <a:r>
              <a:rPr lang="en-CA" sz="1600" dirty="0">
                <a:effectLst/>
                <a:ea typeface="Calibri" panose="020F0502020204030204" pitchFamily="34" charset="0"/>
              </a:rPr>
              <a:t>Access to the most holistic, least intrusive help with self-regulation, communication and full well-being in all regions is essential</a:t>
            </a:r>
          </a:p>
          <a:p>
            <a:pPr>
              <a:lnSpc>
                <a:spcPct val="110000"/>
              </a:lnSpc>
            </a:pPr>
            <a:r>
              <a:rPr lang="en-CA" sz="1600" dirty="0">
                <a:ea typeface="Calibri" panose="020F0502020204030204" pitchFamily="34" charset="0"/>
              </a:rPr>
              <a:t>Start with the assumption that people can, and want to be, supported in their homes and communities to life a life like all citizens</a:t>
            </a:r>
            <a:endParaRPr lang="en-CA" sz="1600" dirty="0"/>
          </a:p>
        </p:txBody>
      </p:sp>
      <p:pic>
        <p:nvPicPr>
          <p:cNvPr id="7" name="Picture 6" descr="A close up image of chess pawns">
            <a:extLst>
              <a:ext uri="{FF2B5EF4-FFF2-40B4-BE49-F238E27FC236}">
                <a16:creationId xmlns:a16="http://schemas.microsoft.com/office/drawing/2014/main" id="{A2C24850-8D2D-C71E-98BD-E9C942F2A4B4}"/>
              </a:ext>
            </a:extLst>
          </p:cNvPr>
          <p:cNvPicPr>
            <a:picLocks noChangeAspect="1"/>
          </p:cNvPicPr>
          <p:nvPr/>
        </p:nvPicPr>
        <p:blipFill rotWithShape="1">
          <a:blip r:embed="rId2"/>
          <a:srcRect t="14154" r="12080" b="-2"/>
          <a:stretch/>
        </p:blipFill>
        <p:spPr>
          <a:xfrm>
            <a:off x="6381918" y="2156616"/>
            <a:ext cx="5810082" cy="4701384"/>
          </a:xfrm>
          <a:custGeom>
            <a:avLst/>
            <a:gdLst/>
            <a:ahLst/>
            <a:cxnLst/>
            <a:rect l="l" t="t" r="r" b="b"/>
            <a:pathLst>
              <a:path w="8329331" h="4701384">
                <a:moveTo>
                  <a:pt x="7047184" y="406"/>
                </a:moveTo>
                <a:cubicBezTo>
                  <a:pt x="7473044" y="7480"/>
                  <a:pt x="7895572" y="106955"/>
                  <a:pt x="8282506" y="294946"/>
                </a:cubicBezTo>
                <a:lnTo>
                  <a:pt x="8329331" y="319324"/>
                </a:lnTo>
                <a:lnTo>
                  <a:pt x="8329331" y="4701384"/>
                </a:lnTo>
                <a:lnTo>
                  <a:pt x="0" y="4701384"/>
                </a:lnTo>
                <a:lnTo>
                  <a:pt x="5251843" y="580406"/>
                </a:lnTo>
                <a:lnTo>
                  <a:pt x="5312648" y="535110"/>
                </a:lnTo>
                <a:cubicBezTo>
                  <a:pt x="5787318" y="199904"/>
                  <a:pt x="6331234" y="25089"/>
                  <a:pt x="6876738" y="2514"/>
                </a:cubicBezTo>
                <a:cubicBezTo>
                  <a:pt x="6933561" y="163"/>
                  <a:pt x="6990402" y="-537"/>
                  <a:pt x="7047184" y="406"/>
                </a:cubicBezTo>
                <a:close/>
              </a:path>
            </a:pathLst>
          </a:custGeom>
        </p:spPr>
      </p:pic>
    </p:spTree>
    <p:extLst>
      <p:ext uri="{BB962C8B-B14F-4D97-AF65-F5344CB8AC3E}">
        <p14:creationId xmlns:p14="http://schemas.microsoft.com/office/powerpoint/2010/main" val="1422051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F4E18-8731-F5C2-2A98-1D5250FF66BA}"/>
              </a:ext>
            </a:extLst>
          </p:cNvPr>
          <p:cNvSpPr>
            <a:spLocks noGrp="1"/>
          </p:cNvSpPr>
          <p:nvPr>
            <p:ph type="title"/>
          </p:nvPr>
        </p:nvSpPr>
        <p:spPr>
          <a:xfrm>
            <a:off x="1066800" y="331774"/>
            <a:ext cx="8886884" cy="768744"/>
          </a:xfrm>
        </p:spPr>
        <p:txBody>
          <a:bodyPr/>
          <a:lstStyle/>
          <a:p>
            <a:r>
              <a:rPr lang="en-CA" dirty="0"/>
              <a:t>Three Pathways and Possibilities</a:t>
            </a:r>
          </a:p>
        </p:txBody>
      </p:sp>
      <p:graphicFrame>
        <p:nvGraphicFramePr>
          <p:cNvPr id="4" name="Content Placeholder 3">
            <a:extLst>
              <a:ext uri="{FF2B5EF4-FFF2-40B4-BE49-F238E27FC236}">
                <a16:creationId xmlns:a16="http://schemas.microsoft.com/office/drawing/2014/main" id="{BD5CD732-BB07-DE15-D6D5-AB171F5B5B5F}"/>
              </a:ext>
            </a:extLst>
          </p:cNvPr>
          <p:cNvGraphicFramePr>
            <a:graphicFrameLocks noGrp="1"/>
          </p:cNvGraphicFramePr>
          <p:nvPr>
            <p:ph idx="1"/>
            <p:extLst>
              <p:ext uri="{D42A27DB-BD31-4B8C-83A1-F6EECF244321}">
                <p14:modId xmlns:p14="http://schemas.microsoft.com/office/powerpoint/2010/main" val="671441353"/>
              </p:ext>
            </p:extLst>
          </p:nvPr>
        </p:nvGraphicFramePr>
        <p:xfrm>
          <a:off x="1066801" y="1238081"/>
          <a:ext cx="10067842" cy="5242739"/>
        </p:xfrm>
        <a:graphic>
          <a:graphicData uri="http://schemas.openxmlformats.org/drawingml/2006/table">
            <a:tbl>
              <a:tblPr firstRow="1" bandRow="1">
                <a:tableStyleId>{3B4B98B0-60AC-42C2-AFA5-B58CD77FA1E5}</a:tableStyleId>
              </a:tblPr>
              <a:tblGrid>
                <a:gridCol w="2926626">
                  <a:extLst>
                    <a:ext uri="{9D8B030D-6E8A-4147-A177-3AD203B41FA5}">
                      <a16:colId xmlns:a16="http://schemas.microsoft.com/office/drawing/2014/main" val="1856163452"/>
                    </a:ext>
                  </a:extLst>
                </a:gridCol>
                <a:gridCol w="3570608">
                  <a:extLst>
                    <a:ext uri="{9D8B030D-6E8A-4147-A177-3AD203B41FA5}">
                      <a16:colId xmlns:a16="http://schemas.microsoft.com/office/drawing/2014/main" val="4226275875"/>
                    </a:ext>
                  </a:extLst>
                </a:gridCol>
                <a:gridCol w="3570608">
                  <a:extLst>
                    <a:ext uri="{9D8B030D-6E8A-4147-A177-3AD203B41FA5}">
                      <a16:colId xmlns:a16="http://schemas.microsoft.com/office/drawing/2014/main" val="1709578113"/>
                    </a:ext>
                  </a:extLst>
                </a:gridCol>
              </a:tblGrid>
              <a:tr h="503416">
                <a:tc>
                  <a:txBody>
                    <a:bodyPr/>
                    <a:lstStyle/>
                    <a:p>
                      <a:r>
                        <a:rPr lang="en-CA" dirty="0">
                          <a:solidFill>
                            <a:schemeClr val="tx2"/>
                          </a:solidFill>
                        </a:rPr>
                        <a:t>Person/Family-Led Approach</a:t>
                      </a:r>
                    </a:p>
                  </a:txBody>
                  <a:tcPr/>
                </a:tc>
                <a:tc>
                  <a:txBody>
                    <a:bodyPr/>
                    <a:lstStyle/>
                    <a:p>
                      <a:r>
                        <a:rPr lang="en-CA" dirty="0">
                          <a:solidFill>
                            <a:schemeClr val="tx2"/>
                          </a:solidFill>
                        </a:rPr>
                        <a:t>Supported IF Approach</a:t>
                      </a:r>
                    </a:p>
                  </a:txBody>
                  <a:tcPr/>
                </a:tc>
                <a:tc>
                  <a:txBody>
                    <a:bodyPr/>
                    <a:lstStyle/>
                    <a:p>
                      <a:r>
                        <a:rPr lang="en-CA" dirty="0">
                          <a:solidFill>
                            <a:schemeClr val="tx2"/>
                          </a:solidFill>
                        </a:rPr>
                        <a:t>Agency Managed Approach</a:t>
                      </a:r>
                    </a:p>
                  </a:txBody>
                  <a:tcPr/>
                </a:tc>
                <a:extLst>
                  <a:ext uri="{0D108BD9-81ED-4DB2-BD59-A6C34878D82A}">
                    <a16:rowId xmlns:a16="http://schemas.microsoft.com/office/drawing/2014/main" val="3965633672"/>
                  </a:ext>
                </a:extLst>
              </a:tr>
              <a:tr h="4602659">
                <a:tc>
                  <a:txBody>
                    <a:bodyPr/>
                    <a:lstStyle/>
                    <a:p>
                      <a:r>
                        <a:rPr lang="en-CA" sz="1800" b="1" kern="1200" dirty="0">
                          <a:solidFill>
                            <a:sysClr val="windowText" lastClr="000000"/>
                          </a:solidFill>
                          <a:effectLst/>
                        </a:rPr>
                        <a:t>Directing funding to people and their chosen </a:t>
                      </a:r>
                      <a:r>
                        <a:rPr lang="en-CA" sz="1800" kern="1200" dirty="0">
                          <a:solidFill>
                            <a:sysClr val="windowText" lastClr="000000"/>
                          </a:solidFill>
                          <a:effectLst/>
                        </a:rPr>
                        <a:t>will allow a good number of people to just get on with life and take some pressure off the system, create some good stories going forward, and allow focus to be on many others</a:t>
                      </a:r>
                      <a:endParaRPr lang="en-CA" dirty="0">
                        <a:solidFill>
                          <a:sysClr val="windowText" lastClr="00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1" kern="1200" dirty="0">
                          <a:solidFill>
                            <a:sysClr val="windowText" lastClr="000000"/>
                          </a:solidFill>
                          <a:effectLst/>
                        </a:rPr>
                        <a:t>Supported Individualized Funding</a:t>
                      </a:r>
                      <a:r>
                        <a:rPr lang="en-CA" sz="1800" kern="1200" dirty="0">
                          <a:solidFill>
                            <a:sysClr val="windowText" lastClr="000000"/>
                          </a:solidFill>
                          <a:effectLst/>
                        </a:rPr>
                        <a:t> allows a more level playing field to offer control and direction to remain in the hands of people despite education, life experience, lack of early access to capacity building, etc. It will take pressure off the system as people and their allies will step up as partners to take on a big part of the work. From here new stories of possibility in different life conditions will arise. </a:t>
                      </a:r>
                    </a:p>
                    <a:p>
                      <a:endParaRPr lang="en-CA" dirty="0">
                        <a:solidFill>
                          <a:sysClr val="windowText" lastClr="00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1" kern="1200" dirty="0">
                          <a:solidFill>
                            <a:sysClr val="windowText" lastClr="000000"/>
                          </a:solidFill>
                          <a:effectLst/>
                        </a:rPr>
                        <a:t>Agency-managed individualized funding</a:t>
                      </a:r>
                      <a:r>
                        <a:rPr lang="en-CA" sz="1800" kern="1200" dirty="0">
                          <a:solidFill>
                            <a:sysClr val="windowText" lastClr="000000"/>
                          </a:solidFill>
                          <a:effectLst/>
                        </a:rPr>
                        <a:t> will ensure that the bulk of the current system will not be overturned, but people will be able to look at other options without risking losing their full services. The other two pathways will allow current services to provide support in critical areas not currently being addressed </a:t>
                      </a:r>
                      <a:endParaRPr lang="en-CA" dirty="0">
                        <a:solidFill>
                          <a:sysClr val="windowText" lastClr="000000"/>
                        </a:solidFill>
                      </a:endParaRPr>
                    </a:p>
                  </a:txBody>
                  <a:tcPr/>
                </a:tc>
                <a:extLst>
                  <a:ext uri="{0D108BD9-81ED-4DB2-BD59-A6C34878D82A}">
                    <a16:rowId xmlns:a16="http://schemas.microsoft.com/office/drawing/2014/main" val="2635685293"/>
                  </a:ext>
                </a:extLst>
              </a:tr>
            </a:tbl>
          </a:graphicData>
        </a:graphic>
      </p:graphicFrame>
    </p:spTree>
    <p:extLst>
      <p:ext uri="{BB962C8B-B14F-4D97-AF65-F5344CB8AC3E}">
        <p14:creationId xmlns:p14="http://schemas.microsoft.com/office/powerpoint/2010/main" val="3772010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DF91B-86FA-451E-3A09-69ABBE07201D}"/>
              </a:ext>
            </a:extLst>
          </p:cNvPr>
          <p:cNvSpPr>
            <a:spLocks noGrp="1"/>
          </p:cNvSpPr>
          <p:nvPr>
            <p:ph type="title"/>
          </p:nvPr>
        </p:nvSpPr>
        <p:spPr/>
        <p:txBody>
          <a:bodyPr/>
          <a:lstStyle/>
          <a:p>
            <a:r>
              <a:rPr lang="en-CA" dirty="0"/>
              <a:t>Elements of the Three Pathways</a:t>
            </a:r>
          </a:p>
        </p:txBody>
      </p:sp>
      <p:sp>
        <p:nvSpPr>
          <p:cNvPr id="3" name="Text Placeholder 2">
            <a:extLst>
              <a:ext uri="{FF2B5EF4-FFF2-40B4-BE49-F238E27FC236}">
                <a16:creationId xmlns:a16="http://schemas.microsoft.com/office/drawing/2014/main" id="{3AB43D24-E40F-1253-DE84-60FD0A072F51}"/>
              </a:ext>
            </a:extLst>
          </p:cNvPr>
          <p:cNvSpPr>
            <a:spLocks noGrp="1"/>
          </p:cNvSpPr>
          <p:nvPr>
            <p:ph type="body" idx="1"/>
          </p:nvPr>
        </p:nvSpPr>
        <p:spPr/>
        <p:txBody>
          <a:bodyPr/>
          <a:lstStyle/>
          <a:p>
            <a:endParaRPr lang="en-CA"/>
          </a:p>
        </p:txBody>
      </p:sp>
    </p:spTree>
    <p:extLst>
      <p:ext uri="{BB962C8B-B14F-4D97-AF65-F5344CB8AC3E}">
        <p14:creationId xmlns:p14="http://schemas.microsoft.com/office/powerpoint/2010/main" val="2329635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D7368D-31D9-8101-473D-CD39E706FD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6401" y="3378954"/>
            <a:ext cx="6394567" cy="3479046"/>
          </a:xfrm>
          <a:custGeom>
            <a:avLst/>
            <a:gdLst/>
            <a:ahLst/>
            <a:cxnLst/>
            <a:rect l="l" t="t" r="r" b="b"/>
            <a:pathLst>
              <a:path w="6394567" h="3479046">
                <a:moveTo>
                  <a:pt x="5171297" y="284"/>
                </a:moveTo>
                <a:cubicBezTo>
                  <a:pt x="5607674" y="7531"/>
                  <a:pt x="6039042" y="153650"/>
                  <a:pt x="6394290" y="430072"/>
                </a:cubicBezTo>
                <a:lnTo>
                  <a:pt x="6394567" y="430316"/>
                </a:lnTo>
                <a:lnTo>
                  <a:pt x="6394567" y="3479046"/>
                </a:lnTo>
                <a:lnTo>
                  <a:pt x="0" y="3479046"/>
                </a:lnTo>
                <a:lnTo>
                  <a:pt x="3916974" y="405504"/>
                </a:lnTo>
                <a:lnTo>
                  <a:pt x="3959456" y="373857"/>
                </a:lnTo>
                <a:cubicBezTo>
                  <a:pt x="4291086" y="139664"/>
                  <a:pt x="4671097" y="17528"/>
                  <a:pt x="5052215" y="1756"/>
                </a:cubicBezTo>
                <a:cubicBezTo>
                  <a:pt x="5091916" y="114"/>
                  <a:pt x="5131627" y="-375"/>
                  <a:pt x="5171297" y="284"/>
                </a:cubicBezTo>
                <a:close/>
              </a:path>
            </a:pathLst>
          </a:custGeom>
          <a:gradFill>
            <a:gsLst>
              <a:gs pos="39000">
                <a:schemeClr val="bg2"/>
              </a:gs>
              <a:gs pos="100000">
                <a:schemeClr val="accent1">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0" name="Rectangle 9">
            <a:extLst>
              <a:ext uri="{FF2B5EF4-FFF2-40B4-BE49-F238E27FC236}">
                <a16:creationId xmlns:a16="http://schemas.microsoft.com/office/drawing/2014/main" id="{5496AE70-F970-59AB-7309-6CC00692C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Box 3">
            <a:extLst>
              <a:ext uri="{FF2B5EF4-FFF2-40B4-BE49-F238E27FC236}">
                <a16:creationId xmlns:a16="http://schemas.microsoft.com/office/drawing/2014/main" id="{32906E3F-8A99-3068-D916-1F662CF94081}"/>
              </a:ext>
            </a:extLst>
          </p:cNvPr>
          <p:cNvSpPr txBox="1"/>
          <p:nvPr/>
        </p:nvSpPr>
        <p:spPr>
          <a:xfrm>
            <a:off x="1066801" y="5074083"/>
            <a:ext cx="5508170" cy="1240970"/>
          </a:xfrm>
          <a:prstGeom prst="rect">
            <a:avLst/>
          </a:prstGeom>
        </p:spPr>
        <p:txBody>
          <a:bodyPr rot="0" spcFirstLastPara="0" vert="horz" lIns="91440" tIns="45720" rIns="91440" bIns="45720" numCol="1" spcCol="0" rtlCol="0" fromWordArt="0" anchor="t" anchorCtr="0" forceAA="0" compatLnSpc="1">
            <a:prstTxWarp prst="textNoShape">
              <a:avLst/>
            </a:prstTxWarp>
            <a:normAutofit/>
          </a:bodyPr>
          <a:lstStyle/>
          <a:p>
            <a:pPr algn="r">
              <a:spcBef>
                <a:spcPct val="0"/>
              </a:spcBef>
              <a:spcAft>
                <a:spcPts val="800"/>
              </a:spcAft>
            </a:pPr>
            <a:r>
              <a:rPr lang="en-US" sz="3600" b="1" dirty="0">
                <a:effectLst/>
                <a:latin typeface="+mj-lt"/>
                <a:ea typeface="+mj-ea"/>
                <a:cs typeface="+mj-cs"/>
              </a:rPr>
              <a:t>Who administers the funding?</a:t>
            </a:r>
          </a:p>
        </p:txBody>
      </p:sp>
      <p:graphicFrame>
        <p:nvGraphicFramePr>
          <p:cNvPr id="2" name="Table 1">
            <a:extLst>
              <a:ext uri="{FF2B5EF4-FFF2-40B4-BE49-F238E27FC236}">
                <a16:creationId xmlns:a16="http://schemas.microsoft.com/office/drawing/2014/main" id="{A894BD18-1065-53BF-50B5-219DB26AD3DF}"/>
              </a:ext>
            </a:extLst>
          </p:cNvPr>
          <p:cNvGraphicFramePr>
            <a:graphicFrameLocks noGrp="1"/>
          </p:cNvGraphicFramePr>
          <p:nvPr>
            <p:extLst>
              <p:ext uri="{D42A27DB-BD31-4B8C-83A1-F6EECF244321}">
                <p14:modId xmlns:p14="http://schemas.microsoft.com/office/powerpoint/2010/main" val="507708401"/>
              </p:ext>
            </p:extLst>
          </p:nvPr>
        </p:nvGraphicFramePr>
        <p:xfrm>
          <a:off x="1019596" y="870938"/>
          <a:ext cx="10041917" cy="3532671"/>
        </p:xfrm>
        <a:graphic>
          <a:graphicData uri="http://schemas.openxmlformats.org/drawingml/2006/table">
            <a:tbl>
              <a:tblPr firstRow="1" bandRow="1">
                <a:tableStyleId>{3B4B98B0-60AC-42C2-AFA5-B58CD77FA1E5}</a:tableStyleId>
              </a:tblPr>
              <a:tblGrid>
                <a:gridCol w="246006">
                  <a:extLst>
                    <a:ext uri="{9D8B030D-6E8A-4147-A177-3AD203B41FA5}">
                      <a16:colId xmlns:a16="http://schemas.microsoft.com/office/drawing/2014/main" val="410526806"/>
                    </a:ext>
                  </a:extLst>
                </a:gridCol>
                <a:gridCol w="3458798">
                  <a:extLst>
                    <a:ext uri="{9D8B030D-6E8A-4147-A177-3AD203B41FA5}">
                      <a16:colId xmlns:a16="http://schemas.microsoft.com/office/drawing/2014/main" val="629473955"/>
                    </a:ext>
                  </a:extLst>
                </a:gridCol>
                <a:gridCol w="2933700">
                  <a:extLst>
                    <a:ext uri="{9D8B030D-6E8A-4147-A177-3AD203B41FA5}">
                      <a16:colId xmlns:a16="http://schemas.microsoft.com/office/drawing/2014/main" val="1506294572"/>
                    </a:ext>
                  </a:extLst>
                </a:gridCol>
                <a:gridCol w="3403413">
                  <a:extLst>
                    <a:ext uri="{9D8B030D-6E8A-4147-A177-3AD203B41FA5}">
                      <a16:colId xmlns:a16="http://schemas.microsoft.com/office/drawing/2014/main" val="1893255624"/>
                    </a:ext>
                  </a:extLst>
                </a:gridCol>
              </a:tblGrid>
              <a:tr h="1593783">
                <a:tc>
                  <a:txBody>
                    <a:bodyPr/>
                    <a:lstStyle/>
                    <a:p>
                      <a:pPr algn="l">
                        <a:lnSpc>
                          <a:spcPct val="107000"/>
                        </a:lnSpc>
                        <a:spcAft>
                          <a:spcPts val="800"/>
                        </a:spcAft>
                      </a:pPr>
                      <a:endParaRPr lang="en-CA" sz="1800" dirty="0">
                        <a:effectLst/>
                      </a:endParaRPr>
                    </a:p>
                  </a:txBody>
                  <a:tcPr marL="110303" marR="110303" marT="0" marB="0"/>
                </a:tc>
                <a:tc>
                  <a:txBody>
                    <a:bodyPr/>
                    <a:lstStyle/>
                    <a:p>
                      <a:pPr algn="ctr">
                        <a:lnSpc>
                          <a:spcPct val="107000"/>
                        </a:lnSpc>
                        <a:spcAft>
                          <a:spcPts val="800"/>
                        </a:spcAft>
                      </a:pPr>
                      <a:r>
                        <a:rPr lang="en-CA" sz="2100" dirty="0">
                          <a:effectLst/>
                        </a:rPr>
                        <a:t>Person/Family-Led Approach</a:t>
                      </a:r>
                      <a:endParaRPr lang="en-CA" sz="1800" dirty="0">
                        <a:effectLst/>
                      </a:endParaRPr>
                    </a:p>
                    <a:p>
                      <a:pPr algn="ctr">
                        <a:lnSpc>
                          <a:spcPct val="107000"/>
                        </a:lnSpc>
                        <a:spcAft>
                          <a:spcPts val="800"/>
                        </a:spcAft>
                      </a:pPr>
                      <a:r>
                        <a:rPr lang="en-CA" sz="600" dirty="0">
                          <a:effectLst/>
                        </a:rPr>
                        <a:t> </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dirty="0">
                          <a:effectLst/>
                        </a:rPr>
                        <a:t>Supported (IF) Approach</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a:effectLst/>
                        </a:rPr>
                        <a:t>Agency-Managed Approach</a:t>
                      </a:r>
                      <a:endParaRPr lang="en-CA" sz="1800">
                        <a:effectLst/>
                        <a:latin typeface="Calibri" panose="020F0502020204030204" pitchFamily="34" charset="0"/>
                        <a:ea typeface="Calibri" panose="020F0502020204030204" pitchFamily="34" charset="0"/>
                      </a:endParaRPr>
                    </a:p>
                  </a:txBody>
                  <a:tcPr marL="110303" marR="110303" marT="0" marB="0" anchor="ctr"/>
                </a:tc>
                <a:extLst>
                  <a:ext uri="{0D108BD9-81ED-4DB2-BD59-A6C34878D82A}">
                    <a16:rowId xmlns:a16="http://schemas.microsoft.com/office/drawing/2014/main" val="3076962479"/>
                  </a:ext>
                </a:extLst>
              </a:tr>
              <a:tr h="1938888">
                <a:tc>
                  <a:txBody>
                    <a:bodyPr/>
                    <a:lstStyle/>
                    <a:p>
                      <a:pPr algn="l">
                        <a:lnSpc>
                          <a:spcPct val="107000"/>
                        </a:lnSpc>
                        <a:spcAft>
                          <a:spcPts val="800"/>
                        </a:spcAft>
                      </a:pPr>
                      <a:endParaRPr lang="en-CA" sz="1800" b="1"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l">
                        <a:lnSpc>
                          <a:spcPct val="107000"/>
                        </a:lnSpc>
                        <a:spcBef>
                          <a:spcPts val="300"/>
                        </a:spcBef>
                        <a:spcAft>
                          <a:spcPts val="800"/>
                        </a:spcAft>
                      </a:pPr>
                      <a:r>
                        <a:rPr lang="en-CA" sz="1800" dirty="0">
                          <a:effectLst/>
                        </a:rPr>
                        <a:t>Administered: Person, family/trusted others</a:t>
                      </a:r>
                    </a:p>
                    <a:p>
                      <a:pPr algn="l">
                        <a:lnSpc>
                          <a:spcPct val="107000"/>
                        </a:lnSpc>
                        <a:spcAft>
                          <a:spcPts val="800"/>
                        </a:spcAft>
                      </a:pPr>
                      <a:r>
                        <a:rPr lang="en-CA" sz="1800" dirty="0">
                          <a:effectLst/>
                        </a:rPr>
                        <a:t>Directed: Person, family/ trusted others</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l">
                        <a:lnSpc>
                          <a:spcPct val="107000"/>
                        </a:lnSpc>
                        <a:spcBef>
                          <a:spcPts val="300"/>
                        </a:spcBef>
                        <a:spcAft>
                          <a:spcPts val="800"/>
                        </a:spcAft>
                      </a:pPr>
                      <a:r>
                        <a:rPr lang="en-CA" sz="1800">
                          <a:effectLst/>
                        </a:rPr>
                        <a:t>Administered: DS Agency</a:t>
                      </a:r>
                    </a:p>
                    <a:p>
                      <a:pPr algn="l">
                        <a:lnSpc>
                          <a:spcPct val="107000"/>
                        </a:lnSpc>
                        <a:spcAft>
                          <a:spcPts val="800"/>
                        </a:spcAft>
                      </a:pPr>
                      <a:r>
                        <a:rPr lang="en-CA" sz="1800">
                          <a:effectLst/>
                        </a:rPr>
                        <a:t>Directed: Person, family/trusted others</a:t>
                      </a:r>
                    </a:p>
                    <a:p>
                      <a:pPr algn="l">
                        <a:lnSpc>
                          <a:spcPct val="107000"/>
                        </a:lnSpc>
                        <a:spcAft>
                          <a:spcPts val="800"/>
                        </a:spcAft>
                      </a:pPr>
                      <a:r>
                        <a:rPr lang="en-CA" sz="1800">
                          <a:effectLst/>
                        </a:rPr>
                        <a:t> </a:t>
                      </a:r>
                      <a:endParaRPr lang="en-CA" sz="1800">
                        <a:effectLst/>
                        <a:latin typeface="Calibri" panose="020F0502020204030204" pitchFamily="34" charset="0"/>
                        <a:ea typeface="Calibri" panose="020F0502020204030204" pitchFamily="34" charset="0"/>
                      </a:endParaRPr>
                    </a:p>
                  </a:txBody>
                  <a:tcPr marL="110303" marR="110303" marT="0" marB="0" anchor="ctr"/>
                </a:tc>
                <a:tc>
                  <a:txBody>
                    <a:bodyPr/>
                    <a:lstStyle/>
                    <a:p>
                      <a:pPr algn="l">
                        <a:lnSpc>
                          <a:spcPct val="107000"/>
                        </a:lnSpc>
                        <a:spcBef>
                          <a:spcPts val="300"/>
                        </a:spcBef>
                        <a:spcAft>
                          <a:spcPts val="800"/>
                        </a:spcAft>
                      </a:pPr>
                      <a:r>
                        <a:rPr lang="en-CA" sz="1800" dirty="0">
                          <a:effectLst/>
                        </a:rPr>
                        <a:t>Administered: DS Agency</a:t>
                      </a:r>
                    </a:p>
                    <a:p>
                      <a:pPr algn="l">
                        <a:lnSpc>
                          <a:spcPct val="107000"/>
                        </a:lnSpc>
                        <a:spcAft>
                          <a:spcPts val="800"/>
                        </a:spcAft>
                      </a:pPr>
                      <a:r>
                        <a:rPr lang="en-CA" sz="1800" dirty="0">
                          <a:effectLst/>
                        </a:rPr>
                        <a:t>Directed: DS Agency with direction and involvement of person, family/trusted others</a:t>
                      </a:r>
                      <a:endParaRPr lang="en-CA" sz="1800" dirty="0">
                        <a:effectLst/>
                        <a:latin typeface="Calibri" panose="020F0502020204030204" pitchFamily="34" charset="0"/>
                        <a:ea typeface="Calibri" panose="020F0502020204030204" pitchFamily="34" charset="0"/>
                      </a:endParaRPr>
                    </a:p>
                  </a:txBody>
                  <a:tcPr marL="110303" marR="110303" marT="0" marB="0" anchor="ctr"/>
                </a:tc>
                <a:extLst>
                  <a:ext uri="{0D108BD9-81ED-4DB2-BD59-A6C34878D82A}">
                    <a16:rowId xmlns:a16="http://schemas.microsoft.com/office/drawing/2014/main" val="3415536758"/>
                  </a:ext>
                </a:extLst>
              </a:tr>
            </a:tbl>
          </a:graphicData>
        </a:graphic>
      </p:graphicFrame>
    </p:spTree>
    <p:extLst>
      <p:ext uri="{BB962C8B-B14F-4D97-AF65-F5344CB8AC3E}">
        <p14:creationId xmlns:p14="http://schemas.microsoft.com/office/powerpoint/2010/main" val="2141006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D70813-9F5D-4B1C-AA45-2D9EA2E71E7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E44FD20-08A4-9D81-5B85-B620FC8567AE}"/>
              </a:ext>
            </a:extLst>
          </p:cNvPr>
          <p:cNvSpPr txBox="1"/>
          <p:nvPr/>
        </p:nvSpPr>
        <p:spPr>
          <a:xfrm>
            <a:off x="1066801" y="5074083"/>
            <a:ext cx="5508170" cy="1240970"/>
          </a:xfrm>
          <a:prstGeom prst="rect">
            <a:avLst/>
          </a:prstGeom>
        </p:spPr>
        <p:txBody>
          <a:bodyPr rot="0" spcFirstLastPara="0" vert="horz" lIns="91440" tIns="45720" rIns="91440" bIns="45720" numCol="1" spcCol="0" rtlCol="0" fromWordArt="0" anchor="t" anchorCtr="0" forceAA="0" compatLnSpc="1">
            <a:prstTxWarp prst="textNoShape">
              <a:avLst/>
            </a:prstTxWarp>
            <a:normAutofit/>
          </a:bodyPr>
          <a:lstStyle/>
          <a:p>
            <a:pPr algn="l">
              <a:lnSpc>
                <a:spcPct val="107000"/>
              </a:lnSpc>
              <a:spcAft>
                <a:spcPts val="800"/>
              </a:spcAft>
            </a:pPr>
            <a:r>
              <a:rPr lang="en-CA" sz="3600" b="1" dirty="0">
                <a:effectLst/>
              </a:rPr>
              <a:t>For NEW individualized funds, who owns them?</a:t>
            </a:r>
            <a:endParaRPr lang="en-CA" sz="3600" b="1" dirty="0">
              <a:effectLst/>
              <a:latin typeface="Calibri" panose="020F0502020204030204" pitchFamily="34" charset="0"/>
              <a:ea typeface="Calibri" panose="020F0502020204030204" pitchFamily="34" charset="0"/>
            </a:endParaRPr>
          </a:p>
        </p:txBody>
      </p:sp>
      <p:graphicFrame>
        <p:nvGraphicFramePr>
          <p:cNvPr id="2" name="Table 1">
            <a:extLst>
              <a:ext uri="{FF2B5EF4-FFF2-40B4-BE49-F238E27FC236}">
                <a16:creationId xmlns:a16="http://schemas.microsoft.com/office/drawing/2014/main" id="{897CED37-3CBA-97EE-059D-8066DC6E2951}"/>
              </a:ext>
            </a:extLst>
          </p:cNvPr>
          <p:cNvGraphicFramePr>
            <a:graphicFrameLocks noGrp="1"/>
          </p:cNvGraphicFramePr>
          <p:nvPr>
            <p:extLst>
              <p:ext uri="{D42A27DB-BD31-4B8C-83A1-F6EECF244321}">
                <p14:modId xmlns:p14="http://schemas.microsoft.com/office/powerpoint/2010/main" val="625661787"/>
              </p:ext>
            </p:extLst>
          </p:nvPr>
        </p:nvGraphicFramePr>
        <p:xfrm>
          <a:off x="1019596" y="870938"/>
          <a:ext cx="10041917" cy="3532671"/>
        </p:xfrm>
        <a:graphic>
          <a:graphicData uri="http://schemas.openxmlformats.org/drawingml/2006/table">
            <a:tbl>
              <a:tblPr firstRow="1" bandRow="1">
                <a:tableStyleId>{3B4B98B0-60AC-42C2-AFA5-B58CD77FA1E5}</a:tableStyleId>
              </a:tblPr>
              <a:tblGrid>
                <a:gridCol w="246006">
                  <a:extLst>
                    <a:ext uri="{9D8B030D-6E8A-4147-A177-3AD203B41FA5}">
                      <a16:colId xmlns:a16="http://schemas.microsoft.com/office/drawing/2014/main" val="410526806"/>
                    </a:ext>
                  </a:extLst>
                </a:gridCol>
                <a:gridCol w="2849198">
                  <a:extLst>
                    <a:ext uri="{9D8B030D-6E8A-4147-A177-3AD203B41FA5}">
                      <a16:colId xmlns:a16="http://schemas.microsoft.com/office/drawing/2014/main" val="629473955"/>
                    </a:ext>
                  </a:extLst>
                </a:gridCol>
                <a:gridCol w="3133725">
                  <a:extLst>
                    <a:ext uri="{9D8B030D-6E8A-4147-A177-3AD203B41FA5}">
                      <a16:colId xmlns:a16="http://schemas.microsoft.com/office/drawing/2014/main" val="1506294572"/>
                    </a:ext>
                  </a:extLst>
                </a:gridCol>
                <a:gridCol w="3812988">
                  <a:extLst>
                    <a:ext uri="{9D8B030D-6E8A-4147-A177-3AD203B41FA5}">
                      <a16:colId xmlns:a16="http://schemas.microsoft.com/office/drawing/2014/main" val="1893255624"/>
                    </a:ext>
                  </a:extLst>
                </a:gridCol>
              </a:tblGrid>
              <a:tr h="1593783">
                <a:tc>
                  <a:txBody>
                    <a:bodyPr/>
                    <a:lstStyle/>
                    <a:p>
                      <a:pPr algn="l">
                        <a:lnSpc>
                          <a:spcPct val="107000"/>
                        </a:lnSpc>
                        <a:spcAft>
                          <a:spcPts val="800"/>
                        </a:spcAft>
                      </a:pPr>
                      <a:endParaRPr lang="en-CA" sz="1800" dirty="0">
                        <a:effectLst/>
                      </a:endParaRPr>
                    </a:p>
                  </a:txBody>
                  <a:tcPr marL="110303" marR="110303" marT="0" marB="0"/>
                </a:tc>
                <a:tc>
                  <a:txBody>
                    <a:bodyPr/>
                    <a:lstStyle/>
                    <a:p>
                      <a:pPr algn="ctr">
                        <a:lnSpc>
                          <a:spcPct val="107000"/>
                        </a:lnSpc>
                        <a:spcAft>
                          <a:spcPts val="800"/>
                        </a:spcAft>
                      </a:pPr>
                      <a:r>
                        <a:rPr lang="en-CA" sz="2100" dirty="0">
                          <a:effectLst/>
                        </a:rPr>
                        <a:t>Person/Family-Led Approach</a:t>
                      </a:r>
                      <a:endParaRPr lang="en-CA" sz="1800" dirty="0">
                        <a:effectLst/>
                      </a:endParaRPr>
                    </a:p>
                    <a:p>
                      <a:pPr algn="ctr">
                        <a:lnSpc>
                          <a:spcPct val="107000"/>
                        </a:lnSpc>
                        <a:spcAft>
                          <a:spcPts val="800"/>
                        </a:spcAft>
                      </a:pPr>
                      <a:r>
                        <a:rPr lang="en-CA" sz="600" dirty="0">
                          <a:effectLst/>
                        </a:rPr>
                        <a:t> </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dirty="0">
                          <a:effectLst/>
                        </a:rPr>
                        <a:t>Supported (IF) Approach</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a:effectLst/>
                        </a:rPr>
                        <a:t>Agency-Managed Approach</a:t>
                      </a:r>
                      <a:endParaRPr lang="en-CA" sz="1800">
                        <a:effectLst/>
                        <a:latin typeface="Calibri" panose="020F0502020204030204" pitchFamily="34" charset="0"/>
                        <a:ea typeface="Calibri" panose="020F0502020204030204" pitchFamily="34" charset="0"/>
                      </a:endParaRPr>
                    </a:p>
                  </a:txBody>
                  <a:tcPr marL="110303" marR="110303" marT="0" marB="0" anchor="ctr"/>
                </a:tc>
                <a:extLst>
                  <a:ext uri="{0D108BD9-81ED-4DB2-BD59-A6C34878D82A}">
                    <a16:rowId xmlns:a16="http://schemas.microsoft.com/office/drawing/2014/main" val="3076962479"/>
                  </a:ext>
                </a:extLst>
              </a:tr>
              <a:tr h="1938888">
                <a:tc>
                  <a:txBody>
                    <a:bodyPr/>
                    <a:lstStyle/>
                    <a:p>
                      <a:pPr algn="l">
                        <a:lnSpc>
                          <a:spcPct val="107000"/>
                        </a:lnSpc>
                        <a:spcAft>
                          <a:spcPts val="800"/>
                        </a:spcAft>
                      </a:pPr>
                      <a:endParaRPr lang="en-CA" sz="1800" b="1"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l">
                        <a:lnSpc>
                          <a:spcPct val="107000"/>
                        </a:lnSpc>
                        <a:spcAft>
                          <a:spcPts val="800"/>
                        </a:spcAft>
                      </a:pPr>
                      <a:r>
                        <a:rPr lang="en-CA" sz="2400" dirty="0">
                          <a:effectLst/>
                        </a:rPr>
                        <a:t>Person supported</a:t>
                      </a:r>
                      <a:endParaRPr lang="en-CA" sz="2400" dirty="0">
                        <a:effectLst/>
                        <a:latin typeface="Calibri" panose="020F0502020204030204" pitchFamily="34" charset="0"/>
                        <a:ea typeface="Calibri" panose="020F0502020204030204" pitchFamily="34" charset="0"/>
                      </a:endParaRPr>
                    </a:p>
                  </a:txBody>
                  <a:tcPr marL="68580" marR="68580" marT="0" marB="0" anchor="ctr"/>
                </a:tc>
                <a:tc>
                  <a:txBody>
                    <a:bodyPr/>
                    <a:lstStyle/>
                    <a:p>
                      <a:pPr algn="l">
                        <a:lnSpc>
                          <a:spcPct val="107000"/>
                        </a:lnSpc>
                        <a:spcAft>
                          <a:spcPts val="800"/>
                        </a:spcAft>
                      </a:pPr>
                      <a:r>
                        <a:rPr lang="en-CA" sz="2400" dirty="0">
                          <a:effectLst/>
                        </a:rPr>
                        <a:t>Person supported</a:t>
                      </a:r>
                      <a:endParaRPr lang="en-CA" sz="2400" dirty="0">
                        <a:effectLst/>
                        <a:latin typeface="Calibri" panose="020F0502020204030204" pitchFamily="34" charset="0"/>
                        <a:ea typeface="Calibri" panose="020F0502020204030204" pitchFamily="34" charset="0"/>
                      </a:endParaRPr>
                    </a:p>
                  </a:txBody>
                  <a:tcPr marL="68580" marR="68580" marT="0" marB="0" anchor="ctr"/>
                </a:tc>
                <a:tc>
                  <a:txBody>
                    <a:bodyPr/>
                    <a:lstStyle/>
                    <a:p>
                      <a:pPr algn="l">
                        <a:lnSpc>
                          <a:spcPct val="107000"/>
                        </a:lnSpc>
                        <a:spcAft>
                          <a:spcPts val="800"/>
                        </a:spcAft>
                      </a:pPr>
                      <a:r>
                        <a:rPr lang="en-CA" sz="2400" dirty="0">
                          <a:effectLst/>
                        </a:rPr>
                        <a:t>Person supported</a:t>
                      </a:r>
                      <a:endParaRPr lang="en-CA" sz="2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3415536758"/>
                  </a:ext>
                </a:extLst>
              </a:tr>
            </a:tbl>
          </a:graphicData>
        </a:graphic>
      </p:graphicFrame>
    </p:spTree>
    <p:extLst>
      <p:ext uri="{BB962C8B-B14F-4D97-AF65-F5344CB8AC3E}">
        <p14:creationId xmlns:p14="http://schemas.microsoft.com/office/powerpoint/2010/main" val="1294376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95AA0-6AA0-1B8B-30CC-2FEA3AD0CD6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A022CC-FF9F-A9A6-0777-A12D38C43115}"/>
              </a:ext>
            </a:extLst>
          </p:cNvPr>
          <p:cNvSpPr txBox="1"/>
          <p:nvPr/>
        </p:nvSpPr>
        <p:spPr>
          <a:xfrm>
            <a:off x="1066801" y="5634445"/>
            <a:ext cx="5508170" cy="957944"/>
          </a:xfrm>
          <a:prstGeom prst="rect">
            <a:avLst/>
          </a:prstGeom>
        </p:spPr>
        <p:txBody>
          <a:bodyPr rot="0" spcFirstLastPara="0" vert="horz" lIns="91440" tIns="45720" rIns="91440" bIns="45720" numCol="1" spcCol="0" rtlCol="0" fromWordArt="0" anchor="t" anchorCtr="0" forceAA="0" compatLnSpc="1">
            <a:prstTxWarp prst="textNoShape">
              <a:avLst/>
            </a:prstTxWarp>
            <a:normAutofit/>
          </a:bodyPr>
          <a:lstStyle/>
          <a:p>
            <a:pPr algn="l">
              <a:lnSpc>
                <a:spcPct val="107000"/>
              </a:lnSpc>
              <a:spcAft>
                <a:spcPts val="800"/>
              </a:spcAft>
            </a:pPr>
            <a:r>
              <a:rPr lang="en-CA" sz="3600" b="1" dirty="0">
                <a:effectLst/>
              </a:rPr>
              <a:t>How the funding flows</a:t>
            </a:r>
            <a:endParaRPr lang="en-CA" sz="3600" b="1" dirty="0">
              <a:effectLst/>
              <a:latin typeface="Calibri" panose="020F0502020204030204" pitchFamily="34" charset="0"/>
              <a:ea typeface="Calibri" panose="020F0502020204030204" pitchFamily="34" charset="0"/>
            </a:endParaRPr>
          </a:p>
        </p:txBody>
      </p:sp>
      <p:graphicFrame>
        <p:nvGraphicFramePr>
          <p:cNvPr id="2" name="Table 1">
            <a:extLst>
              <a:ext uri="{FF2B5EF4-FFF2-40B4-BE49-F238E27FC236}">
                <a16:creationId xmlns:a16="http://schemas.microsoft.com/office/drawing/2014/main" id="{CE96A9F5-E248-6F85-3927-FFAEBBEAA2B3}"/>
              </a:ext>
            </a:extLst>
          </p:cNvPr>
          <p:cNvGraphicFramePr>
            <a:graphicFrameLocks noGrp="1"/>
          </p:cNvGraphicFramePr>
          <p:nvPr>
            <p:extLst>
              <p:ext uri="{D42A27DB-BD31-4B8C-83A1-F6EECF244321}">
                <p14:modId xmlns:p14="http://schemas.microsoft.com/office/powerpoint/2010/main" val="291962457"/>
              </p:ext>
            </p:extLst>
          </p:nvPr>
        </p:nvGraphicFramePr>
        <p:xfrm>
          <a:off x="1019596" y="461554"/>
          <a:ext cx="9831283" cy="5033555"/>
        </p:xfrm>
        <a:graphic>
          <a:graphicData uri="http://schemas.openxmlformats.org/drawingml/2006/table">
            <a:tbl>
              <a:tblPr firstRow="1" bandRow="1">
                <a:tableStyleId>{3B4B98B0-60AC-42C2-AFA5-B58CD77FA1E5}</a:tableStyleId>
              </a:tblPr>
              <a:tblGrid>
                <a:gridCol w="340497">
                  <a:extLst>
                    <a:ext uri="{9D8B030D-6E8A-4147-A177-3AD203B41FA5}">
                      <a16:colId xmlns:a16="http://schemas.microsoft.com/office/drawing/2014/main" val="410526806"/>
                    </a:ext>
                  </a:extLst>
                </a:gridCol>
                <a:gridCol w="3253840">
                  <a:extLst>
                    <a:ext uri="{9D8B030D-6E8A-4147-A177-3AD203B41FA5}">
                      <a16:colId xmlns:a16="http://schemas.microsoft.com/office/drawing/2014/main" val="629473955"/>
                    </a:ext>
                  </a:extLst>
                </a:gridCol>
                <a:gridCol w="2970514">
                  <a:extLst>
                    <a:ext uri="{9D8B030D-6E8A-4147-A177-3AD203B41FA5}">
                      <a16:colId xmlns:a16="http://schemas.microsoft.com/office/drawing/2014/main" val="1506294572"/>
                    </a:ext>
                  </a:extLst>
                </a:gridCol>
                <a:gridCol w="3266432">
                  <a:extLst>
                    <a:ext uri="{9D8B030D-6E8A-4147-A177-3AD203B41FA5}">
                      <a16:colId xmlns:a16="http://schemas.microsoft.com/office/drawing/2014/main" val="1893255624"/>
                    </a:ext>
                  </a:extLst>
                </a:gridCol>
              </a:tblGrid>
              <a:tr h="1962737">
                <a:tc>
                  <a:txBody>
                    <a:bodyPr/>
                    <a:lstStyle/>
                    <a:p>
                      <a:pPr algn="l">
                        <a:lnSpc>
                          <a:spcPct val="107000"/>
                        </a:lnSpc>
                        <a:spcAft>
                          <a:spcPts val="800"/>
                        </a:spcAft>
                      </a:pPr>
                      <a:endParaRPr lang="en-CA" sz="1800" dirty="0">
                        <a:effectLst/>
                      </a:endParaRPr>
                    </a:p>
                  </a:txBody>
                  <a:tcPr marL="110303" marR="110303" marT="0" marB="0"/>
                </a:tc>
                <a:tc>
                  <a:txBody>
                    <a:bodyPr/>
                    <a:lstStyle/>
                    <a:p>
                      <a:pPr algn="ctr">
                        <a:lnSpc>
                          <a:spcPct val="107000"/>
                        </a:lnSpc>
                        <a:spcAft>
                          <a:spcPts val="800"/>
                        </a:spcAft>
                      </a:pPr>
                      <a:r>
                        <a:rPr lang="en-CA" sz="2100" dirty="0">
                          <a:effectLst/>
                        </a:rPr>
                        <a:t>Person/Family-Led Approach</a:t>
                      </a:r>
                      <a:endParaRPr lang="en-CA" sz="1800" dirty="0">
                        <a:effectLst/>
                      </a:endParaRPr>
                    </a:p>
                    <a:p>
                      <a:pPr algn="ctr">
                        <a:lnSpc>
                          <a:spcPct val="107000"/>
                        </a:lnSpc>
                        <a:spcAft>
                          <a:spcPts val="800"/>
                        </a:spcAft>
                      </a:pPr>
                      <a:r>
                        <a:rPr lang="en-CA" sz="600" dirty="0">
                          <a:effectLst/>
                        </a:rPr>
                        <a:t> </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dirty="0">
                          <a:effectLst/>
                        </a:rPr>
                        <a:t>Supported (IF) Approach</a:t>
                      </a:r>
                      <a:endParaRPr lang="en-CA" sz="1800"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ctr">
                        <a:lnSpc>
                          <a:spcPct val="107000"/>
                        </a:lnSpc>
                        <a:spcAft>
                          <a:spcPts val="800"/>
                        </a:spcAft>
                      </a:pPr>
                      <a:r>
                        <a:rPr lang="en-CA" sz="2100">
                          <a:effectLst/>
                        </a:rPr>
                        <a:t>Agency-Managed Approach</a:t>
                      </a:r>
                      <a:endParaRPr lang="en-CA" sz="1800">
                        <a:effectLst/>
                        <a:latin typeface="Calibri" panose="020F0502020204030204" pitchFamily="34" charset="0"/>
                        <a:ea typeface="Calibri" panose="020F0502020204030204" pitchFamily="34" charset="0"/>
                      </a:endParaRPr>
                    </a:p>
                  </a:txBody>
                  <a:tcPr marL="110303" marR="110303" marT="0" marB="0" anchor="ctr"/>
                </a:tc>
                <a:extLst>
                  <a:ext uri="{0D108BD9-81ED-4DB2-BD59-A6C34878D82A}">
                    <a16:rowId xmlns:a16="http://schemas.microsoft.com/office/drawing/2014/main" val="3076962479"/>
                  </a:ext>
                </a:extLst>
              </a:tr>
              <a:tr h="3070818">
                <a:tc>
                  <a:txBody>
                    <a:bodyPr/>
                    <a:lstStyle/>
                    <a:p>
                      <a:pPr algn="l">
                        <a:lnSpc>
                          <a:spcPct val="107000"/>
                        </a:lnSpc>
                        <a:spcAft>
                          <a:spcPts val="800"/>
                        </a:spcAft>
                      </a:pPr>
                      <a:endParaRPr lang="en-CA" sz="1800" b="1" dirty="0">
                        <a:effectLst/>
                        <a:latin typeface="Calibri" panose="020F0502020204030204" pitchFamily="34" charset="0"/>
                        <a:ea typeface="Calibri" panose="020F0502020204030204" pitchFamily="34" charset="0"/>
                      </a:endParaRPr>
                    </a:p>
                  </a:txBody>
                  <a:tcPr marL="110303" marR="110303" marT="0" marB="0" anchor="ctr"/>
                </a:tc>
                <a:tc>
                  <a:txBody>
                    <a:bodyPr/>
                    <a:lstStyle/>
                    <a:p>
                      <a:pPr algn="l">
                        <a:lnSpc>
                          <a:spcPct val="107000"/>
                        </a:lnSpc>
                        <a:spcAft>
                          <a:spcPts val="800"/>
                        </a:spcAft>
                      </a:pPr>
                      <a:r>
                        <a:rPr lang="en-CA" sz="1800" dirty="0">
                          <a:solidFill>
                            <a:srgbClr val="000000"/>
                          </a:solidFill>
                          <a:effectLst/>
                          <a:latin typeface="Calibri" panose="020F0502020204030204" pitchFamily="34" charset="0"/>
                          <a:ea typeface="Calibri" panose="020F0502020204030204" pitchFamily="34" charset="0"/>
                        </a:rPr>
                        <a:t>The person and family choose to receive funding directly from the government and use it to purchase support.</a:t>
                      </a:r>
                      <a:endParaRPr lang="en-CA" sz="18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100" dirty="0">
                          <a:solidFill>
                            <a:srgbClr val="000000"/>
                          </a:solidFill>
                          <a:effectLst/>
                          <a:latin typeface="Calibri" panose="020F0502020204030204" pitchFamily="34" charset="0"/>
                          <a:ea typeface="Calibri" panose="020F0502020204030204" pitchFamily="34" charset="0"/>
                        </a:rPr>
                        <a:t> </a:t>
                      </a:r>
                      <a:endParaRPr lang="en-CA" sz="18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800" dirty="0">
                          <a:solidFill>
                            <a:srgbClr val="000000"/>
                          </a:solidFill>
                          <a:effectLst/>
                          <a:latin typeface="Calibri" panose="020F0502020204030204" pitchFamily="34" charset="0"/>
                          <a:ea typeface="Calibri" panose="020F0502020204030204" pitchFamily="34" charset="0"/>
                        </a:rPr>
                        <a:t>The person can choose to change models over time.</a:t>
                      </a:r>
                      <a:endParaRPr lang="en-CA" sz="18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800" dirty="0">
                          <a:solidFill>
                            <a:srgbClr val="000000"/>
                          </a:solidFill>
                          <a:effectLst/>
                          <a:latin typeface="Calibri" panose="020F0502020204030204" pitchFamily="34" charset="0"/>
                          <a:ea typeface="Calibri" panose="020F0502020204030204" pitchFamily="34" charset="0"/>
                        </a:rPr>
                        <a:t> </a:t>
                      </a:r>
                      <a:endParaRPr lang="en-CA" sz="18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800" dirty="0">
                          <a:solidFill>
                            <a:srgbClr val="000000"/>
                          </a:solidFill>
                          <a:effectLst/>
                          <a:highlight>
                            <a:srgbClr val="FFFF00"/>
                          </a:highlight>
                          <a:latin typeface="Calibri" panose="020F0502020204030204" pitchFamily="34" charset="0"/>
                          <a:ea typeface="Calibri" panose="020F0502020204030204" pitchFamily="34" charset="0"/>
                        </a:rPr>
                        <a:t> </a:t>
                      </a:r>
                      <a:endParaRPr lang="en-CA" sz="1800" dirty="0">
                        <a:effectLst/>
                        <a:latin typeface="Calibri" panose="020F0502020204030204" pitchFamily="34" charset="0"/>
                        <a:ea typeface="Calibri" panose="020F0502020204030204" pitchFamily="34" charset="0"/>
                      </a:endParaRPr>
                    </a:p>
                  </a:txBody>
                  <a:tcPr marL="68580" marR="68580" marT="0" marB="0"/>
                </a:tc>
                <a:tc>
                  <a:txBody>
                    <a:bodyPr/>
                    <a:lstStyle/>
                    <a:p>
                      <a:pPr algn="l">
                        <a:lnSpc>
                          <a:spcPct val="107000"/>
                        </a:lnSpc>
                        <a:spcAft>
                          <a:spcPts val="800"/>
                        </a:spcAft>
                      </a:pPr>
                      <a:r>
                        <a:rPr lang="en-CA" sz="1800" dirty="0">
                          <a:solidFill>
                            <a:srgbClr val="000000"/>
                          </a:solidFill>
                          <a:effectLst/>
                          <a:latin typeface="Calibri" panose="020F0502020204030204" pitchFamily="34" charset="0"/>
                          <a:ea typeface="Calibri" panose="020F0502020204030204" pitchFamily="34" charset="0"/>
                        </a:rPr>
                        <a:t>The person and family choose to have funding flow through an agency, but the family directs how it is spent, with support and guidelines that are the same as those for a person/family led approach.</a:t>
                      </a:r>
                      <a:endParaRPr lang="en-CA" sz="18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700" dirty="0">
                          <a:solidFill>
                            <a:srgbClr val="000000"/>
                          </a:solidFill>
                          <a:effectLst/>
                          <a:latin typeface="Calibri" panose="020F0502020204030204" pitchFamily="34" charset="0"/>
                          <a:ea typeface="Calibri" panose="020F0502020204030204" pitchFamily="34" charset="0"/>
                        </a:rPr>
                        <a:t> </a:t>
                      </a:r>
                      <a:endParaRPr lang="en-CA" sz="18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800" dirty="0">
                          <a:solidFill>
                            <a:srgbClr val="000000"/>
                          </a:solidFill>
                          <a:effectLst/>
                          <a:latin typeface="Calibri" panose="020F0502020204030204" pitchFamily="34" charset="0"/>
                          <a:ea typeface="Calibri" panose="020F0502020204030204" pitchFamily="34" charset="0"/>
                        </a:rPr>
                        <a:t>The person can choose to change models over time.</a:t>
                      </a:r>
                      <a:endParaRPr lang="en-CA" sz="1800" dirty="0">
                        <a:effectLst/>
                        <a:latin typeface="Calibri" panose="020F0502020204030204" pitchFamily="34" charset="0"/>
                        <a:ea typeface="Calibri" panose="020F0502020204030204" pitchFamily="34" charset="0"/>
                      </a:endParaRPr>
                    </a:p>
                  </a:txBody>
                  <a:tcPr marL="68580" marR="68580" marT="0" marB="0"/>
                </a:tc>
                <a:tc>
                  <a:txBody>
                    <a:bodyPr/>
                    <a:lstStyle/>
                    <a:p>
                      <a:pPr algn="l">
                        <a:lnSpc>
                          <a:spcPct val="107000"/>
                        </a:lnSpc>
                        <a:spcAft>
                          <a:spcPts val="800"/>
                        </a:spcAft>
                      </a:pPr>
                      <a:r>
                        <a:rPr lang="en-CA" sz="1800" dirty="0">
                          <a:solidFill>
                            <a:srgbClr val="000000"/>
                          </a:solidFill>
                          <a:effectLst/>
                          <a:latin typeface="Calibri" panose="020F0502020204030204" pitchFamily="34" charset="0"/>
                          <a:ea typeface="Calibri" panose="020F0502020204030204" pitchFamily="34" charset="0"/>
                        </a:rPr>
                        <a:t>The person and family choose to send funding to an agency for support of the person.</a:t>
                      </a:r>
                      <a:endParaRPr lang="en-CA" sz="18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700" dirty="0">
                          <a:solidFill>
                            <a:srgbClr val="000000"/>
                          </a:solidFill>
                          <a:effectLst/>
                          <a:latin typeface="Calibri" panose="020F0502020204030204" pitchFamily="34" charset="0"/>
                          <a:ea typeface="Calibri" panose="020F0502020204030204" pitchFamily="34" charset="0"/>
                        </a:rPr>
                        <a:t> </a:t>
                      </a:r>
                      <a:endParaRPr lang="en-CA" sz="1800" dirty="0">
                        <a:effectLst/>
                        <a:latin typeface="Calibri" panose="020F0502020204030204" pitchFamily="34" charset="0"/>
                        <a:ea typeface="Calibri" panose="020F0502020204030204" pitchFamily="34" charset="0"/>
                      </a:endParaRPr>
                    </a:p>
                    <a:p>
                      <a:pPr algn="l">
                        <a:lnSpc>
                          <a:spcPct val="107000"/>
                        </a:lnSpc>
                        <a:spcAft>
                          <a:spcPts val="800"/>
                        </a:spcAft>
                      </a:pPr>
                      <a:r>
                        <a:rPr lang="en-CA" sz="1800" dirty="0">
                          <a:solidFill>
                            <a:srgbClr val="000000"/>
                          </a:solidFill>
                          <a:effectLst/>
                          <a:latin typeface="Calibri" panose="020F0502020204030204" pitchFamily="34" charset="0"/>
                          <a:ea typeface="Calibri" panose="020F0502020204030204" pitchFamily="34" charset="0"/>
                        </a:rPr>
                        <a:t>The person can choose to change models over time.</a:t>
                      </a:r>
                      <a:endParaRPr lang="en-CA" sz="18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415536758"/>
                  </a:ext>
                </a:extLst>
              </a:tr>
            </a:tbl>
          </a:graphicData>
        </a:graphic>
      </p:graphicFrame>
    </p:spTree>
    <p:extLst>
      <p:ext uri="{BB962C8B-B14F-4D97-AF65-F5344CB8AC3E}">
        <p14:creationId xmlns:p14="http://schemas.microsoft.com/office/powerpoint/2010/main" val="2288515905"/>
      </p:ext>
    </p:extLst>
  </p:cSld>
  <p:clrMapOvr>
    <a:masterClrMapping/>
  </p:clrMapOvr>
</p:sld>
</file>

<file path=ppt/theme/theme1.xml><?xml version="1.0" encoding="utf-8"?>
<a:theme xmlns:a="http://schemas.openxmlformats.org/drawingml/2006/main" name="SwellVTI">
  <a:themeElements>
    <a:clrScheme name="Swell">
      <a:dk1>
        <a:sysClr val="windowText" lastClr="000000"/>
      </a:dk1>
      <a:lt1>
        <a:sysClr val="window" lastClr="FFFFFF"/>
      </a:lt1>
      <a:dk2>
        <a:srgbClr val="233B47"/>
      </a:dk2>
      <a:lt2>
        <a:srgbClr val="FEEFD9"/>
      </a:lt2>
      <a:accent1>
        <a:srgbClr val="16AEA7"/>
      </a:accent1>
      <a:accent2>
        <a:srgbClr val="618F88"/>
      </a:accent2>
      <a:accent3>
        <a:srgbClr val="7A9973"/>
      </a:accent3>
      <a:accent4>
        <a:srgbClr val="8AAE8E"/>
      </a:accent4>
      <a:accent5>
        <a:srgbClr val="EB8F60"/>
      </a:accent5>
      <a:accent6>
        <a:srgbClr val="E57A6F"/>
      </a:accent6>
      <a:hlink>
        <a:srgbClr val="13968F"/>
      </a:hlink>
      <a:folHlink>
        <a:srgbClr val="E56152"/>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ellVTI" id="{8361A04D-931A-43DC-973B-1B0B1DD5DECC}" vid="{6DDB23E8-D18E-4BDA-98D6-324466149E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TM04033919[[fn=Circuit]]</Template>
  <TotalTime>25278</TotalTime>
  <Words>1938</Words>
  <Application>Microsoft Macintosh PowerPoint</Application>
  <PresentationFormat>Widescreen</PresentationFormat>
  <Paragraphs>174</Paragraphs>
  <Slides>20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Aptos</vt:lpstr>
      <vt:lpstr>Arial</vt:lpstr>
      <vt:lpstr>Calibri</vt:lpstr>
      <vt:lpstr>Neue Haas Grotesk Text Pro</vt:lpstr>
      <vt:lpstr>Wingdings 3</vt:lpstr>
      <vt:lpstr>SwellVTI</vt:lpstr>
      <vt:lpstr>Individualized Funding in Ontario: Possibilities and Pathways – Three   Approaches to Work for All</vt:lpstr>
      <vt:lpstr>  Resources and Capabilities Committee  Mandate The Resources and Capabilities Committee is a subcommittee of the Inspired By Our Grassroots Steering Committee.  This committee was struck to develop and make recommendations on a business model that will lead transformation as identified in Journey to Belonging, in a way that considers the needs of people and families first.  This committee reports back to the IOG Steering Committee which ultimately reports back and makes recommendations to the Provincial Executive Directors Group (PEDG), who originally initiated this work in 2013, and its subsequent work plan. </vt:lpstr>
      <vt:lpstr>Three Approaches to Work for All</vt:lpstr>
      <vt:lpstr>Setting the Context – that affects all</vt:lpstr>
      <vt:lpstr>Three Pathways and Possibilities</vt:lpstr>
      <vt:lpstr>Elements of the Three Pathways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Additional Issues of Note page 7-8</vt:lpstr>
      <vt:lpstr>Kory </vt:lpstr>
      <vt:lpstr>We invite you to “try these on for size”</vt:lpstr>
      <vt:lpstr>Pathways and Possibilities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Individualized Funding in Ontario: Possibilities and Pathways – Three   Approaches to Work for All</dc:title>
  <dc:creator>Janet Klees</dc:creator>
  <cp:lastModifiedBy>Connect Dot</cp:lastModifiedBy>
  <cp:revision>2</cp:revision>
  <dcterms:created xsi:type="dcterms:W3CDTF">2024-03-17T19:55:49Z</dcterms:created>
  <dcterms:modified xsi:type="dcterms:W3CDTF">2024-04-19T17:07:30Z</dcterms:modified>
</cp:coreProperties>
</file>