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4" r:id="rId1"/>
  </p:sldMasterIdLst>
  <p:notesMasterIdLst>
    <p:notesMasterId r:id="rId22"/>
  </p:notesMasterIdLst>
  <p:sldIdLst>
    <p:sldId id="256" r:id="rId2"/>
    <p:sldId id="283" r:id="rId3"/>
    <p:sldId id="258" r:id="rId4"/>
    <p:sldId id="257" r:id="rId5"/>
    <p:sldId id="259" r:id="rId6"/>
    <p:sldId id="261" r:id="rId7"/>
    <p:sldId id="263" r:id="rId8"/>
    <p:sldId id="265" r:id="rId9"/>
    <p:sldId id="266" r:id="rId10"/>
    <p:sldId id="275" r:id="rId11"/>
    <p:sldId id="276" r:id="rId12"/>
    <p:sldId id="277" r:id="rId13"/>
    <p:sldId id="278" r:id="rId14"/>
    <p:sldId id="279" r:id="rId15"/>
    <p:sldId id="280" r:id="rId16"/>
    <p:sldId id="281" r:id="rId17"/>
    <p:sldId id="271" r:id="rId18"/>
    <p:sldId id="274" r:id="rId19"/>
    <p:sldId id="269" r:id="rId20"/>
    <p:sldId id="27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43F7CA-7DD0-49B7-BFF2-5D1C85DEF232}" v="54" dt="2024-04-06T16:32:39.69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28" autoAdjust="0"/>
    <p:restoredTop sz="94643"/>
  </p:normalViewPr>
  <p:slideViewPr>
    <p:cSldViewPr snapToGrid="0">
      <p:cViewPr varScale="1">
        <p:scale>
          <a:sx n="105" d="100"/>
          <a:sy n="105" d="100"/>
        </p:scale>
        <p:origin x="81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E66590-9EA1-4A7E-949E-A55D10D9A89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2346310F-58C7-4BC6-B0E4-99430748F442}">
      <dgm:prSet/>
      <dgm:spPr/>
      <dgm:t>
        <a:bodyPr/>
        <a:lstStyle/>
        <a:p>
          <a:pPr>
            <a:defRPr b="1"/>
          </a:pPr>
          <a:r>
            <a:rPr lang="en-CA" dirty="0">
              <a:solidFill>
                <a:schemeClr val="tx2"/>
              </a:solidFill>
            </a:rPr>
            <a:t>Where can you see you, your family, your agency fitting in here?</a:t>
          </a:r>
          <a:endParaRPr lang="en-US" dirty="0">
            <a:solidFill>
              <a:schemeClr val="tx2"/>
            </a:solidFill>
          </a:endParaRPr>
        </a:p>
      </dgm:t>
    </dgm:pt>
    <dgm:pt modelId="{84D273D4-7583-4EE0-991D-25947E7527CE}" type="parTrans" cxnId="{F60E9CE1-E113-4B7B-9DCF-64CCD4449FC1}">
      <dgm:prSet/>
      <dgm:spPr/>
      <dgm:t>
        <a:bodyPr/>
        <a:lstStyle/>
        <a:p>
          <a:endParaRPr lang="en-US"/>
        </a:p>
      </dgm:t>
    </dgm:pt>
    <dgm:pt modelId="{2200DFE1-7B6E-414B-988D-90053C6DDAD9}" type="sibTrans" cxnId="{F60E9CE1-E113-4B7B-9DCF-64CCD4449FC1}">
      <dgm:prSet/>
      <dgm:spPr/>
      <dgm:t>
        <a:bodyPr/>
        <a:lstStyle/>
        <a:p>
          <a:endParaRPr lang="en-US"/>
        </a:p>
      </dgm:t>
    </dgm:pt>
    <dgm:pt modelId="{A048E16A-E703-475E-B095-DDCB7A1410B8}">
      <dgm:prSet/>
      <dgm:spPr/>
      <dgm:t>
        <a:bodyPr/>
        <a:lstStyle/>
        <a:p>
          <a:pPr>
            <a:defRPr b="1"/>
          </a:pPr>
          <a:r>
            <a:rPr lang="en-CA" dirty="0">
              <a:solidFill>
                <a:schemeClr val="tx2"/>
              </a:solidFill>
            </a:rPr>
            <a:t>Looking for your feedback, questions and comments</a:t>
          </a:r>
          <a:endParaRPr lang="en-US" dirty="0">
            <a:solidFill>
              <a:schemeClr val="tx2"/>
            </a:solidFill>
          </a:endParaRPr>
        </a:p>
      </dgm:t>
    </dgm:pt>
    <dgm:pt modelId="{5221ACBA-CDBE-4E6E-A1F7-2DD0E71241CF}" type="parTrans" cxnId="{BD1B663E-5262-4544-983C-21FCF482034F}">
      <dgm:prSet/>
      <dgm:spPr/>
      <dgm:t>
        <a:bodyPr/>
        <a:lstStyle/>
        <a:p>
          <a:endParaRPr lang="en-US"/>
        </a:p>
      </dgm:t>
    </dgm:pt>
    <dgm:pt modelId="{2742C624-4ADC-42F1-95CB-C24012A5A99C}" type="sibTrans" cxnId="{BD1B663E-5262-4544-983C-21FCF482034F}">
      <dgm:prSet/>
      <dgm:spPr/>
      <dgm:t>
        <a:bodyPr/>
        <a:lstStyle/>
        <a:p>
          <a:endParaRPr lang="en-US"/>
        </a:p>
      </dgm:t>
    </dgm:pt>
    <dgm:pt modelId="{7B429F8B-B64B-4043-9FB9-451A28EEF87A}">
      <dgm:prSet/>
      <dgm:spPr/>
      <dgm:t>
        <a:bodyPr/>
        <a:lstStyle/>
        <a:p>
          <a:r>
            <a:rPr lang="en-CA" dirty="0"/>
            <a:t>Use the flipcharts around the room</a:t>
          </a:r>
          <a:endParaRPr lang="en-US" dirty="0"/>
        </a:p>
      </dgm:t>
    </dgm:pt>
    <dgm:pt modelId="{47FF9644-CDD7-4DCD-B74E-E3DCABD71A54}" type="parTrans" cxnId="{BC707B5C-7A4E-43EB-9E31-D618E4DF8814}">
      <dgm:prSet/>
      <dgm:spPr/>
      <dgm:t>
        <a:bodyPr/>
        <a:lstStyle/>
        <a:p>
          <a:endParaRPr lang="en-US"/>
        </a:p>
      </dgm:t>
    </dgm:pt>
    <dgm:pt modelId="{CC49BCE7-A640-4F1D-9FAD-76486134A652}" type="sibTrans" cxnId="{BC707B5C-7A4E-43EB-9E31-D618E4DF8814}">
      <dgm:prSet/>
      <dgm:spPr/>
      <dgm:t>
        <a:bodyPr/>
        <a:lstStyle/>
        <a:p>
          <a:endParaRPr lang="en-US"/>
        </a:p>
      </dgm:t>
    </dgm:pt>
    <dgm:pt modelId="{48B3C195-DFD5-49B3-9C55-9519FF809FAF}">
      <dgm:prSet/>
      <dgm:spPr/>
      <dgm:t>
        <a:bodyPr/>
        <a:lstStyle/>
        <a:p>
          <a:r>
            <a:rPr lang="en-CA"/>
            <a:t>Grab and engage one of us in conversation</a:t>
          </a:r>
          <a:endParaRPr lang="en-US"/>
        </a:p>
      </dgm:t>
    </dgm:pt>
    <dgm:pt modelId="{69336220-7F7B-4B25-80F0-4BD3C6D42FCE}" type="parTrans" cxnId="{5753868E-C423-4F8F-B732-842F3F133245}">
      <dgm:prSet/>
      <dgm:spPr/>
      <dgm:t>
        <a:bodyPr/>
        <a:lstStyle/>
        <a:p>
          <a:endParaRPr lang="en-US"/>
        </a:p>
      </dgm:t>
    </dgm:pt>
    <dgm:pt modelId="{86EE8BEC-1D88-4E15-8802-2EA5E86F7A93}" type="sibTrans" cxnId="{5753868E-C423-4F8F-B732-842F3F133245}">
      <dgm:prSet/>
      <dgm:spPr/>
      <dgm:t>
        <a:bodyPr/>
        <a:lstStyle/>
        <a:p>
          <a:endParaRPr lang="en-US"/>
        </a:p>
      </dgm:t>
    </dgm:pt>
    <dgm:pt modelId="{C97445B4-B25C-4452-9F03-9001A6DF030F}">
      <dgm:prSet/>
      <dgm:spPr/>
      <dgm:t>
        <a:bodyPr/>
        <a:lstStyle/>
        <a:p>
          <a:r>
            <a:rPr lang="en-CA"/>
            <a:t>Use the QR code and promise to respond</a:t>
          </a:r>
          <a:endParaRPr lang="en-US"/>
        </a:p>
      </dgm:t>
    </dgm:pt>
    <dgm:pt modelId="{F3AA4F18-BA14-41B1-8236-75B3DEBE8D98}" type="parTrans" cxnId="{72A4E3D6-BF00-4FBD-9C75-E1845CC25649}">
      <dgm:prSet/>
      <dgm:spPr/>
      <dgm:t>
        <a:bodyPr/>
        <a:lstStyle/>
        <a:p>
          <a:endParaRPr lang="en-US"/>
        </a:p>
      </dgm:t>
    </dgm:pt>
    <dgm:pt modelId="{5673F25E-5D0E-4A03-9E3F-88C5940371D5}" type="sibTrans" cxnId="{72A4E3D6-BF00-4FBD-9C75-E1845CC25649}">
      <dgm:prSet/>
      <dgm:spPr/>
      <dgm:t>
        <a:bodyPr/>
        <a:lstStyle/>
        <a:p>
          <a:endParaRPr lang="en-US"/>
        </a:p>
      </dgm:t>
    </dgm:pt>
    <dgm:pt modelId="{C8B05DE4-4B5E-49E7-B9E8-C0200E175DE5}" type="pres">
      <dgm:prSet presAssocID="{D7E66590-9EA1-4A7E-949E-A55D10D9A89A}" presName="Name0" presStyleCnt="0">
        <dgm:presLayoutVars>
          <dgm:dir/>
          <dgm:animLvl val="lvl"/>
          <dgm:resizeHandles val="exact"/>
        </dgm:presLayoutVars>
      </dgm:prSet>
      <dgm:spPr/>
    </dgm:pt>
    <dgm:pt modelId="{BC7B9D9D-F699-4A71-B399-3A5C431EC846}" type="pres">
      <dgm:prSet presAssocID="{2346310F-58C7-4BC6-B0E4-99430748F442}" presName="linNode" presStyleCnt="0"/>
      <dgm:spPr/>
    </dgm:pt>
    <dgm:pt modelId="{09089161-6127-4C05-819D-DA4D487B639F}" type="pres">
      <dgm:prSet presAssocID="{2346310F-58C7-4BC6-B0E4-99430748F442}" presName="parentText" presStyleLbl="node1" presStyleIdx="0" presStyleCnt="2">
        <dgm:presLayoutVars>
          <dgm:chMax val="1"/>
          <dgm:bulletEnabled val="1"/>
        </dgm:presLayoutVars>
      </dgm:prSet>
      <dgm:spPr/>
    </dgm:pt>
    <dgm:pt modelId="{876DF6A9-803D-4CE7-A1F4-CBD0E32132D5}" type="pres">
      <dgm:prSet presAssocID="{2200DFE1-7B6E-414B-988D-90053C6DDAD9}" presName="sp" presStyleCnt="0"/>
      <dgm:spPr/>
    </dgm:pt>
    <dgm:pt modelId="{FF37FE35-6A19-446F-86AD-664A4FC4D70F}" type="pres">
      <dgm:prSet presAssocID="{A048E16A-E703-475E-B095-DDCB7A1410B8}" presName="linNode" presStyleCnt="0"/>
      <dgm:spPr/>
    </dgm:pt>
    <dgm:pt modelId="{CFEF7546-0793-4949-AE7B-446E8F2866CA}" type="pres">
      <dgm:prSet presAssocID="{A048E16A-E703-475E-B095-DDCB7A1410B8}" presName="parentText" presStyleLbl="node1" presStyleIdx="1" presStyleCnt="2">
        <dgm:presLayoutVars>
          <dgm:chMax val="1"/>
          <dgm:bulletEnabled val="1"/>
        </dgm:presLayoutVars>
      </dgm:prSet>
      <dgm:spPr/>
    </dgm:pt>
    <dgm:pt modelId="{5CCC4B31-89E9-4C0F-9CD6-38B808167B02}" type="pres">
      <dgm:prSet presAssocID="{A048E16A-E703-475E-B095-DDCB7A1410B8}" presName="descendantText" presStyleLbl="alignAccFollowNode1" presStyleIdx="0" presStyleCnt="1">
        <dgm:presLayoutVars>
          <dgm:bulletEnabled val="1"/>
        </dgm:presLayoutVars>
      </dgm:prSet>
      <dgm:spPr/>
    </dgm:pt>
  </dgm:ptLst>
  <dgm:cxnLst>
    <dgm:cxn modelId="{BC27F32A-3BB9-45DA-ACE7-08C086113238}" type="presOf" srcId="{D7E66590-9EA1-4A7E-949E-A55D10D9A89A}" destId="{C8B05DE4-4B5E-49E7-B9E8-C0200E175DE5}" srcOrd="0" destOrd="0" presId="urn:microsoft.com/office/officeart/2005/8/layout/vList5"/>
    <dgm:cxn modelId="{3FE25F3B-E6B4-4343-9684-EE0D9BA41DA9}" type="presOf" srcId="{A048E16A-E703-475E-B095-DDCB7A1410B8}" destId="{CFEF7546-0793-4949-AE7B-446E8F2866CA}" srcOrd="0" destOrd="0" presId="urn:microsoft.com/office/officeart/2005/8/layout/vList5"/>
    <dgm:cxn modelId="{BD1B663E-5262-4544-983C-21FCF482034F}" srcId="{D7E66590-9EA1-4A7E-949E-A55D10D9A89A}" destId="{A048E16A-E703-475E-B095-DDCB7A1410B8}" srcOrd="1" destOrd="0" parTransId="{5221ACBA-CDBE-4E6E-A1F7-2DD0E71241CF}" sibTransId="{2742C624-4ADC-42F1-95CB-C24012A5A99C}"/>
    <dgm:cxn modelId="{58BEE258-542D-4D54-8C0A-14B0B6377D1C}" type="presOf" srcId="{C97445B4-B25C-4452-9F03-9001A6DF030F}" destId="{5CCC4B31-89E9-4C0F-9CD6-38B808167B02}" srcOrd="0" destOrd="2" presId="urn:microsoft.com/office/officeart/2005/8/layout/vList5"/>
    <dgm:cxn modelId="{BC707B5C-7A4E-43EB-9E31-D618E4DF8814}" srcId="{A048E16A-E703-475E-B095-DDCB7A1410B8}" destId="{7B429F8B-B64B-4043-9FB9-451A28EEF87A}" srcOrd="0" destOrd="0" parTransId="{47FF9644-CDD7-4DCD-B74E-E3DCABD71A54}" sibTransId="{CC49BCE7-A640-4F1D-9FAD-76486134A652}"/>
    <dgm:cxn modelId="{13E5AC7E-29C9-4B72-8855-E6C838CEAB0F}" type="presOf" srcId="{48B3C195-DFD5-49B3-9C55-9519FF809FAF}" destId="{5CCC4B31-89E9-4C0F-9CD6-38B808167B02}" srcOrd="0" destOrd="1" presId="urn:microsoft.com/office/officeart/2005/8/layout/vList5"/>
    <dgm:cxn modelId="{5753868E-C423-4F8F-B732-842F3F133245}" srcId="{A048E16A-E703-475E-B095-DDCB7A1410B8}" destId="{48B3C195-DFD5-49B3-9C55-9519FF809FAF}" srcOrd="1" destOrd="0" parTransId="{69336220-7F7B-4B25-80F0-4BD3C6D42FCE}" sibTransId="{86EE8BEC-1D88-4E15-8802-2EA5E86F7A93}"/>
    <dgm:cxn modelId="{72A4E3D6-BF00-4FBD-9C75-E1845CC25649}" srcId="{A048E16A-E703-475E-B095-DDCB7A1410B8}" destId="{C97445B4-B25C-4452-9F03-9001A6DF030F}" srcOrd="2" destOrd="0" parTransId="{F3AA4F18-BA14-41B1-8236-75B3DEBE8D98}" sibTransId="{5673F25E-5D0E-4A03-9E3F-88C5940371D5}"/>
    <dgm:cxn modelId="{F60E9CE1-E113-4B7B-9DCF-64CCD4449FC1}" srcId="{D7E66590-9EA1-4A7E-949E-A55D10D9A89A}" destId="{2346310F-58C7-4BC6-B0E4-99430748F442}" srcOrd="0" destOrd="0" parTransId="{84D273D4-7583-4EE0-991D-25947E7527CE}" sibTransId="{2200DFE1-7B6E-414B-988D-90053C6DDAD9}"/>
    <dgm:cxn modelId="{F5D12CE5-C2C1-4CA6-AB0F-6E094E2CE12D}" type="presOf" srcId="{7B429F8B-B64B-4043-9FB9-451A28EEF87A}" destId="{5CCC4B31-89E9-4C0F-9CD6-38B808167B02}" srcOrd="0" destOrd="0" presId="urn:microsoft.com/office/officeart/2005/8/layout/vList5"/>
    <dgm:cxn modelId="{F76CE4ED-780C-4EE4-B01B-8FF0F6C4A23D}" type="presOf" srcId="{2346310F-58C7-4BC6-B0E4-99430748F442}" destId="{09089161-6127-4C05-819D-DA4D487B639F}" srcOrd="0" destOrd="0" presId="urn:microsoft.com/office/officeart/2005/8/layout/vList5"/>
    <dgm:cxn modelId="{33E81D48-66B1-43CA-84F5-B7915AAAC232}" type="presParOf" srcId="{C8B05DE4-4B5E-49E7-B9E8-C0200E175DE5}" destId="{BC7B9D9D-F699-4A71-B399-3A5C431EC846}" srcOrd="0" destOrd="0" presId="urn:microsoft.com/office/officeart/2005/8/layout/vList5"/>
    <dgm:cxn modelId="{634D75E9-2DF5-4B31-AACA-E5680D38697C}" type="presParOf" srcId="{BC7B9D9D-F699-4A71-B399-3A5C431EC846}" destId="{09089161-6127-4C05-819D-DA4D487B639F}" srcOrd="0" destOrd="0" presId="urn:microsoft.com/office/officeart/2005/8/layout/vList5"/>
    <dgm:cxn modelId="{4C8B79BB-D1C5-4337-9216-48C2C5ED7C0A}" type="presParOf" srcId="{C8B05DE4-4B5E-49E7-B9E8-C0200E175DE5}" destId="{876DF6A9-803D-4CE7-A1F4-CBD0E32132D5}" srcOrd="1" destOrd="0" presId="urn:microsoft.com/office/officeart/2005/8/layout/vList5"/>
    <dgm:cxn modelId="{87407404-951F-4710-B615-BC276636E97F}" type="presParOf" srcId="{C8B05DE4-4B5E-49E7-B9E8-C0200E175DE5}" destId="{FF37FE35-6A19-446F-86AD-664A4FC4D70F}" srcOrd="2" destOrd="0" presId="urn:microsoft.com/office/officeart/2005/8/layout/vList5"/>
    <dgm:cxn modelId="{DE1B165F-D73C-437C-805E-A4C39A1FD074}" type="presParOf" srcId="{FF37FE35-6A19-446F-86AD-664A4FC4D70F}" destId="{CFEF7546-0793-4949-AE7B-446E8F2866CA}" srcOrd="0" destOrd="0" presId="urn:microsoft.com/office/officeart/2005/8/layout/vList5"/>
    <dgm:cxn modelId="{CAAE1A84-9712-42D3-AD93-29A0C565B8D2}" type="presParOf" srcId="{FF37FE35-6A19-446F-86AD-664A4FC4D70F}" destId="{5CCC4B31-89E9-4C0F-9CD6-38B808167B02}"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089161-6127-4C05-819D-DA4D487B639F}">
      <dsp:nvSpPr>
        <dsp:cNvPr id="0" name=""/>
        <dsp:cNvSpPr/>
      </dsp:nvSpPr>
      <dsp:spPr>
        <a:xfrm>
          <a:off x="0" y="38"/>
          <a:ext cx="2948025" cy="152148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defRPr b="1"/>
          </a:pPr>
          <a:r>
            <a:rPr lang="en-CA" sz="2200" kern="1200" dirty="0">
              <a:solidFill>
                <a:schemeClr val="tx2"/>
              </a:solidFill>
            </a:rPr>
            <a:t>Where can you see you, your family, your agency fitting in here?</a:t>
          </a:r>
          <a:endParaRPr lang="en-US" sz="2200" kern="1200" dirty="0">
            <a:solidFill>
              <a:schemeClr val="tx2"/>
            </a:solidFill>
          </a:endParaRPr>
        </a:p>
      </dsp:txBody>
      <dsp:txXfrm>
        <a:off x="74273" y="74311"/>
        <a:ext cx="2799479" cy="1372938"/>
      </dsp:txXfrm>
    </dsp:sp>
    <dsp:sp modelId="{5CCC4B31-89E9-4C0F-9CD6-38B808167B02}">
      <dsp:nvSpPr>
        <dsp:cNvPr id="0" name=""/>
        <dsp:cNvSpPr/>
      </dsp:nvSpPr>
      <dsp:spPr>
        <a:xfrm rot="5400000">
          <a:off x="4959898" y="-262127"/>
          <a:ext cx="1217187" cy="524093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en-CA" sz="1900" kern="1200" dirty="0"/>
            <a:t>Use the flipcharts around the room</a:t>
          </a:r>
          <a:endParaRPr lang="en-US" sz="1900" kern="1200" dirty="0"/>
        </a:p>
        <a:p>
          <a:pPr marL="171450" lvl="1" indent="-171450" algn="l" defTabSz="844550">
            <a:lnSpc>
              <a:spcPct val="90000"/>
            </a:lnSpc>
            <a:spcBef>
              <a:spcPct val="0"/>
            </a:spcBef>
            <a:spcAft>
              <a:spcPct val="15000"/>
            </a:spcAft>
            <a:buChar char="•"/>
          </a:pPr>
          <a:r>
            <a:rPr lang="en-CA" sz="1900" kern="1200"/>
            <a:t>Grab and engage one of us in conversation</a:t>
          </a:r>
          <a:endParaRPr lang="en-US" sz="1900" kern="1200"/>
        </a:p>
        <a:p>
          <a:pPr marL="171450" lvl="1" indent="-171450" algn="l" defTabSz="844550">
            <a:lnSpc>
              <a:spcPct val="90000"/>
            </a:lnSpc>
            <a:spcBef>
              <a:spcPct val="0"/>
            </a:spcBef>
            <a:spcAft>
              <a:spcPct val="15000"/>
            </a:spcAft>
            <a:buChar char="•"/>
          </a:pPr>
          <a:r>
            <a:rPr lang="en-CA" sz="1900" kern="1200"/>
            <a:t>Use the QR code and promise to respond</a:t>
          </a:r>
          <a:endParaRPr lang="en-US" sz="1900" kern="1200"/>
        </a:p>
      </dsp:txBody>
      <dsp:txXfrm rot="-5400000">
        <a:off x="2948025" y="1809164"/>
        <a:ext cx="5181516" cy="1098351"/>
      </dsp:txXfrm>
    </dsp:sp>
    <dsp:sp modelId="{CFEF7546-0793-4949-AE7B-446E8F2866CA}">
      <dsp:nvSpPr>
        <dsp:cNvPr id="0" name=""/>
        <dsp:cNvSpPr/>
      </dsp:nvSpPr>
      <dsp:spPr>
        <a:xfrm>
          <a:off x="0" y="1597597"/>
          <a:ext cx="2948025" cy="152148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41910" rIns="83820" bIns="41910" numCol="1" spcCol="1270" anchor="ctr" anchorCtr="0">
          <a:noAutofit/>
        </a:bodyPr>
        <a:lstStyle/>
        <a:p>
          <a:pPr marL="0" lvl="0" indent="0" algn="ctr" defTabSz="977900">
            <a:lnSpc>
              <a:spcPct val="90000"/>
            </a:lnSpc>
            <a:spcBef>
              <a:spcPct val="0"/>
            </a:spcBef>
            <a:spcAft>
              <a:spcPct val="35000"/>
            </a:spcAft>
            <a:buNone/>
            <a:defRPr b="1"/>
          </a:pPr>
          <a:r>
            <a:rPr lang="en-CA" sz="2200" kern="1200" dirty="0">
              <a:solidFill>
                <a:schemeClr val="tx2"/>
              </a:solidFill>
            </a:rPr>
            <a:t>Looking for your feedback, questions and comments</a:t>
          </a:r>
          <a:endParaRPr lang="en-US" sz="2200" kern="1200" dirty="0">
            <a:solidFill>
              <a:schemeClr val="tx2"/>
            </a:solidFill>
          </a:endParaRPr>
        </a:p>
      </dsp:txBody>
      <dsp:txXfrm>
        <a:off x="74273" y="1671870"/>
        <a:ext cx="2799479" cy="1372938"/>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8EF038-49D5-4BA9-8D86-73069D3CE9F0}" type="datetimeFigureOut">
              <a:rPr lang="en-CA" smtClean="0"/>
              <a:t>2024-04-19</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D5D0ED-5F97-439B-8355-00684B117C53}" type="slidenum">
              <a:rPr lang="en-CA" smtClean="0"/>
              <a:t>‹#›</a:t>
            </a:fld>
            <a:endParaRPr lang="en-CA"/>
          </a:p>
        </p:txBody>
      </p:sp>
    </p:spTree>
    <p:extLst>
      <p:ext uri="{BB962C8B-B14F-4D97-AF65-F5344CB8AC3E}">
        <p14:creationId xmlns:p14="http://schemas.microsoft.com/office/powerpoint/2010/main" val="2989775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27CC76B-DDC0-4AE4-8EB1-7A3E46C8BF13}" type="slidenum">
              <a:rPr lang="en-CA" smtClean="0"/>
              <a:t>2</a:t>
            </a:fld>
            <a:endParaRPr lang="en-CA"/>
          </a:p>
        </p:txBody>
      </p:sp>
    </p:spTree>
    <p:extLst>
      <p:ext uri="{BB962C8B-B14F-4D97-AF65-F5344CB8AC3E}">
        <p14:creationId xmlns:p14="http://schemas.microsoft.com/office/powerpoint/2010/main" val="4218141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Person-lead – with support engaged at their choice, meeting Min standards (see accountability); Supported SL – maybe be various models trialled</a:t>
            </a:r>
          </a:p>
        </p:txBody>
      </p:sp>
      <p:sp>
        <p:nvSpPr>
          <p:cNvPr id="4" name="Slide Number Placeholder 3"/>
          <p:cNvSpPr>
            <a:spLocks noGrp="1"/>
          </p:cNvSpPr>
          <p:nvPr>
            <p:ph type="sldNum" sz="quarter" idx="5"/>
          </p:nvPr>
        </p:nvSpPr>
        <p:spPr/>
        <p:txBody>
          <a:bodyPr/>
          <a:lstStyle/>
          <a:p>
            <a:fld id="{AAD5D0ED-5F97-439B-8355-00684B117C53}" type="slidenum">
              <a:rPr lang="en-CA" smtClean="0"/>
              <a:t>7</a:t>
            </a:fld>
            <a:endParaRPr lang="en-CA"/>
          </a:p>
        </p:txBody>
      </p:sp>
    </p:spTree>
    <p:extLst>
      <p:ext uri="{BB962C8B-B14F-4D97-AF65-F5344CB8AC3E}">
        <p14:creationId xmlns:p14="http://schemas.microsoft.com/office/powerpoint/2010/main" val="3286527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Note that the Person-Led is accountable to a funding entity, and there will be assistance avail through their funding to hire people to help them; in Supported IF, based on the ideas in Column one, Ministry will set the new standard, and the agency will assist the family to meet them; note that we have pilots for these – not starting from scratch</a:t>
            </a:r>
          </a:p>
        </p:txBody>
      </p:sp>
      <p:sp>
        <p:nvSpPr>
          <p:cNvPr id="4" name="Slide Number Placeholder 3"/>
          <p:cNvSpPr>
            <a:spLocks noGrp="1"/>
          </p:cNvSpPr>
          <p:nvPr>
            <p:ph type="sldNum" sz="quarter" idx="5"/>
          </p:nvPr>
        </p:nvSpPr>
        <p:spPr/>
        <p:txBody>
          <a:bodyPr/>
          <a:lstStyle/>
          <a:p>
            <a:fld id="{AAD5D0ED-5F97-439B-8355-00684B117C53}" type="slidenum">
              <a:rPr lang="en-CA" smtClean="0"/>
              <a:t>11</a:t>
            </a:fld>
            <a:endParaRPr lang="en-CA"/>
          </a:p>
        </p:txBody>
      </p:sp>
    </p:spTree>
    <p:extLst>
      <p:ext uri="{BB962C8B-B14F-4D97-AF65-F5344CB8AC3E}">
        <p14:creationId xmlns:p14="http://schemas.microsoft.com/office/powerpoint/2010/main" val="738872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As long as meeting ESA and Labour Law – Person responsible; Agency guides family to this responsibility and ensures they are successful</a:t>
            </a:r>
          </a:p>
        </p:txBody>
      </p:sp>
      <p:sp>
        <p:nvSpPr>
          <p:cNvPr id="4" name="Slide Number Placeholder 3"/>
          <p:cNvSpPr>
            <a:spLocks noGrp="1"/>
          </p:cNvSpPr>
          <p:nvPr>
            <p:ph type="sldNum" sz="quarter" idx="5"/>
          </p:nvPr>
        </p:nvSpPr>
        <p:spPr/>
        <p:txBody>
          <a:bodyPr/>
          <a:lstStyle/>
          <a:p>
            <a:fld id="{AAD5D0ED-5F97-439B-8355-00684B117C53}" type="slidenum">
              <a:rPr lang="en-CA" smtClean="0"/>
              <a:t>12</a:t>
            </a:fld>
            <a:endParaRPr lang="en-CA"/>
          </a:p>
        </p:txBody>
      </p:sp>
    </p:spTree>
    <p:extLst>
      <p:ext uri="{BB962C8B-B14F-4D97-AF65-F5344CB8AC3E}">
        <p14:creationId xmlns:p14="http://schemas.microsoft.com/office/powerpoint/2010/main" val="6457052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Cannot be easier to obtain than DS agency programs</a:t>
            </a:r>
          </a:p>
        </p:txBody>
      </p:sp>
      <p:sp>
        <p:nvSpPr>
          <p:cNvPr id="4" name="Slide Number Placeholder 3"/>
          <p:cNvSpPr>
            <a:spLocks noGrp="1"/>
          </p:cNvSpPr>
          <p:nvPr>
            <p:ph type="sldNum" sz="quarter" idx="5"/>
          </p:nvPr>
        </p:nvSpPr>
        <p:spPr/>
        <p:txBody>
          <a:bodyPr/>
          <a:lstStyle/>
          <a:p>
            <a:fld id="{AAD5D0ED-5F97-439B-8355-00684B117C53}" type="slidenum">
              <a:rPr lang="en-CA" smtClean="0"/>
              <a:t>13</a:t>
            </a:fld>
            <a:endParaRPr lang="en-CA"/>
          </a:p>
        </p:txBody>
      </p:sp>
    </p:spTree>
    <p:extLst>
      <p:ext uri="{BB962C8B-B14F-4D97-AF65-F5344CB8AC3E}">
        <p14:creationId xmlns:p14="http://schemas.microsoft.com/office/powerpoint/2010/main" val="29732982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Cannot be easier to obtain than DS agency programs</a:t>
            </a:r>
          </a:p>
        </p:txBody>
      </p:sp>
      <p:sp>
        <p:nvSpPr>
          <p:cNvPr id="4" name="Slide Number Placeholder 3"/>
          <p:cNvSpPr>
            <a:spLocks noGrp="1"/>
          </p:cNvSpPr>
          <p:nvPr>
            <p:ph type="sldNum" sz="quarter" idx="5"/>
          </p:nvPr>
        </p:nvSpPr>
        <p:spPr/>
        <p:txBody>
          <a:bodyPr/>
          <a:lstStyle/>
          <a:p>
            <a:fld id="{AAD5D0ED-5F97-439B-8355-00684B117C53}" type="slidenum">
              <a:rPr lang="en-CA" smtClean="0"/>
              <a:t>14</a:t>
            </a:fld>
            <a:endParaRPr lang="en-CA"/>
          </a:p>
        </p:txBody>
      </p:sp>
    </p:spTree>
    <p:extLst>
      <p:ext uri="{BB962C8B-B14F-4D97-AF65-F5344CB8AC3E}">
        <p14:creationId xmlns:p14="http://schemas.microsoft.com/office/powerpoint/2010/main" val="22245076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Note for supported IF that Ds agencies who do not  provide programs where they hire the staff and deliver the service may be considered as unencumbered (</a:t>
            </a:r>
            <a:r>
              <a:rPr lang="en-CA" dirty="0" err="1"/>
              <a:t>ie</a:t>
            </a:r>
            <a:r>
              <a:rPr lang="en-CA" dirty="0"/>
              <a:t> no programs or services to choose from and so no conflict of interest); should the whole second column move to C??</a:t>
            </a:r>
          </a:p>
        </p:txBody>
      </p:sp>
      <p:sp>
        <p:nvSpPr>
          <p:cNvPr id="4" name="Slide Number Placeholder 3"/>
          <p:cNvSpPr>
            <a:spLocks noGrp="1"/>
          </p:cNvSpPr>
          <p:nvPr>
            <p:ph type="sldNum" sz="quarter" idx="5"/>
          </p:nvPr>
        </p:nvSpPr>
        <p:spPr/>
        <p:txBody>
          <a:bodyPr/>
          <a:lstStyle/>
          <a:p>
            <a:fld id="{AAD5D0ED-5F97-439B-8355-00684B117C53}" type="slidenum">
              <a:rPr lang="en-CA" smtClean="0"/>
              <a:t>15</a:t>
            </a:fld>
            <a:endParaRPr lang="en-CA"/>
          </a:p>
        </p:txBody>
      </p:sp>
    </p:spTree>
    <p:extLst>
      <p:ext uri="{BB962C8B-B14F-4D97-AF65-F5344CB8AC3E}">
        <p14:creationId xmlns:p14="http://schemas.microsoft.com/office/powerpoint/2010/main" val="13913958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Cannot be easier to obtain than DS agency programs</a:t>
            </a:r>
          </a:p>
        </p:txBody>
      </p:sp>
      <p:sp>
        <p:nvSpPr>
          <p:cNvPr id="4" name="Slide Number Placeholder 3"/>
          <p:cNvSpPr>
            <a:spLocks noGrp="1"/>
          </p:cNvSpPr>
          <p:nvPr>
            <p:ph type="sldNum" sz="quarter" idx="5"/>
          </p:nvPr>
        </p:nvSpPr>
        <p:spPr/>
        <p:txBody>
          <a:bodyPr/>
          <a:lstStyle/>
          <a:p>
            <a:fld id="{AAD5D0ED-5F97-439B-8355-00684B117C53}" type="slidenum">
              <a:rPr lang="en-CA" smtClean="0"/>
              <a:t>16</a:t>
            </a:fld>
            <a:endParaRPr lang="en-CA"/>
          </a:p>
        </p:txBody>
      </p:sp>
    </p:spTree>
    <p:extLst>
      <p:ext uri="{BB962C8B-B14F-4D97-AF65-F5344CB8AC3E}">
        <p14:creationId xmlns:p14="http://schemas.microsoft.com/office/powerpoint/2010/main" val="2425358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48D7368D-31D9-8101-473D-CD39E706FD22}"/>
              </a:ext>
              <a:ext uri="{C183D7F6-B498-43B3-948B-1728B52AA6E4}">
                <adec:decorative xmlns:adec="http://schemas.microsoft.com/office/drawing/2017/decorative" val="1"/>
              </a:ext>
            </a:extLst>
          </p:cNvPr>
          <p:cNvSpPr/>
          <p:nvPr/>
        </p:nvSpPr>
        <p:spPr>
          <a:xfrm>
            <a:off x="5796401" y="3378954"/>
            <a:ext cx="6394567" cy="3479046"/>
          </a:xfrm>
          <a:custGeom>
            <a:avLst/>
            <a:gdLst>
              <a:gd name="connsiteX0" fmla="*/ 5171297 w 6394567"/>
              <a:gd name="connsiteY0" fmla="*/ 284 h 3479046"/>
              <a:gd name="connsiteX1" fmla="*/ 6394290 w 6394567"/>
              <a:gd name="connsiteY1" fmla="*/ 430072 h 3479046"/>
              <a:gd name="connsiteX2" fmla="*/ 6394567 w 6394567"/>
              <a:gd name="connsiteY2" fmla="*/ 430316 h 3479046"/>
              <a:gd name="connsiteX3" fmla="*/ 6394567 w 6394567"/>
              <a:gd name="connsiteY3" fmla="*/ 3479046 h 3479046"/>
              <a:gd name="connsiteX4" fmla="*/ 0 w 6394567"/>
              <a:gd name="connsiteY4" fmla="*/ 3479046 h 3479046"/>
              <a:gd name="connsiteX5" fmla="*/ 3916974 w 6394567"/>
              <a:gd name="connsiteY5" fmla="*/ 405504 h 3479046"/>
              <a:gd name="connsiteX6" fmla="*/ 3959456 w 6394567"/>
              <a:gd name="connsiteY6" fmla="*/ 373857 h 3479046"/>
              <a:gd name="connsiteX7" fmla="*/ 5052215 w 6394567"/>
              <a:gd name="connsiteY7" fmla="*/ 1756 h 3479046"/>
              <a:gd name="connsiteX8" fmla="*/ 5171297 w 6394567"/>
              <a:gd name="connsiteY8" fmla="*/ 284 h 3479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394567" h="3479046">
                <a:moveTo>
                  <a:pt x="5171297" y="284"/>
                </a:moveTo>
                <a:cubicBezTo>
                  <a:pt x="5607674" y="7531"/>
                  <a:pt x="6039042" y="153650"/>
                  <a:pt x="6394290" y="430072"/>
                </a:cubicBezTo>
                <a:lnTo>
                  <a:pt x="6394567" y="430316"/>
                </a:lnTo>
                <a:lnTo>
                  <a:pt x="6394567" y="3479046"/>
                </a:lnTo>
                <a:lnTo>
                  <a:pt x="0" y="3479046"/>
                </a:lnTo>
                <a:lnTo>
                  <a:pt x="3916974" y="405504"/>
                </a:lnTo>
                <a:lnTo>
                  <a:pt x="3959456" y="373857"/>
                </a:lnTo>
                <a:cubicBezTo>
                  <a:pt x="4291086" y="139664"/>
                  <a:pt x="4671097" y="17528"/>
                  <a:pt x="5052215" y="1756"/>
                </a:cubicBezTo>
                <a:cubicBezTo>
                  <a:pt x="5091916" y="114"/>
                  <a:pt x="5131627" y="-375"/>
                  <a:pt x="5171297" y="284"/>
                </a:cubicBezTo>
                <a:close/>
              </a:path>
            </a:pathLst>
          </a:custGeom>
          <a:gradFill>
            <a:gsLst>
              <a:gs pos="39000">
                <a:schemeClr val="bg2"/>
              </a:gs>
              <a:gs pos="100000">
                <a:schemeClr val="accent1">
                  <a:lumMod val="60000"/>
                  <a:lumOff val="40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FF32C74-82F4-2A29-889B-EF23CEE6AA4F}"/>
              </a:ext>
            </a:extLst>
          </p:cNvPr>
          <p:cNvSpPr>
            <a:spLocks noGrp="1"/>
          </p:cNvSpPr>
          <p:nvPr>
            <p:ph type="ctrTitle"/>
          </p:nvPr>
        </p:nvSpPr>
        <p:spPr>
          <a:xfrm>
            <a:off x="1066801" y="1122363"/>
            <a:ext cx="6211185" cy="2305246"/>
          </a:xfrm>
        </p:spPr>
        <p:txBody>
          <a:bodyPr anchor="b">
            <a:normAutofit/>
          </a:bodyPr>
          <a:lstStyle>
            <a:lvl1pPr algn="l">
              <a:lnSpc>
                <a:spcPct val="100000"/>
              </a:lnSpc>
              <a:defRPr sz="3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4ACADD6-278F-604C-8A38-BBBAFC6754E8}"/>
              </a:ext>
            </a:extLst>
          </p:cNvPr>
          <p:cNvSpPr>
            <a:spLocks noGrp="1"/>
          </p:cNvSpPr>
          <p:nvPr>
            <p:ph type="subTitle" idx="1"/>
          </p:nvPr>
        </p:nvSpPr>
        <p:spPr>
          <a:xfrm>
            <a:off x="1066802" y="3549048"/>
            <a:ext cx="5029198" cy="1956278"/>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C43946B-3F5A-C916-B62B-8D5938EA8285}"/>
              </a:ext>
            </a:extLst>
          </p:cNvPr>
          <p:cNvSpPr>
            <a:spLocks noGrp="1"/>
          </p:cNvSpPr>
          <p:nvPr>
            <p:ph type="dt" sz="half" idx="10"/>
          </p:nvPr>
        </p:nvSpPr>
        <p:spPr/>
        <p:txBody>
          <a:bodyPr/>
          <a:lstStyle/>
          <a:p>
            <a:fld id="{1E351CED-465B-40B5-ADCE-957C918F227B}" type="datetimeFigureOut">
              <a:rPr lang="en-US" smtClean="0"/>
              <a:t>4/19/24</a:t>
            </a:fld>
            <a:endParaRPr lang="en-US"/>
          </a:p>
        </p:txBody>
      </p:sp>
      <p:sp>
        <p:nvSpPr>
          <p:cNvPr id="5" name="Footer Placeholder 4">
            <a:extLst>
              <a:ext uri="{FF2B5EF4-FFF2-40B4-BE49-F238E27FC236}">
                <a16:creationId xmlns:a16="http://schemas.microsoft.com/office/drawing/2014/main" id="{5986539F-2DB8-FCDA-C884-9C3CD29B8C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DAA7B3-5D3B-D493-8F6F-1FEBB8576D62}"/>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3509903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50D2E-0561-F284-F89A-AAE3CD09AC24}"/>
              </a:ext>
            </a:extLst>
          </p:cNvPr>
          <p:cNvSpPr>
            <a:spLocks noGrp="1"/>
          </p:cNvSpPr>
          <p:nvPr>
            <p:ph type="title"/>
          </p:nvPr>
        </p:nvSpPr>
        <p:spPr>
          <a:xfrm>
            <a:off x="1066800" y="936841"/>
            <a:ext cx="10239338" cy="953669"/>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2657C4C-16EC-2477-6332-830F53011D33}"/>
              </a:ext>
            </a:extLst>
          </p:cNvPr>
          <p:cNvSpPr>
            <a:spLocks noGrp="1"/>
          </p:cNvSpPr>
          <p:nvPr>
            <p:ph type="body" orient="vert" idx="1"/>
          </p:nvPr>
        </p:nvSpPr>
        <p:spPr>
          <a:xfrm>
            <a:off x="1069848" y="2139696"/>
            <a:ext cx="10239338" cy="367768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0940D3-6996-1C08-F1AF-87C354657912}"/>
              </a:ext>
            </a:extLst>
          </p:cNvPr>
          <p:cNvSpPr>
            <a:spLocks noGrp="1"/>
          </p:cNvSpPr>
          <p:nvPr>
            <p:ph type="dt" sz="half" idx="10"/>
          </p:nvPr>
        </p:nvSpPr>
        <p:spPr/>
        <p:txBody>
          <a:bodyPr/>
          <a:lstStyle/>
          <a:p>
            <a:fld id="{1E351CED-465B-40B5-ADCE-957C918F227B}" type="datetimeFigureOut">
              <a:rPr lang="en-US" smtClean="0"/>
              <a:t>4/19/24</a:t>
            </a:fld>
            <a:endParaRPr lang="en-US"/>
          </a:p>
        </p:txBody>
      </p:sp>
      <p:sp>
        <p:nvSpPr>
          <p:cNvPr id="5" name="Footer Placeholder 4">
            <a:extLst>
              <a:ext uri="{FF2B5EF4-FFF2-40B4-BE49-F238E27FC236}">
                <a16:creationId xmlns:a16="http://schemas.microsoft.com/office/drawing/2014/main" id="{4C3676C3-588F-B636-8CE0-AA2CBFBCE9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CEF8A9-EB1E-B344-A4B8-B58D0633630B}"/>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888425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DEF3A28-33E4-2796-AE7A-1234569F5CE0}"/>
              </a:ext>
            </a:extLst>
          </p:cNvPr>
          <p:cNvSpPr>
            <a:spLocks noGrp="1"/>
          </p:cNvSpPr>
          <p:nvPr>
            <p:ph type="title" orient="vert"/>
          </p:nvPr>
        </p:nvSpPr>
        <p:spPr>
          <a:xfrm>
            <a:off x="8844950" y="1081177"/>
            <a:ext cx="2508849" cy="4633823"/>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A6D185FC-2BBB-E997-A5CD-F2C6CF6B7C68}"/>
              </a:ext>
            </a:extLst>
          </p:cNvPr>
          <p:cNvSpPr>
            <a:spLocks noGrp="1"/>
          </p:cNvSpPr>
          <p:nvPr>
            <p:ph type="body" orient="vert" idx="1"/>
          </p:nvPr>
        </p:nvSpPr>
        <p:spPr>
          <a:xfrm>
            <a:off x="1066800" y="1081177"/>
            <a:ext cx="7505700" cy="463382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E314B3C-96CD-071C-C2AD-2C7E04F819C0}"/>
              </a:ext>
            </a:extLst>
          </p:cNvPr>
          <p:cNvSpPr>
            <a:spLocks noGrp="1"/>
          </p:cNvSpPr>
          <p:nvPr>
            <p:ph type="dt" sz="half" idx="10"/>
          </p:nvPr>
        </p:nvSpPr>
        <p:spPr/>
        <p:txBody>
          <a:bodyPr/>
          <a:lstStyle/>
          <a:p>
            <a:fld id="{1E351CED-465B-40B5-ADCE-957C918F227B}" type="datetimeFigureOut">
              <a:rPr lang="en-US" smtClean="0"/>
              <a:t>4/19/24</a:t>
            </a:fld>
            <a:endParaRPr lang="en-US"/>
          </a:p>
        </p:txBody>
      </p:sp>
      <p:sp>
        <p:nvSpPr>
          <p:cNvPr id="5" name="Footer Placeholder 4">
            <a:extLst>
              <a:ext uri="{FF2B5EF4-FFF2-40B4-BE49-F238E27FC236}">
                <a16:creationId xmlns:a16="http://schemas.microsoft.com/office/drawing/2014/main" id="{F5AA2B04-F5E0-C5A3-C77D-6AE9A9E913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155BC2-C712-C4A4-50EC-E10D88344310}"/>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2638203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A4769-9A55-AF9B-4CE4-DFA07E711CF6}"/>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CE45D9E-DBB4-B890-88D5-B4C03599EC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AE15260-1C0B-A965-3114-D7C40D18BDF4}"/>
              </a:ext>
            </a:extLst>
          </p:cNvPr>
          <p:cNvSpPr>
            <a:spLocks noGrp="1"/>
          </p:cNvSpPr>
          <p:nvPr>
            <p:ph type="dt" sz="half" idx="10"/>
          </p:nvPr>
        </p:nvSpPr>
        <p:spPr/>
        <p:txBody>
          <a:bodyPr/>
          <a:lstStyle/>
          <a:p>
            <a:fld id="{1E351CED-465B-40B5-ADCE-957C918F227B}" type="datetimeFigureOut">
              <a:rPr lang="en-US" smtClean="0"/>
              <a:t>4/19/24</a:t>
            </a:fld>
            <a:endParaRPr lang="en-US"/>
          </a:p>
        </p:txBody>
      </p:sp>
      <p:sp>
        <p:nvSpPr>
          <p:cNvPr id="5" name="Footer Placeholder 4">
            <a:extLst>
              <a:ext uri="{FF2B5EF4-FFF2-40B4-BE49-F238E27FC236}">
                <a16:creationId xmlns:a16="http://schemas.microsoft.com/office/drawing/2014/main" id="{19AAF4D1-0334-3F24-69B4-06C7BD7426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8BA76D-3B8B-429D-9B32-54D6A6297C0A}"/>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2833122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D8D9C414-4A2F-78AF-ED60-6130D4C563B3}"/>
              </a:ext>
            </a:extLst>
          </p:cNvPr>
          <p:cNvSpPr/>
          <p:nvPr/>
        </p:nvSpPr>
        <p:spPr>
          <a:xfrm>
            <a:off x="6284115" y="3378954"/>
            <a:ext cx="5907885" cy="3479046"/>
          </a:xfrm>
          <a:custGeom>
            <a:avLst/>
            <a:gdLst>
              <a:gd name="connsiteX0" fmla="*/ 5171297 w 5907885"/>
              <a:gd name="connsiteY0" fmla="*/ 284 h 3479046"/>
              <a:gd name="connsiteX1" fmla="*/ 5813217 w 5907885"/>
              <a:gd name="connsiteY1" fmla="*/ 114238 h 3479046"/>
              <a:gd name="connsiteX2" fmla="*/ 5907885 w 5907885"/>
              <a:gd name="connsiteY2" fmla="*/ 151524 h 3479046"/>
              <a:gd name="connsiteX3" fmla="*/ 5907885 w 5907885"/>
              <a:gd name="connsiteY3" fmla="*/ 3479046 h 3479046"/>
              <a:gd name="connsiteX4" fmla="*/ 0 w 5907885"/>
              <a:gd name="connsiteY4" fmla="*/ 3479046 h 3479046"/>
              <a:gd name="connsiteX5" fmla="*/ 3916974 w 5907885"/>
              <a:gd name="connsiteY5" fmla="*/ 405504 h 3479046"/>
              <a:gd name="connsiteX6" fmla="*/ 3959456 w 5907885"/>
              <a:gd name="connsiteY6" fmla="*/ 373857 h 3479046"/>
              <a:gd name="connsiteX7" fmla="*/ 5052215 w 5907885"/>
              <a:gd name="connsiteY7" fmla="*/ 1756 h 3479046"/>
              <a:gd name="connsiteX8" fmla="*/ 5171297 w 5907885"/>
              <a:gd name="connsiteY8" fmla="*/ 284 h 3479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07885" h="3479046">
                <a:moveTo>
                  <a:pt x="5171297" y="284"/>
                </a:moveTo>
                <a:cubicBezTo>
                  <a:pt x="5389485" y="3908"/>
                  <a:pt x="5606422" y="42249"/>
                  <a:pt x="5813217" y="114238"/>
                </a:cubicBezTo>
                <a:lnTo>
                  <a:pt x="5907885" y="151524"/>
                </a:lnTo>
                <a:lnTo>
                  <a:pt x="5907885" y="3479046"/>
                </a:lnTo>
                <a:lnTo>
                  <a:pt x="0" y="3479046"/>
                </a:lnTo>
                <a:lnTo>
                  <a:pt x="3916974" y="405504"/>
                </a:lnTo>
                <a:lnTo>
                  <a:pt x="3959456" y="373857"/>
                </a:lnTo>
                <a:cubicBezTo>
                  <a:pt x="4291086" y="139664"/>
                  <a:pt x="4671097" y="17528"/>
                  <a:pt x="5052215" y="1756"/>
                </a:cubicBezTo>
                <a:cubicBezTo>
                  <a:pt x="5091916" y="114"/>
                  <a:pt x="5131627" y="-375"/>
                  <a:pt x="5171297" y="284"/>
                </a:cubicBezTo>
                <a:close/>
              </a:path>
            </a:pathLst>
          </a:custGeom>
          <a:gradFill>
            <a:gsLst>
              <a:gs pos="23000">
                <a:schemeClr val="bg2"/>
              </a:gs>
              <a:gs pos="100000">
                <a:schemeClr val="accent1">
                  <a:lumMod val="60000"/>
                  <a:lumOff val="40000"/>
                </a:schemeClr>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13410AE4-7FC7-589E-B6D3-0DA7B5FC5CE3}"/>
              </a:ext>
            </a:extLst>
          </p:cNvPr>
          <p:cNvSpPr/>
          <p:nvPr/>
        </p:nvSpPr>
        <p:spPr>
          <a:xfrm flipH="1" flipV="1">
            <a:off x="0" y="0"/>
            <a:ext cx="2923855" cy="1479128"/>
          </a:xfrm>
          <a:custGeom>
            <a:avLst/>
            <a:gdLst>
              <a:gd name="connsiteX0" fmla="*/ 2923855 w 2923855"/>
              <a:gd name="connsiteY0" fmla="*/ 1479128 h 1479128"/>
              <a:gd name="connsiteX1" fmla="*/ 0 w 2923855"/>
              <a:gd name="connsiteY1" fmla="*/ 1479128 h 1479128"/>
              <a:gd name="connsiteX2" fmla="*/ 1368245 w 2923855"/>
              <a:gd name="connsiteY2" fmla="*/ 405504 h 1479128"/>
              <a:gd name="connsiteX3" fmla="*/ 1410727 w 2923855"/>
              <a:gd name="connsiteY3" fmla="*/ 373857 h 1479128"/>
              <a:gd name="connsiteX4" fmla="*/ 2503486 w 2923855"/>
              <a:gd name="connsiteY4" fmla="*/ 1756 h 1479128"/>
              <a:gd name="connsiteX5" fmla="*/ 2622568 w 2923855"/>
              <a:gd name="connsiteY5" fmla="*/ 284 h 1479128"/>
              <a:gd name="connsiteX6" fmla="*/ 2785835 w 2923855"/>
              <a:gd name="connsiteY6" fmla="*/ 9494 h 1479128"/>
              <a:gd name="connsiteX7" fmla="*/ 2923855 w 2923855"/>
              <a:gd name="connsiteY7" fmla="*/ 28352 h 1479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23855" h="1479128">
                <a:moveTo>
                  <a:pt x="2923855" y="1479128"/>
                </a:moveTo>
                <a:lnTo>
                  <a:pt x="0" y="1479128"/>
                </a:lnTo>
                <a:lnTo>
                  <a:pt x="1368245" y="405504"/>
                </a:lnTo>
                <a:lnTo>
                  <a:pt x="1410727" y="373857"/>
                </a:lnTo>
                <a:cubicBezTo>
                  <a:pt x="1742357" y="139664"/>
                  <a:pt x="2122368" y="17528"/>
                  <a:pt x="2503486" y="1756"/>
                </a:cubicBezTo>
                <a:cubicBezTo>
                  <a:pt x="2543187" y="114"/>
                  <a:pt x="2582898" y="-375"/>
                  <a:pt x="2622568" y="284"/>
                </a:cubicBezTo>
                <a:cubicBezTo>
                  <a:pt x="2677115" y="1190"/>
                  <a:pt x="2731584" y="4266"/>
                  <a:pt x="2785835" y="9494"/>
                </a:cubicBezTo>
                <a:lnTo>
                  <a:pt x="2923855" y="28352"/>
                </a:lnTo>
                <a:close/>
              </a:path>
            </a:pathLst>
          </a:custGeom>
          <a:gradFill>
            <a:gsLst>
              <a:gs pos="33000">
                <a:schemeClr val="bg2"/>
              </a:gs>
              <a:gs pos="100000">
                <a:schemeClr val="accent1">
                  <a:lumMod val="60000"/>
                  <a:lumOff val="40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B381CBD-08D9-3C9A-7620-24F2D6404893}"/>
              </a:ext>
            </a:extLst>
          </p:cNvPr>
          <p:cNvSpPr>
            <a:spLocks noGrp="1"/>
          </p:cNvSpPr>
          <p:nvPr>
            <p:ph type="title"/>
          </p:nvPr>
        </p:nvSpPr>
        <p:spPr>
          <a:xfrm>
            <a:off x="1066800" y="1709738"/>
            <a:ext cx="6455434" cy="2981274"/>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D5AE2B-1716-CEEC-73F8-E81F59192562}"/>
              </a:ext>
            </a:extLst>
          </p:cNvPr>
          <p:cNvSpPr>
            <a:spLocks noGrp="1"/>
          </p:cNvSpPr>
          <p:nvPr>
            <p:ph type="body" idx="1"/>
          </p:nvPr>
        </p:nvSpPr>
        <p:spPr>
          <a:xfrm>
            <a:off x="1066800" y="4759252"/>
            <a:ext cx="5397260" cy="955748"/>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CF3052-6EE8-979F-04FB-1B8DF81F29B9}"/>
              </a:ext>
            </a:extLst>
          </p:cNvPr>
          <p:cNvSpPr>
            <a:spLocks noGrp="1"/>
          </p:cNvSpPr>
          <p:nvPr>
            <p:ph type="dt" sz="half" idx="10"/>
          </p:nvPr>
        </p:nvSpPr>
        <p:spPr/>
        <p:txBody>
          <a:bodyPr/>
          <a:lstStyle/>
          <a:p>
            <a:fld id="{1E351CED-465B-40B5-ADCE-957C918F227B}" type="datetimeFigureOut">
              <a:rPr lang="en-US" smtClean="0"/>
              <a:t>4/19/24</a:t>
            </a:fld>
            <a:endParaRPr lang="en-US"/>
          </a:p>
        </p:txBody>
      </p:sp>
      <p:sp>
        <p:nvSpPr>
          <p:cNvPr id="5" name="Footer Placeholder 4">
            <a:extLst>
              <a:ext uri="{FF2B5EF4-FFF2-40B4-BE49-F238E27FC236}">
                <a16:creationId xmlns:a16="http://schemas.microsoft.com/office/drawing/2014/main" id="{7D986285-161A-6869-27C2-0A159C2344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7ED64F-5DAB-238D-C34A-1DCCB12221DD}"/>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1039499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484D0-7460-7B08-F1EE-96EABE40212A}"/>
              </a:ext>
            </a:extLst>
          </p:cNvPr>
          <p:cNvSpPr>
            <a:spLocks noGrp="1"/>
          </p:cNvSpPr>
          <p:nvPr>
            <p:ph type="title"/>
          </p:nvPr>
        </p:nvSpPr>
        <p:spPr>
          <a:xfrm>
            <a:off x="1066799" y="936841"/>
            <a:ext cx="10092477" cy="953669"/>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780B7F9-8ECB-7079-A11E-51D3903E2B1A}"/>
              </a:ext>
            </a:extLst>
          </p:cNvPr>
          <p:cNvSpPr>
            <a:spLocks noGrp="1"/>
          </p:cNvSpPr>
          <p:nvPr>
            <p:ph sz="half" idx="1"/>
          </p:nvPr>
        </p:nvSpPr>
        <p:spPr>
          <a:xfrm>
            <a:off x="1066800" y="2117341"/>
            <a:ext cx="4809482" cy="37601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E4E97161-CAF5-CA48-D814-7ACD43AB99E1}"/>
              </a:ext>
            </a:extLst>
          </p:cNvPr>
          <p:cNvSpPr>
            <a:spLocks noGrp="1"/>
          </p:cNvSpPr>
          <p:nvPr>
            <p:ph sz="half" idx="2"/>
          </p:nvPr>
        </p:nvSpPr>
        <p:spPr>
          <a:xfrm>
            <a:off x="6349795" y="2117341"/>
            <a:ext cx="4809482" cy="37601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623BD680-4E7A-5155-3CAE-6BD44EE8BA83}"/>
              </a:ext>
            </a:extLst>
          </p:cNvPr>
          <p:cNvSpPr>
            <a:spLocks noGrp="1"/>
          </p:cNvSpPr>
          <p:nvPr>
            <p:ph type="dt" sz="half" idx="10"/>
          </p:nvPr>
        </p:nvSpPr>
        <p:spPr/>
        <p:txBody>
          <a:bodyPr/>
          <a:lstStyle/>
          <a:p>
            <a:fld id="{1E351CED-465B-40B5-ADCE-957C918F227B}" type="datetimeFigureOut">
              <a:rPr lang="en-US" smtClean="0"/>
              <a:t>4/19/24</a:t>
            </a:fld>
            <a:endParaRPr lang="en-US"/>
          </a:p>
        </p:txBody>
      </p:sp>
      <p:sp>
        <p:nvSpPr>
          <p:cNvPr id="6" name="Footer Placeholder 5">
            <a:extLst>
              <a:ext uri="{FF2B5EF4-FFF2-40B4-BE49-F238E27FC236}">
                <a16:creationId xmlns:a16="http://schemas.microsoft.com/office/drawing/2014/main" id="{4F6A152D-EFF2-B3AA-3F25-14E1136734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BD6032-FD7A-BFFD-9BE5-48EDBEFBD147}"/>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2308321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47F4D-4855-340E-03F3-4860885EC671}"/>
              </a:ext>
            </a:extLst>
          </p:cNvPr>
          <p:cNvSpPr>
            <a:spLocks noGrp="1"/>
          </p:cNvSpPr>
          <p:nvPr>
            <p:ph type="title"/>
          </p:nvPr>
        </p:nvSpPr>
        <p:spPr>
          <a:xfrm>
            <a:off x="1066800" y="963283"/>
            <a:ext cx="10096500" cy="916004"/>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3CEB472-7426-C288-B5F6-0A1232DCED65}"/>
              </a:ext>
            </a:extLst>
          </p:cNvPr>
          <p:cNvSpPr>
            <a:spLocks noGrp="1"/>
          </p:cNvSpPr>
          <p:nvPr>
            <p:ph type="body" idx="1"/>
          </p:nvPr>
        </p:nvSpPr>
        <p:spPr>
          <a:xfrm>
            <a:off x="1066801" y="1879287"/>
            <a:ext cx="4739628" cy="582117"/>
          </a:xfrm>
        </p:spPr>
        <p:txBody>
          <a:bodyPr anchor="b">
            <a:noAutofit/>
          </a:bodyPr>
          <a:lstStyle>
            <a:lvl1pPr marL="0" indent="0">
              <a:buNone/>
              <a:defRPr sz="1400" b="1" cap="all" spc="25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3194F9C-B6FA-97C3-F618-0CF956CB53B2}"/>
              </a:ext>
            </a:extLst>
          </p:cNvPr>
          <p:cNvSpPr>
            <a:spLocks noGrp="1"/>
          </p:cNvSpPr>
          <p:nvPr>
            <p:ph sz="half" idx="2"/>
          </p:nvPr>
        </p:nvSpPr>
        <p:spPr>
          <a:xfrm>
            <a:off x="1066801" y="2505075"/>
            <a:ext cx="4739628" cy="33896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F5665C-7910-AFA2-350F-42C06ED5AF47}"/>
              </a:ext>
            </a:extLst>
          </p:cNvPr>
          <p:cNvSpPr>
            <a:spLocks noGrp="1"/>
          </p:cNvSpPr>
          <p:nvPr>
            <p:ph type="body" sz="quarter" idx="3"/>
          </p:nvPr>
        </p:nvSpPr>
        <p:spPr>
          <a:xfrm>
            <a:off x="6400330" y="1879287"/>
            <a:ext cx="4762970" cy="582117"/>
          </a:xfrm>
        </p:spPr>
        <p:txBody>
          <a:bodyPr anchor="b">
            <a:noAutofit/>
          </a:bodyPr>
          <a:lstStyle>
            <a:lvl1pPr marL="0" indent="0">
              <a:buNone/>
              <a:defRPr sz="1400" b="1" cap="all" spc="25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D71352E-1DE0-F0CD-6F81-1D8FF59C2B0D}"/>
              </a:ext>
            </a:extLst>
          </p:cNvPr>
          <p:cNvSpPr>
            <a:spLocks noGrp="1"/>
          </p:cNvSpPr>
          <p:nvPr>
            <p:ph sz="quarter" idx="4"/>
          </p:nvPr>
        </p:nvSpPr>
        <p:spPr>
          <a:xfrm>
            <a:off x="6400330" y="2505075"/>
            <a:ext cx="4762970" cy="33896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38F7E4-7D9E-4736-3269-4F0C46996125}"/>
              </a:ext>
            </a:extLst>
          </p:cNvPr>
          <p:cNvSpPr>
            <a:spLocks noGrp="1"/>
          </p:cNvSpPr>
          <p:nvPr>
            <p:ph type="dt" sz="half" idx="10"/>
          </p:nvPr>
        </p:nvSpPr>
        <p:spPr/>
        <p:txBody>
          <a:bodyPr/>
          <a:lstStyle/>
          <a:p>
            <a:fld id="{1E351CED-465B-40B5-ADCE-957C918F227B}" type="datetimeFigureOut">
              <a:rPr lang="en-US" smtClean="0"/>
              <a:t>4/19/24</a:t>
            </a:fld>
            <a:endParaRPr lang="en-US"/>
          </a:p>
        </p:txBody>
      </p:sp>
      <p:sp>
        <p:nvSpPr>
          <p:cNvPr id="8" name="Footer Placeholder 7">
            <a:extLst>
              <a:ext uri="{FF2B5EF4-FFF2-40B4-BE49-F238E27FC236}">
                <a16:creationId xmlns:a16="http://schemas.microsoft.com/office/drawing/2014/main" id="{218386CF-9A84-8D2A-BC47-C951DD99492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980844D-FE1F-49E7-3BBD-527FB72ECD1D}"/>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2222945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F691C-93A5-1364-00A9-A470C289F365}"/>
              </a:ext>
            </a:extLst>
          </p:cNvPr>
          <p:cNvSpPr>
            <a:spLocks noGrp="1"/>
          </p:cNvSpPr>
          <p:nvPr>
            <p:ph type="title"/>
          </p:nvPr>
        </p:nvSpPr>
        <p:spPr>
          <a:xfrm>
            <a:off x="1066800" y="1357223"/>
            <a:ext cx="8886884" cy="1043078"/>
          </a:xfrm>
        </p:spPr>
        <p:txBody>
          <a:bodyPr anchor="t"/>
          <a:lstStyle/>
          <a:p>
            <a:r>
              <a:rPr lang="en-US"/>
              <a:t>Click to edit Master title style</a:t>
            </a:r>
            <a:endParaRPr lang="en-US" dirty="0"/>
          </a:p>
        </p:txBody>
      </p:sp>
      <p:sp>
        <p:nvSpPr>
          <p:cNvPr id="3" name="Date Placeholder 2">
            <a:extLst>
              <a:ext uri="{FF2B5EF4-FFF2-40B4-BE49-F238E27FC236}">
                <a16:creationId xmlns:a16="http://schemas.microsoft.com/office/drawing/2014/main" id="{76E055BD-4154-B9D1-0B5B-B1E3A06B6B31}"/>
              </a:ext>
            </a:extLst>
          </p:cNvPr>
          <p:cNvSpPr>
            <a:spLocks noGrp="1"/>
          </p:cNvSpPr>
          <p:nvPr>
            <p:ph type="dt" sz="half" idx="10"/>
          </p:nvPr>
        </p:nvSpPr>
        <p:spPr/>
        <p:txBody>
          <a:bodyPr/>
          <a:lstStyle/>
          <a:p>
            <a:fld id="{1E351CED-465B-40B5-ADCE-957C918F227B}" type="datetimeFigureOut">
              <a:rPr lang="en-US" smtClean="0"/>
              <a:t>4/19/24</a:t>
            </a:fld>
            <a:endParaRPr lang="en-US"/>
          </a:p>
        </p:txBody>
      </p:sp>
      <p:sp>
        <p:nvSpPr>
          <p:cNvPr id="4" name="Footer Placeholder 3">
            <a:extLst>
              <a:ext uri="{FF2B5EF4-FFF2-40B4-BE49-F238E27FC236}">
                <a16:creationId xmlns:a16="http://schemas.microsoft.com/office/drawing/2014/main" id="{0C2A9E4A-03D1-7A8B-233D-014A3248F0B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82CEFC4-D276-DF45-F395-F5BD2EA70114}"/>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394692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12C0AD-76F4-FCE4-2717-0A9AA4351B6D}"/>
              </a:ext>
            </a:extLst>
          </p:cNvPr>
          <p:cNvSpPr>
            <a:spLocks noGrp="1"/>
          </p:cNvSpPr>
          <p:nvPr>
            <p:ph type="dt" sz="half" idx="10"/>
          </p:nvPr>
        </p:nvSpPr>
        <p:spPr/>
        <p:txBody>
          <a:bodyPr/>
          <a:lstStyle/>
          <a:p>
            <a:fld id="{1E351CED-465B-40B5-ADCE-957C918F227B}" type="datetimeFigureOut">
              <a:rPr lang="en-US" smtClean="0"/>
              <a:t>4/19/24</a:t>
            </a:fld>
            <a:endParaRPr lang="en-US"/>
          </a:p>
        </p:txBody>
      </p:sp>
      <p:sp>
        <p:nvSpPr>
          <p:cNvPr id="3" name="Footer Placeholder 2">
            <a:extLst>
              <a:ext uri="{FF2B5EF4-FFF2-40B4-BE49-F238E27FC236}">
                <a16:creationId xmlns:a16="http://schemas.microsoft.com/office/drawing/2014/main" id="{BE83BB66-3F41-7F1D-5108-B3F679A88E6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FAA6DA0-07AE-4BE4-B82F-7936D0E3E37D}"/>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1852114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BFB75-C953-0BD0-4E2E-717767426228}"/>
              </a:ext>
            </a:extLst>
          </p:cNvPr>
          <p:cNvSpPr>
            <a:spLocks noGrp="1"/>
          </p:cNvSpPr>
          <p:nvPr>
            <p:ph type="title"/>
          </p:nvPr>
        </p:nvSpPr>
        <p:spPr>
          <a:xfrm>
            <a:off x="1066800" y="770626"/>
            <a:ext cx="3705225" cy="1286774"/>
          </a:xfrm>
        </p:spPr>
        <p:txBody>
          <a:bodyPr anchor="b">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8E1AA52-60F3-40F2-673B-5848F4253FF0}"/>
              </a:ext>
            </a:extLst>
          </p:cNvPr>
          <p:cNvSpPr>
            <a:spLocks noGrp="1"/>
          </p:cNvSpPr>
          <p:nvPr>
            <p:ph idx="1"/>
          </p:nvPr>
        </p:nvSpPr>
        <p:spPr>
          <a:xfrm>
            <a:off x="5183188" y="1075426"/>
            <a:ext cx="5980112" cy="476837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F40167E8-C561-5A72-AED3-442F66DDEE31}"/>
              </a:ext>
            </a:extLst>
          </p:cNvPr>
          <p:cNvSpPr>
            <a:spLocks noGrp="1"/>
          </p:cNvSpPr>
          <p:nvPr>
            <p:ph type="body" sz="half" idx="2"/>
          </p:nvPr>
        </p:nvSpPr>
        <p:spPr>
          <a:xfrm>
            <a:off x="1066800" y="2057400"/>
            <a:ext cx="370522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DBFED3-7CB3-1B8B-9504-13A121CAD015}"/>
              </a:ext>
            </a:extLst>
          </p:cNvPr>
          <p:cNvSpPr>
            <a:spLocks noGrp="1"/>
          </p:cNvSpPr>
          <p:nvPr>
            <p:ph type="dt" sz="half" idx="10"/>
          </p:nvPr>
        </p:nvSpPr>
        <p:spPr/>
        <p:txBody>
          <a:bodyPr/>
          <a:lstStyle/>
          <a:p>
            <a:fld id="{1E351CED-465B-40B5-ADCE-957C918F227B}" type="datetimeFigureOut">
              <a:rPr lang="en-US" smtClean="0"/>
              <a:t>4/19/24</a:t>
            </a:fld>
            <a:endParaRPr lang="en-US"/>
          </a:p>
        </p:txBody>
      </p:sp>
      <p:sp>
        <p:nvSpPr>
          <p:cNvPr id="6" name="Footer Placeholder 5">
            <a:extLst>
              <a:ext uri="{FF2B5EF4-FFF2-40B4-BE49-F238E27FC236}">
                <a16:creationId xmlns:a16="http://schemas.microsoft.com/office/drawing/2014/main" id="{152456C9-19A0-4441-B1AF-B7AFBF642F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8898EA-84CC-411C-0012-D314953696B9}"/>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1326148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C1E10-1458-2553-05B4-313F7E26D210}"/>
              </a:ext>
            </a:extLst>
          </p:cNvPr>
          <p:cNvSpPr>
            <a:spLocks noGrp="1"/>
          </p:cNvSpPr>
          <p:nvPr>
            <p:ph type="title"/>
          </p:nvPr>
        </p:nvSpPr>
        <p:spPr>
          <a:xfrm>
            <a:off x="1066800" y="782128"/>
            <a:ext cx="3705225" cy="1275272"/>
          </a:xfrm>
        </p:spPr>
        <p:txBody>
          <a:bodyPr anchor="b">
            <a:normAutofit/>
          </a:bodyPr>
          <a:lstStyle>
            <a:lvl1pPr>
              <a:defRPr sz="28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43C0F677-F177-6DED-1920-685B9D9FF254}"/>
              </a:ext>
            </a:extLst>
          </p:cNvPr>
          <p:cNvSpPr>
            <a:spLocks noGrp="1"/>
          </p:cNvSpPr>
          <p:nvPr>
            <p:ph type="pic" idx="1"/>
          </p:nvPr>
        </p:nvSpPr>
        <p:spPr>
          <a:xfrm>
            <a:off x="5183188" y="1143000"/>
            <a:ext cx="5980112" cy="4572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BC4D1CB1-2109-480E-8904-4077C94D6E7D}"/>
              </a:ext>
            </a:extLst>
          </p:cNvPr>
          <p:cNvSpPr>
            <a:spLocks noGrp="1"/>
          </p:cNvSpPr>
          <p:nvPr>
            <p:ph type="body" sz="half" idx="2"/>
          </p:nvPr>
        </p:nvSpPr>
        <p:spPr>
          <a:xfrm>
            <a:off x="1066800" y="2057400"/>
            <a:ext cx="3705225" cy="36576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B0DB38-7CB9-2140-BC21-6D2E7DD0B6B5}"/>
              </a:ext>
            </a:extLst>
          </p:cNvPr>
          <p:cNvSpPr>
            <a:spLocks noGrp="1"/>
          </p:cNvSpPr>
          <p:nvPr>
            <p:ph type="dt" sz="half" idx="10"/>
          </p:nvPr>
        </p:nvSpPr>
        <p:spPr/>
        <p:txBody>
          <a:bodyPr/>
          <a:lstStyle/>
          <a:p>
            <a:fld id="{1E351CED-465B-40B5-ADCE-957C918F227B}" type="datetimeFigureOut">
              <a:rPr lang="en-US" smtClean="0"/>
              <a:t>4/19/24</a:t>
            </a:fld>
            <a:endParaRPr lang="en-US"/>
          </a:p>
        </p:txBody>
      </p:sp>
      <p:sp>
        <p:nvSpPr>
          <p:cNvPr id="6" name="Footer Placeholder 5">
            <a:extLst>
              <a:ext uri="{FF2B5EF4-FFF2-40B4-BE49-F238E27FC236}">
                <a16:creationId xmlns:a16="http://schemas.microsoft.com/office/drawing/2014/main" id="{C7B448AD-3B1D-4B5E-CAB9-BB5FD2CDEB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EEF53D-CF5A-87A2-E973-3B8CCDEBAA2B}"/>
              </a:ext>
            </a:extLst>
          </p:cNvPr>
          <p:cNvSpPr>
            <a:spLocks noGrp="1"/>
          </p:cNvSpPr>
          <p:nvPr>
            <p:ph type="sldNum" sz="quarter" idx="12"/>
          </p:nvPr>
        </p:nvSpPr>
        <p:spPr/>
        <p:txBody>
          <a:bodyPr/>
          <a:lstStyle/>
          <a:p>
            <a:fld id="{5A33CB2A-1702-4C1D-9CC4-8D472D39F19E}" type="slidenum">
              <a:rPr lang="en-US" smtClean="0"/>
              <a:t>‹#›</a:t>
            </a:fld>
            <a:endParaRPr lang="en-US"/>
          </a:p>
        </p:txBody>
      </p:sp>
    </p:spTree>
    <p:extLst>
      <p:ext uri="{BB962C8B-B14F-4D97-AF65-F5344CB8AC3E}">
        <p14:creationId xmlns:p14="http://schemas.microsoft.com/office/powerpoint/2010/main" val="1756033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21F4A25-A386-9574-775C-E5E5F9FC352A}"/>
              </a:ext>
            </a:extLst>
          </p:cNvPr>
          <p:cNvSpPr>
            <a:spLocks noGrp="1"/>
          </p:cNvSpPr>
          <p:nvPr>
            <p:ph type="title"/>
          </p:nvPr>
        </p:nvSpPr>
        <p:spPr>
          <a:xfrm>
            <a:off x="1066800" y="936841"/>
            <a:ext cx="8886884" cy="953669"/>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4F7885F-2B7B-74DB-9996-E0ACEBC9DB25}"/>
              </a:ext>
            </a:extLst>
          </p:cNvPr>
          <p:cNvSpPr>
            <a:spLocks noGrp="1"/>
          </p:cNvSpPr>
          <p:nvPr>
            <p:ph type="body" idx="1"/>
          </p:nvPr>
        </p:nvSpPr>
        <p:spPr>
          <a:xfrm>
            <a:off x="1069848" y="2139696"/>
            <a:ext cx="8883836" cy="36776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804F519-BA47-2B81-CC1C-7E1F119EC69E}"/>
              </a:ext>
            </a:extLst>
          </p:cNvPr>
          <p:cNvSpPr>
            <a:spLocks noGrp="1"/>
          </p:cNvSpPr>
          <p:nvPr>
            <p:ph type="dt" sz="half" idx="2"/>
          </p:nvPr>
        </p:nvSpPr>
        <p:spPr>
          <a:xfrm rot="5400000">
            <a:off x="10477379" y="4629744"/>
            <a:ext cx="2653508" cy="365125"/>
          </a:xfrm>
          <a:prstGeom prst="rect">
            <a:avLst/>
          </a:prstGeom>
        </p:spPr>
        <p:txBody>
          <a:bodyPr vert="horz" lIns="91440" tIns="45720" rIns="91440" bIns="45720" rtlCol="0" anchor="ctr"/>
          <a:lstStyle>
            <a:lvl1pPr algn="r">
              <a:defRPr sz="900">
                <a:solidFill>
                  <a:schemeClr val="tx1"/>
                </a:solidFill>
              </a:defRPr>
            </a:lvl1pPr>
          </a:lstStyle>
          <a:p>
            <a:fld id="{1E351CED-465B-40B5-ADCE-957C918F227B}" type="datetimeFigureOut">
              <a:rPr lang="en-US" smtClean="0"/>
              <a:t>4/19/24</a:t>
            </a:fld>
            <a:endParaRPr lang="en-US"/>
          </a:p>
        </p:txBody>
      </p:sp>
      <p:sp>
        <p:nvSpPr>
          <p:cNvPr id="5" name="Footer Placeholder 4">
            <a:extLst>
              <a:ext uri="{FF2B5EF4-FFF2-40B4-BE49-F238E27FC236}">
                <a16:creationId xmlns:a16="http://schemas.microsoft.com/office/drawing/2014/main" id="{BE952D7B-C352-1630-4C3D-7D5983C04D4A}"/>
              </a:ext>
            </a:extLst>
          </p:cNvPr>
          <p:cNvSpPr>
            <a:spLocks noGrp="1"/>
          </p:cNvSpPr>
          <p:nvPr>
            <p:ph type="ftr" sz="quarter" idx="3"/>
          </p:nvPr>
        </p:nvSpPr>
        <p:spPr>
          <a:xfrm>
            <a:off x="8610602" y="6318446"/>
            <a:ext cx="2743198" cy="365125"/>
          </a:xfrm>
          <a:prstGeom prst="rect">
            <a:avLst/>
          </a:prstGeom>
        </p:spPr>
        <p:txBody>
          <a:bodyPr vert="horz" lIns="91440" tIns="45720" rIns="91440" bIns="45720" rtlCol="0" anchor="ctr"/>
          <a:lstStyle>
            <a:lvl1pPr algn="r">
              <a:defRPr sz="900">
                <a:solidFill>
                  <a:schemeClr val="tx1"/>
                </a:solidFill>
              </a:defRPr>
            </a:lvl1pPr>
          </a:lstStyle>
          <a:p>
            <a:endParaRPr lang="en-US"/>
          </a:p>
        </p:txBody>
      </p:sp>
      <p:sp>
        <p:nvSpPr>
          <p:cNvPr id="6" name="Slide Number Placeholder 5">
            <a:extLst>
              <a:ext uri="{FF2B5EF4-FFF2-40B4-BE49-F238E27FC236}">
                <a16:creationId xmlns:a16="http://schemas.microsoft.com/office/drawing/2014/main" id="{F96E04F0-DF9B-480B-CC46-BAE7A81FB7E6}"/>
              </a:ext>
            </a:extLst>
          </p:cNvPr>
          <p:cNvSpPr>
            <a:spLocks noGrp="1"/>
          </p:cNvSpPr>
          <p:nvPr>
            <p:ph type="sldNum" sz="quarter" idx="4"/>
          </p:nvPr>
        </p:nvSpPr>
        <p:spPr>
          <a:xfrm>
            <a:off x="11353800" y="6318446"/>
            <a:ext cx="615696" cy="365125"/>
          </a:xfrm>
          <a:prstGeom prst="rect">
            <a:avLst/>
          </a:prstGeom>
        </p:spPr>
        <p:txBody>
          <a:bodyPr vert="horz" lIns="91440" tIns="45720" rIns="91440" bIns="45720" rtlCol="0" anchor="ctr"/>
          <a:lstStyle>
            <a:lvl1pPr algn="r">
              <a:defRPr sz="1600" b="1">
                <a:solidFill>
                  <a:schemeClr val="tx1"/>
                </a:solidFill>
              </a:defRPr>
            </a:lvl1pPr>
          </a:lstStyle>
          <a:p>
            <a:fld id="{5A33CB2A-1702-4C1D-9CC4-8D472D39F19E}" type="slidenum">
              <a:rPr lang="en-US" smtClean="0"/>
              <a:t>‹#›</a:t>
            </a:fld>
            <a:endParaRPr lang="en-US"/>
          </a:p>
        </p:txBody>
      </p:sp>
    </p:spTree>
    <p:extLst>
      <p:ext uri="{BB962C8B-B14F-4D97-AF65-F5344CB8AC3E}">
        <p14:creationId xmlns:p14="http://schemas.microsoft.com/office/powerpoint/2010/main" val="777831009"/>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07" r:id="rId6"/>
    <p:sldLayoutId id="2147483803" r:id="rId7"/>
    <p:sldLayoutId id="2147483804" r:id="rId8"/>
    <p:sldLayoutId id="2147483805" r:id="rId9"/>
    <p:sldLayoutId id="2147483806" r:id="rId10"/>
    <p:sldLayoutId id="2147483808" r:id="rId11"/>
  </p:sldLayoutIdLst>
  <p:txStyles>
    <p:titleStyle>
      <a:lvl1pPr algn="l" defTabSz="914400" rtl="0" eaLnBrk="1" latinLnBrk="0" hangingPunct="1">
        <a:lnSpc>
          <a:spcPct val="90000"/>
        </a:lnSpc>
        <a:spcBef>
          <a:spcPct val="0"/>
        </a:spcBef>
        <a:buNone/>
        <a:defRPr sz="32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548640" indent="-228600" algn="l" defTabSz="914400" rtl="0" eaLnBrk="1" latinLnBrk="0" hangingPunct="1">
        <a:lnSpc>
          <a:spcPct val="120000"/>
        </a:lnSpc>
        <a:spcBef>
          <a:spcPts val="500"/>
        </a:spcBef>
        <a:buFont typeface="Neue Haas Grotesk Text Pro" panose="020B0504020202020204" pitchFamily="34" charset="0"/>
        <a:buChar char="–"/>
        <a:defRPr sz="1600" kern="1200">
          <a:solidFill>
            <a:schemeClr val="tx1"/>
          </a:solidFill>
          <a:latin typeface="+mn-lt"/>
          <a:ea typeface="+mn-ea"/>
          <a:cs typeface="+mn-cs"/>
        </a:defRPr>
      </a:lvl2pPr>
      <a:lvl3pPr marL="7772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914400" indent="-228600" algn="l" defTabSz="914400" rtl="0" eaLnBrk="1" latinLnBrk="0" hangingPunct="1">
        <a:lnSpc>
          <a:spcPct val="120000"/>
        </a:lnSpc>
        <a:spcBef>
          <a:spcPts val="500"/>
        </a:spcBef>
        <a:buFont typeface="Neue Haas Grotesk Text Pro" panose="020B0504020202020204" pitchFamily="34" charset="0"/>
        <a:buChar char="–"/>
        <a:defRPr sz="1200" kern="1200">
          <a:solidFill>
            <a:schemeClr val="tx1"/>
          </a:solidFill>
          <a:latin typeface="+mn-lt"/>
          <a:ea typeface="+mn-ea"/>
          <a:cs typeface="+mn-cs"/>
        </a:defRPr>
      </a:lvl4pPr>
      <a:lvl5pPr marL="109728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789EBE4E-5983-B393-1D5E-731351065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key and flowers on a piece of wood&#10;&#10;Description automatically generated">
            <a:extLst>
              <a:ext uri="{FF2B5EF4-FFF2-40B4-BE49-F238E27FC236}">
                <a16:creationId xmlns:a16="http://schemas.microsoft.com/office/drawing/2014/main" id="{855734C9-43FE-0E85-3C88-18CD2BCE1128}"/>
              </a:ext>
            </a:extLst>
          </p:cNvPr>
          <p:cNvPicPr>
            <a:picLocks noChangeAspect="1"/>
          </p:cNvPicPr>
          <p:nvPr/>
        </p:nvPicPr>
        <p:blipFill rotWithShape="1">
          <a:blip r:embed="rId2">
            <a:extLst>
              <a:ext uri="{28A0092B-C50C-407E-A947-70E740481C1C}">
                <a14:useLocalDpi xmlns:a14="http://schemas.microsoft.com/office/drawing/2010/main" val="0"/>
              </a:ext>
            </a:extLst>
          </a:blip>
          <a:srcRect t="1885" b="7022"/>
          <a:stretch/>
        </p:blipFill>
        <p:spPr bwMode="auto">
          <a:xfrm>
            <a:off x="20" y="10"/>
            <a:ext cx="12191979" cy="6857989"/>
          </a:xfrm>
          <a:prstGeom prst="rect">
            <a:avLst/>
          </a:prstGeom>
          <a:noFill/>
          <a:extLst>
            <a:ext uri="{53640926-AAD7-44D8-BBD7-CCE9431645EC}">
              <a14:shadowObscured xmlns:a14="http://schemas.microsoft.com/office/drawing/2010/main"/>
            </a:ext>
          </a:extLst>
        </p:spPr>
      </p:pic>
      <p:sp>
        <p:nvSpPr>
          <p:cNvPr id="33" name="Freeform: Shape 32">
            <a:extLst>
              <a:ext uri="{FF2B5EF4-FFF2-40B4-BE49-F238E27FC236}">
                <a16:creationId xmlns:a16="http://schemas.microsoft.com/office/drawing/2014/main" id="{2CEF5482-568A-9463-C672-BC6D644DF9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540000" flipV="1">
            <a:off x="-39511" y="-72076"/>
            <a:ext cx="8582352" cy="4875036"/>
          </a:xfrm>
          <a:custGeom>
            <a:avLst/>
            <a:gdLst>
              <a:gd name="connsiteX0" fmla="*/ 1259133 w 8582352"/>
              <a:gd name="connsiteY0" fmla="*/ 1707 h 4875036"/>
              <a:gd name="connsiteX1" fmla="*/ 29139 w 8582352"/>
              <a:gd name="connsiteY1" fmla="*/ 317762 h 4875036"/>
              <a:gd name="connsiteX2" fmla="*/ 0 w 8582352"/>
              <a:gd name="connsiteY2" fmla="*/ 333585 h 4875036"/>
              <a:gd name="connsiteX3" fmla="*/ 79271 w 8582352"/>
              <a:gd name="connsiteY3" fmla="*/ 4875036 h 4875036"/>
              <a:gd name="connsiteX4" fmla="*/ 8582352 w 8582352"/>
              <a:gd name="connsiteY4" fmla="*/ 4726614 h 4875036"/>
              <a:gd name="connsiteX5" fmla="*/ 3064323 w 8582352"/>
              <a:gd name="connsiteY5" fmla="*/ 550287 h 4875036"/>
              <a:gd name="connsiteX6" fmla="*/ 3002736 w 8582352"/>
              <a:gd name="connsiteY6" fmla="*/ 506058 h 4875036"/>
              <a:gd name="connsiteX7" fmla="*/ 1429589 w 8582352"/>
              <a:gd name="connsiteY7" fmla="*/ 840 h 4875036"/>
              <a:gd name="connsiteX8" fmla="*/ 1259133 w 8582352"/>
              <a:gd name="connsiteY8" fmla="*/ 1707 h 4875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582352" h="4875036">
                <a:moveTo>
                  <a:pt x="1259133" y="1707"/>
                </a:moveTo>
                <a:cubicBezTo>
                  <a:pt x="833461" y="16212"/>
                  <a:pt x="412733" y="123046"/>
                  <a:pt x="29139" y="317762"/>
                </a:cubicBezTo>
                <a:lnTo>
                  <a:pt x="0" y="333585"/>
                </a:lnTo>
                <a:lnTo>
                  <a:pt x="79271" y="4875036"/>
                </a:lnTo>
                <a:lnTo>
                  <a:pt x="8582352" y="4726614"/>
                </a:lnTo>
                <a:lnTo>
                  <a:pt x="3064323" y="550287"/>
                </a:lnTo>
                <a:lnTo>
                  <a:pt x="3002736" y="506058"/>
                </a:lnTo>
                <a:cubicBezTo>
                  <a:pt x="2522288" y="179187"/>
                  <a:pt x="1975404" y="13891"/>
                  <a:pt x="1429589" y="840"/>
                </a:cubicBezTo>
                <a:cubicBezTo>
                  <a:pt x="1372734" y="-519"/>
                  <a:pt x="1315889" y="-227"/>
                  <a:pt x="1259133" y="1707"/>
                </a:cubicBezTo>
                <a:close/>
              </a:path>
            </a:pathLst>
          </a:custGeom>
          <a:gradFill>
            <a:gsLst>
              <a:gs pos="22000">
                <a:schemeClr val="bg2">
                  <a:alpha val="80000"/>
                </a:schemeClr>
              </a:gs>
              <a:gs pos="100000">
                <a:schemeClr val="accent1">
                  <a:lumMod val="60000"/>
                  <a:lumOff val="40000"/>
                  <a:alpha val="8600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7A3FE26-6620-E7C6-31C6-50E2E3CB78E2}"/>
              </a:ext>
            </a:extLst>
          </p:cNvPr>
          <p:cNvSpPr>
            <a:spLocks noGrp="1"/>
          </p:cNvSpPr>
          <p:nvPr>
            <p:ph type="ctrTitle"/>
          </p:nvPr>
        </p:nvSpPr>
        <p:spPr>
          <a:xfrm>
            <a:off x="937142" y="691723"/>
            <a:ext cx="4241299" cy="1819658"/>
          </a:xfrm>
        </p:spPr>
        <p:txBody>
          <a:bodyPr>
            <a:normAutofit/>
          </a:bodyPr>
          <a:lstStyle/>
          <a:p>
            <a:pPr>
              <a:lnSpc>
                <a:spcPct val="90000"/>
              </a:lnSpc>
            </a:pPr>
            <a:r>
              <a:rPr lang="en-CA" sz="2800" b="1" dirty="0">
                <a:effectLst/>
                <a:latin typeface="Calibri" panose="020F0502020204030204" pitchFamily="34" charset="0"/>
                <a:ea typeface="Calibri" panose="020F0502020204030204" pitchFamily="34" charset="0"/>
              </a:rPr>
              <a:t>Individualized Funding in Ontario: Possibilities and Pathways – Three   Approaches to Work for All</a:t>
            </a:r>
            <a:endParaRPr lang="en-CA" sz="2800" dirty="0"/>
          </a:p>
        </p:txBody>
      </p:sp>
      <p:sp>
        <p:nvSpPr>
          <p:cNvPr id="3" name="Subtitle 2">
            <a:extLst>
              <a:ext uri="{FF2B5EF4-FFF2-40B4-BE49-F238E27FC236}">
                <a16:creationId xmlns:a16="http://schemas.microsoft.com/office/drawing/2014/main" id="{159FA806-B382-F6A8-DAC7-0D8C670AB017}"/>
              </a:ext>
            </a:extLst>
          </p:cNvPr>
          <p:cNvSpPr>
            <a:spLocks noGrp="1"/>
          </p:cNvSpPr>
          <p:nvPr>
            <p:ph type="subTitle" idx="1"/>
          </p:nvPr>
        </p:nvSpPr>
        <p:spPr>
          <a:xfrm>
            <a:off x="937144" y="2555544"/>
            <a:ext cx="3349214" cy="896819"/>
          </a:xfrm>
        </p:spPr>
        <p:txBody>
          <a:bodyPr>
            <a:normAutofit/>
          </a:bodyPr>
          <a:lstStyle/>
          <a:p>
            <a:pPr>
              <a:lnSpc>
                <a:spcPct val="110000"/>
              </a:lnSpc>
            </a:pPr>
            <a:r>
              <a:rPr lang="en-CA" sz="1100" b="1" dirty="0"/>
              <a:t>Resources and Capabilities Subcommittee, 2023 </a:t>
            </a:r>
            <a:r>
              <a:rPr lang="en-CA" sz="1100" dirty="0"/>
              <a:t>– partners and provincial grassroots organizations working together under a CLO initiative</a:t>
            </a:r>
          </a:p>
        </p:txBody>
      </p:sp>
      <p:sp>
        <p:nvSpPr>
          <p:cNvPr id="35" name="Freeform: Shape 34">
            <a:extLst>
              <a:ext uri="{FF2B5EF4-FFF2-40B4-BE49-F238E27FC236}">
                <a16:creationId xmlns:a16="http://schemas.microsoft.com/office/drawing/2014/main" id="{D38784C3-11AE-0BE2-6339-1A2BDAC7F0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740000" flipV="1">
            <a:off x="7888979" y="5014859"/>
            <a:ext cx="4324338" cy="1889417"/>
          </a:xfrm>
          <a:custGeom>
            <a:avLst/>
            <a:gdLst>
              <a:gd name="connsiteX0" fmla="*/ 26412 w 4324338"/>
              <a:gd name="connsiteY0" fmla="*/ 1889417 h 1889417"/>
              <a:gd name="connsiteX1" fmla="*/ 4324338 w 4324338"/>
              <a:gd name="connsiteY1" fmla="*/ 1814397 h 1889417"/>
              <a:gd name="connsiteX2" fmla="*/ 2459858 w 4324338"/>
              <a:gd name="connsiteY2" fmla="*/ 403264 h 1889417"/>
              <a:gd name="connsiteX3" fmla="*/ 2414726 w 4324338"/>
              <a:gd name="connsiteY3" fmla="*/ 370852 h 1889417"/>
              <a:gd name="connsiteX4" fmla="*/ 1261883 w 4324338"/>
              <a:gd name="connsiteY4" fmla="*/ 615 h 1889417"/>
              <a:gd name="connsiteX5" fmla="*/ 70385 w 4324338"/>
              <a:gd name="connsiteY5" fmla="*/ 326182 h 1889417"/>
              <a:gd name="connsiteX6" fmla="*/ 0 w 4324338"/>
              <a:gd name="connsiteY6" fmla="*/ 376291 h 18894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24338" h="1889417">
                <a:moveTo>
                  <a:pt x="26412" y="1889417"/>
                </a:moveTo>
                <a:lnTo>
                  <a:pt x="4324338" y="1814397"/>
                </a:lnTo>
                <a:lnTo>
                  <a:pt x="2459858" y="403264"/>
                </a:lnTo>
                <a:lnTo>
                  <a:pt x="2414726" y="370852"/>
                </a:lnTo>
                <a:cubicBezTo>
                  <a:pt x="2062641" y="131313"/>
                  <a:pt x="1661870" y="10180"/>
                  <a:pt x="1261883" y="615"/>
                </a:cubicBezTo>
                <a:cubicBezTo>
                  <a:pt x="845229" y="-9347"/>
                  <a:pt x="429425" y="101751"/>
                  <a:pt x="70385" y="326182"/>
                </a:cubicBezTo>
                <a:lnTo>
                  <a:pt x="0" y="376291"/>
                </a:lnTo>
                <a:close/>
              </a:path>
            </a:pathLst>
          </a:custGeom>
          <a:gradFill>
            <a:gsLst>
              <a:gs pos="27000">
                <a:schemeClr val="bg2">
                  <a:alpha val="80000"/>
                </a:schemeClr>
              </a:gs>
              <a:gs pos="100000">
                <a:schemeClr val="accent1">
                  <a:lumMod val="60000"/>
                  <a:lumOff val="40000"/>
                  <a:alpha val="9200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5283058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395AA0-6AA0-1B8B-30CC-2FEA3AD0CD6A}"/>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93A022CC-FF9F-A9A6-0777-A12D38C43115}"/>
              </a:ext>
            </a:extLst>
          </p:cNvPr>
          <p:cNvSpPr txBox="1"/>
          <p:nvPr/>
        </p:nvSpPr>
        <p:spPr>
          <a:xfrm>
            <a:off x="1093961" y="5438502"/>
            <a:ext cx="5508170" cy="957944"/>
          </a:xfrm>
          <a:prstGeom prst="rect">
            <a:avLst/>
          </a:prstGeom>
        </p:spPr>
        <p:txBody>
          <a:bodyPr rot="0" spcFirstLastPara="0" vert="horz" lIns="91440" tIns="45720" rIns="91440" bIns="45720" numCol="1" spcCol="0" rtlCol="0" fromWordArt="0" anchor="t" anchorCtr="0" forceAA="0" compatLnSpc="1">
            <a:prstTxWarp prst="textNoShape">
              <a:avLst/>
            </a:prstTxWarp>
            <a:normAutofit fontScale="85000" lnSpcReduction="20000"/>
          </a:bodyPr>
          <a:lstStyle/>
          <a:p>
            <a:pPr algn="l">
              <a:lnSpc>
                <a:spcPct val="107000"/>
              </a:lnSpc>
              <a:spcAft>
                <a:spcPts val="800"/>
              </a:spcAft>
            </a:pPr>
            <a:r>
              <a:rPr lang="en-CA" sz="3600" b="1" dirty="0">
                <a:effectLst/>
              </a:rPr>
              <a:t>Support from a DS Agency?</a:t>
            </a:r>
            <a:endParaRPr lang="en-CA" sz="3600" b="1" dirty="0">
              <a:effectLst/>
              <a:latin typeface="Calibri" panose="020F0502020204030204" pitchFamily="34" charset="0"/>
              <a:ea typeface="Calibri" panose="020F0502020204030204" pitchFamily="34" charset="0"/>
            </a:endParaRPr>
          </a:p>
        </p:txBody>
      </p:sp>
      <p:graphicFrame>
        <p:nvGraphicFramePr>
          <p:cNvPr id="2" name="Table 1">
            <a:extLst>
              <a:ext uri="{FF2B5EF4-FFF2-40B4-BE49-F238E27FC236}">
                <a16:creationId xmlns:a16="http://schemas.microsoft.com/office/drawing/2014/main" id="{CE96A9F5-E248-6F85-3927-FFAEBBEAA2B3}"/>
              </a:ext>
            </a:extLst>
          </p:cNvPr>
          <p:cNvGraphicFramePr>
            <a:graphicFrameLocks noGrp="1"/>
          </p:cNvGraphicFramePr>
          <p:nvPr>
            <p:extLst>
              <p:ext uri="{D42A27DB-BD31-4B8C-83A1-F6EECF244321}">
                <p14:modId xmlns:p14="http://schemas.microsoft.com/office/powerpoint/2010/main" val="866657853"/>
              </p:ext>
            </p:extLst>
          </p:nvPr>
        </p:nvGraphicFramePr>
        <p:xfrm>
          <a:off x="1019596" y="461554"/>
          <a:ext cx="9831283" cy="4599333"/>
        </p:xfrm>
        <a:graphic>
          <a:graphicData uri="http://schemas.openxmlformats.org/drawingml/2006/table">
            <a:tbl>
              <a:tblPr firstRow="1" bandRow="1">
                <a:tableStyleId>{3B4B98B0-60AC-42C2-AFA5-B58CD77FA1E5}</a:tableStyleId>
              </a:tblPr>
              <a:tblGrid>
                <a:gridCol w="320317">
                  <a:extLst>
                    <a:ext uri="{9D8B030D-6E8A-4147-A177-3AD203B41FA5}">
                      <a16:colId xmlns:a16="http://schemas.microsoft.com/office/drawing/2014/main" val="410526806"/>
                    </a:ext>
                  </a:extLst>
                </a:gridCol>
                <a:gridCol w="3274020">
                  <a:extLst>
                    <a:ext uri="{9D8B030D-6E8A-4147-A177-3AD203B41FA5}">
                      <a16:colId xmlns:a16="http://schemas.microsoft.com/office/drawing/2014/main" val="629473955"/>
                    </a:ext>
                  </a:extLst>
                </a:gridCol>
                <a:gridCol w="2970514">
                  <a:extLst>
                    <a:ext uri="{9D8B030D-6E8A-4147-A177-3AD203B41FA5}">
                      <a16:colId xmlns:a16="http://schemas.microsoft.com/office/drawing/2014/main" val="1506294572"/>
                    </a:ext>
                  </a:extLst>
                </a:gridCol>
                <a:gridCol w="3266432">
                  <a:extLst>
                    <a:ext uri="{9D8B030D-6E8A-4147-A177-3AD203B41FA5}">
                      <a16:colId xmlns:a16="http://schemas.microsoft.com/office/drawing/2014/main" val="1893255624"/>
                    </a:ext>
                  </a:extLst>
                </a:gridCol>
              </a:tblGrid>
              <a:tr h="1793421">
                <a:tc>
                  <a:txBody>
                    <a:bodyPr/>
                    <a:lstStyle/>
                    <a:p>
                      <a:pPr algn="l">
                        <a:lnSpc>
                          <a:spcPct val="107000"/>
                        </a:lnSpc>
                        <a:spcAft>
                          <a:spcPts val="800"/>
                        </a:spcAft>
                      </a:pPr>
                      <a:endParaRPr lang="en-CA" sz="1800" dirty="0">
                        <a:effectLst/>
                      </a:endParaRPr>
                    </a:p>
                  </a:txBody>
                  <a:tcPr marL="110303" marR="110303" marT="0" marB="0"/>
                </a:tc>
                <a:tc>
                  <a:txBody>
                    <a:bodyPr/>
                    <a:lstStyle/>
                    <a:p>
                      <a:pPr algn="ctr">
                        <a:lnSpc>
                          <a:spcPct val="107000"/>
                        </a:lnSpc>
                        <a:spcAft>
                          <a:spcPts val="800"/>
                        </a:spcAft>
                      </a:pPr>
                      <a:r>
                        <a:rPr lang="en-CA" sz="2100" dirty="0">
                          <a:effectLst/>
                        </a:rPr>
                        <a:t>Person/Family-Led Approach</a:t>
                      </a:r>
                      <a:endParaRPr lang="en-CA" sz="1800" dirty="0">
                        <a:effectLst/>
                      </a:endParaRPr>
                    </a:p>
                    <a:p>
                      <a:pPr algn="ctr">
                        <a:lnSpc>
                          <a:spcPct val="107000"/>
                        </a:lnSpc>
                        <a:spcAft>
                          <a:spcPts val="800"/>
                        </a:spcAft>
                      </a:pPr>
                      <a:r>
                        <a:rPr lang="en-CA" sz="600" dirty="0">
                          <a:effectLst/>
                        </a:rPr>
                        <a:t> </a:t>
                      </a:r>
                      <a:endParaRPr lang="en-CA" sz="1800" dirty="0">
                        <a:effectLst/>
                        <a:latin typeface="Calibri" panose="020F0502020204030204" pitchFamily="34" charset="0"/>
                        <a:ea typeface="Calibri" panose="020F0502020204030204" pitchFamily="34" charset="0"/>
                      </a:endParaRPr>
                    </a:p>
                  </a:txBody>
                  <a:tcPr marL="110303" marR="110303" marT="0" marB="0" anchor="ctr"/>
                </a:tc>
                <a:tc>
                  <a:txBody>
                    <a:bodyPr/>
                    <a:lstStyle/>
                    <a:p>
                      <a:pPr algn="ctr">
                        <a:lnSpc>
                          <a:spcPct val="107000"/>
                        </a:lnSpc>
                        <a:spcAft>
                          <a:spcPts val="800"/>
                        </a:spcAft>
                      </a:pPr>
                      <a:r>
                        <a:rPr lang="en-CA" sz="2100" dirty="0">
                          <a:effectLst/>
                        </a:rPr>
                        <a:t>Supported (IF) Approach</a:t>
                      </a:r>
                      <a:endParaRPr lang="en-CA" sz="1800" dirty="0">
                        <a:effectLst/>
                        <a:latin typeface="Calibri" panose="020F0502020204030204" pitchFamily="34" charset="0"/>
                        <a:ea typeface="Calibri" panose="020F0502020204030204" pitchFamily="34" charset="0"/>
                      </a:endParaRPr>
                    </a:p>
                  </a:txBody>
                  <a:tcPr marL="110303" marR="110303" marT="0" marB="0" anchor="ctr"/>
                </a:tc>
                <a:tc>
                  <a:txBody>
                    <a:bodyPr/>
                    <a:lstStyle/>
                    <a:p>
                      <a:pPr algn="ctr">
                        <a:lnSpc>
                          <a:spcPct val="107000"/>
                        </a:lnSpc>
                        <a:spcAft>
                          <a:spcPts val="800"/>
                        </a:spcAft>
                      </a:pPr>
                      <a:r>
                        <a:rPr lang="en-CA" sz="2100">
                          <a:effectLst/>
                        </a:rPr>
                        <a:t>Agency-Managed Approach</a:t>
                      </a:r>
                      <a:endParaRPr lang="en-CA" sz="1800">
                        <a:effectLst/>
                        <a:latin typeface="Calibri" panose="020F0502020204030204" pitchFamily="34" charset="0"/>
                        <a:ea typeface="Calibri" panose="020F0502020204030204" pitchFamily="34" charset="0"/>
                      </a:endParaRPr>
                    </a:p>
                  </a:txBody>
                  <a:tcPr marL="110303" marR="110303" marT="0" marB="0" anchor="ctr"/>
                </a:tc>
                <a:extLst>
                  <a:ext uri="{0D108BD9-81ED-4DB2-BD59-A6C34878D82A}">
                    <a16:rowId xmlns:a16="http://schemas.microsoft.com/office/drawing/2014/main" val="3076962479"/>
                  </a:ext>
                </a:extLst>
              </a:tr>
              <a:tr h="2805912">
                <a:tc>
                  <a:txBody>
                    <a:bodyPr/>
                    <a:lstStyle/>
                    <a:p>
                      <a:pPr algn="l">
                        <a:lnSpc>
                          <a:spcPct val="107000"/>
                        </a:lnSpc>
                        <a:spcAft>
                          <a:spcPts val="800"/>
                        </a:spcAft>
                      </a:pPr>
                      <a:endParaRPr lang="en-CA" sz="1800" b="1" dirty="0">
                        <a:effectLst/>
                        <a:latin typeface="Calibri" panose="020F0502020204030204" pitchFamily="34" charset="0"/>
                        <a:ea typeface="Calibri" panose="020F0502020204030204" pitchFamily="34" charset="0"/>
                      </a:endParaRPr>
                    </a:p>
                  </a:txBody>
                  <a:tcPr marL="110303" marR="110303" marT="0" marB="0" anchor="ctr"/>
                </a:tc>
                <a:tc>
                  <a:txBody>
                    <a:bodyPr/>
                    <a:lstStyle/>
                    <a:p>
                      <a:pPr algn="l">
                        <a:lnSpc>
                          <a:spcPct val="107000"/>
                        </a:lnSpc>
                        <a:spcAft>
                          <a:spcPts val="800"/>
                        </a:spcAft>
                      </a:pPr>
                      <a:r>
                        <a:rPr lang="en-CA" sz="3200" dirty="0">
                          <a:solidFill>
                            <a:srgbClr val="000000"/>
                          </a:solidFill>
                          <a:effectLst/>
                          <a:latin typeface="Calibri" panose="020F0502020204030204" pitchFamily="34" charset="0"/>
                          <a:ea typeface="Calibri" panose="020F0502020204030204" pitchFamily="34" charset="0"/>
                        </a:rPr>
                        <a:t>Eligible - The parties would develop a contract. </a:t>
                      </a:r>
                      <a:endParaRPr lang="en-CA" sz="3200" dirty="0">
                        <a:effectLst/>
                        <a:latin typeface="Calibri" panose="020F0502020204030204" pitchFamily="34" charset="0"/>
                        <a:ea typeface="Calibri" panose="020F0502020204030204" pitchFamily="34" charset="0"/>
                      </a:endParaRPr>
                    </a:p>
                    <a:p>
                      <a:pPr algn="l">
                        <a:lnSpc>
                          <a:spcPct val="107000"/>
                        </a:lnSpc>
                        <a:spcAft>
                          <a:spcPts val="800"/>
                        </a:spcAft>
                      </a:pPr>
                      <a:r>
                        <a:rPr lang="en-CA" sz="3200" dirty="0">
                          <a:solidFill>
                            <a:srgbClr val="000000"/>
                          </a:solidFill>
                          <a:effectLst/>
                          <a:latin typeface="Calibri" panose="020F0502020204030204" pitchFamily="34" charset="0"/>
                          <a:ea typeface="Calibri" panose="020F0502020204030204" pitchFamily="34" charset="0"/>
                        </a:rPr>
                        <a:t> </a:t>
                      </a:r>
                      <a:endParaRPr lang="en-CA" sz="3200" dirty="0">
                        <a:effectLst/>
                        <a:latin typeface="Calibri" panose="020F0502020204030204" pitchFamily="34" charset="0"/>
                        <a:ea typeface="Calibri" panose="020F0502020204030204" pitchFamily="34" charset="0"/>
                      </a:endParaRPr>
                    </a:p>
                  </a:txBody>
                  <a:tcPr marL="68580" marR="68580" marT="0" marB="0"/>
                </a:tc>
                <a:tc>
                  <a:txBody>
                    <a:bodyPr/>
                    <a:lstStyle/>
                    <a:p>
                      <a:pPr algn="l">
                        <a:lnSpc>
                          <a:spcPct val="107000"/>
                        </a:lnSpc>
                        <a:spcAft>
                          <a:spcPts val="800"/>
                        </a:spcAft>
                      </a:pPr>
                      <a:r>
                        <a:rPr lang="en-CA" sz="3200" dirty="0">
                          <a:solidFill>
                            <a:srgbClr val="000000"/>
                          </a:solidFill>
                          <a:effectLst/>
                          <a:latin typeface="Calibri" panose="020F0502020204030204" pitchFamily="34" charset="0"/>
                          <a:ea typeface="Calibri" panose="020F0502020204030204" pitchFamily="34" charset="0"/>
                        </a:rPr>
                        <a:t>Eligible - The parties would develop a contract.</a:t>
                      </a:r>
                      <a:endParaRPr lang="en-CA" sz="3200" dirty="0">
                        <a:effectLst/>
                        <a:latin typeface="Calibri" panose="020F0502020204030204" pitchFamily="34" charset="0"/>
                        <a:ea typeface="Calibri" panose="020F0502020204030204" pitchFamily="34" charset="0"/>
                      </a:endParaRPr>
                    </a:p>
                    <a:p>
                      <a:pPr algn="l">
                        <a:lnSpc>
                          <a:spcPct val="107000"/>
                        </a:lnSpc>
                        <a:spcAft>
                          <a:spcPts val="800"/>
                        </a:spcAft>
                      </a:pPr>
                      <a:r>
                        <a:rPr lang="en-CA" sz="3200" dirty="0">
                          <a:solidFill>
                            <a:srgbClr val="000000"/>
                          </a:solidFill>
                          <a:effectLst/>
                          <a:latin typeface="Calibri" panose="020F0502020204030204" pitchFamily="34" charset="0"/>
                          <a:ea typeface="Calibri" panose="020F0502020204030204" pitchFamily="34" charset="0"/>
                        </a:rPr>
                        <a:t> </a:t>
                      </a:r>
                      <a:endParaRPr lang="en-CA" sz="3200" dirty="0">
                        <a:effectLst/>
                        <a:latin typeface="Calibri" panose="020F0502020204030204" pitchFamily="34" charset="0"/>
                        <a:ea typeface="Calibri" panose="020F0502020204030204" pitchFamily="34" charset="0"/>
                      </a:endParaRPr>
                    </a:p>
                  </a:txBody>
                  <a:tcPr marL="68580" marR="68580" marT="0" marB="0"/>
                </a:tc>
                <a:tc>
                  <a:txBody>
                    <a:bodyPr/>
                    <a:lstStyle/>
                    <a:p>
                      <a:pPr algn="l">
                        <a:lnSpc>
                          <a:spcPct val="107000"/>
                        </a:lnSpc>
                        <a:spcAft>
                          <a:spcPts val="800"/>
                        </a:spcAft>
                      </a:pPr>
                      <a:r>
                        <a:rPr lang="en-CA" sz="3200" dirty="0">
                          <a:solidFill>
                            <a:srgbClr val="000000"/>
                          </a:solidFill>
                          <a:effectLst/>
                          <a:latin typeface="Calibri" panose="020F0502020204030204" pitchFamily="34" charset="0"/>
                          <a:ea typeface="Calibri" panose="020F0502020204030204" pitchFamily="34" charset="0"/>
                        </a:rPr>
                        <a:t>Eligible - The parties would develop a contract.</a:t>
                      </a:r>
                      <a:endParaRPr lang="en-CA" sz="3200" dirty="0">
                        <a:effectLst/>
                        <a:latin typeface="Calibri" panose="020F0502020204030204" pitchFamily="34" charset="0"/>
                        <a:ea typeface="Calibri" panose="020F0502020204030204" pitchFamily="34" charset="0"/>
                      </a:endParaRPr>
                    </a:p>
                    <a:p>
                      <a:pPr algn="l">
                        <a:lnSpc>
                          <a:spcPct val="107000"/>
                        </a:lnSpc>
                        <a:spcAft>
                          <a:spcPts val="800"/>
                        </a:spcAft>
                      </a:pPr>
                      <a:r>
                        <a:rPr lang="en-CA" sz="3200" dirty="0">
                          <a:solidFill>
                            <a:srgbClr val="000000"/>
                          </a:solidFill>
                          <a:effectLst/>
                          <a:latin typeface="Calibri" panose="020F0502020204030204" pitchFamily="34" charset="0"/>
                          <a:ea typeface="Calibri" panose="020F0502020204030204" pitchFamily="34" charset="0"/>
                        </a:rPr>
                        <a:t> </a:t>
                      </a:r>
                      <a:endParaRPr lang="en-CA" sz="32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3415536758"/>
                  </a:ext>
                </a:extLst>
              </a:tr>
            </a:tbl>
          </a:graphicData>
        </a:graphic>
      </p:graphicFrame>
    </p:spTree>
    <p:extLst>
      <p:ext uri="{BB962C8B-B14F-4D97-AF65-F5344CB8AC3E}">
        <p14:creationId xmlns:p14="http://schemas.microsoft.com/office/powerpoint/2010/main" val="2284821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395AA0-6AA0-1B8B-30CC-2FEA3AD0CD6A}"/>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93A022CC-FF9F-A9A6-0777-A12D38C43115}"/>
              </a:ext>
            </a:extLst>
          </p:cNvPr>
          <p:cNvSpPr txBox="1"/>
          <p:nvPr/>
        </p:nvSpPr>
        <p:spPr>
          <a:xfrm>
            <a:off x="1093961" y="5438502"/>
            <a:ext cx="5508170" cy="957944"/>
          </a:xfrm>
          <a:prstGeom prst="rect">
            <a:avLst/>
          </a:prstGeom>
        </p:spPr>
        <p:txBody>
          <a:bodyPr rot="0" spcFirstLastPara="0" vert="horz" lIns="91440" tIns="45720" rIns="91440" bIns="45720" numCol="1" spcCol="0" rtlCol="0" fromWordArt="0" anchor="t" anchorCtr="0" forceAA="0" compatLnSpc="1">
            <a:prstTxWarp prst="textNoShape">
              <a:avLst/>
            </a:prstTxWarp>
            <a:normAutofit/>
          </a:bodyPr>
          <a:lstStyle/>
          <a:p>
            <a:pPr algn="l">
              <a:lnSpc>
                <a:spcPct val="107000"/>
              </a:lnSpc>
              <a:spcAft>
                <a:spcPts val="800"/>
              </a:spcAft>
            </a:pPr>
            <a:r>
              <a:rPr lang="en-CA" sz="3600" b="1" dirty="0">
                <a:effectLst/>
              </a:rPr>
              <a:t>Accountability</a:t>
            </a:r>
            <a:endParaRPr lang="en-CA" sz="3600" b="1" dirty="0">
              <a:effectLst/>
              <a:latin typeface="Calibri" panose="020F0502020204030204" pitchFamily="34" charset="0"/>
              <a:ea typeface="Calibri" panose="020F0502020204030204" pitchFamily="34" charset="0"/>
            </a:endParaRPr>
          </a:p>
        </p:txBody>
      </p:sp>
      <p:graphicFrame>
        <p:nvGraphicFramePr>
          <p:cNvPr id="2" name="Table 1">
            <a:extLst>
              <a:ext uri="{FF2B5EF4-FFF2-40B4-BE49-F238E27FC236}">
                <a16:creationId xmlns:a16="http://schemas.microsoft.com/office/drawing/2014/main" id="{CE96A9F5-E248-6F85-3927-FFAEBBEAA2B3}"/>
              </a:ext>
            </a:extLst>
          </p:cNvPr>
          <p:cNvGraphicFramePr>
            <a:graphicFrameLocks noGrp="1"/>
          </p:cNvGraphicFramePr>
          <p:nvPr>
            <p:extLst>
              <p:ext uri="{D42A27DB-BD31-4B8C-83A1-F6EECF244321}">
                <p14:modId xmlns:p14="http://schemas.microsoft.com/office/powerpoint/2010/main" val="2705045951"/>
              </p:ext>
            </p:extLst>
          </p:nvPr>
        </p:nvGraphicFramePr>
        <p:xfrm>
          <a:off x="1019596" y="461554"/>
          <a:ext cx="9831283" cy="5556069"/>
        </p:xfrm>
        <a:graphic>
          <a:graphicData uri="http://schemas.openxmlformats.org/drawingml/2006/table">
            <a:tbl>
              <a:tblPr firstRow="1" bandRow="1">
                <a:tableStyleId>{3B4B98B0-60AC-42C2-AFA5-B58CD77FA1E5}</a:tableStyleId>
              </a:tblPr>
              <a:tblGrid>
                <a:gridCol w="320317">
                  <a:extLst>
                    <a:ext uri="{9D8B030D-6E8A-4147-A177-3AD203B41FA5}">
                      <a16:colId xmlns:a16="http://schemas.microsoft.com/office/drawing/2014/main" val="410526806"/>
                    </a:ext>
                  </a:extLst>
                </a:gridCol>
                <a:gridCol w="3274020">
                  <a:extLst>
                    <a:ext uri="{9D8B030D-6E8A-4147-A177-3AD203B41FA5}">
                      <a16:colId xmlns:a16="http://schemas.microsoft.com/office/drawing/2014/main" val="629473955"/>
                    </a:ext>
                  </a:extLst>
                </a:gridCol>
                <a:gridCol w="2970514">
                  <a:extLst>
                    <a:ext uri="{9D8B030D-6E8A-4147-A177-3AD203B41FA5}">
                      <a16:colId xmlns:a16="http://schemas.microsoft.com/office/drawing/2014/main" val="1506294572"/>
                    </a:ext>
                  </a:extLst>
                </a:gridCol>
                <a:gridCol w="3266432">
                  <a:extLst>
                    <a:ext uri="{9D8B030D-6E8A-4147-A177-3AD203B41FA5}">
                      <a16:colId xmlns:a16="http://schemas.microsoft.com/office/drawing/2014/main" val="1893255624"/>
                    </a:ext>
                  </a:extLst>
                </a:gridCol>
              </a:tblGrid>
              <a:tr h="1714146">
                <a:tc>
                  <a:txBody>
                    <a:bodyPr/>
                    <a:lstStyle/>
                    <a:p>
                      <a:pPr algn="l">
                        <a:lnSpc>
                          <a:spcPct val="107000"/>
                        </a:lnSpc>
                        <a:spcAft>
                          <a:spcPts val="800"/>
                        </a:spcAft>
                      </a:pPr>
                      <a:endParaRPr lang="en-CA" sz="1800" dirty="0">
                        <a:effectLst/>
                      </a:endParaRPr>
                    </a:p>
                  </a:txBody>
                  <a:tcPr marL="110303" marR="110303" marT="0" marB="0"/>
                </a:tc>
                <a:tc>
                  <a:txBody>
                    <a:bodyPr/>
                    <a:lstStyle/>
                    <a:p>
                      <a:pPr algn="ctr">
                        <a:lnSpc>
                          <a:spcPct val="107000"/>
                        </a:lnSpc>
                        <a:spcAft>
                          <a:spcPts val="800"/>
                        </a:spcAft>
                      </a:pPr>
                      <a:r>
                        <a:rPr lang="en-CA" sz="2100" dirty="0">
                          <a:effectLst/>
                        </a:rPr>
                        <a:t>Person/Family-Led Approach</a:t>
                      </a:r>
                      <a:endParaRPr lang="en-CA" sz="1800" dirty="0">
                        <a:effectLst/>
                      </a:endParaRPr>
                    </a:p>
                    <a:p>
                      <a:pPr algn="ctr">
                        <a:lnSpc>
                          <a:spcPct val="107000"/>
                        </a:lnSpc>
                        <a:spcAft>
                          <a:spcPts val="800"/>
                        </a:spcAft>
                      </a:pPr>
                      <a:r>
                        <a:rPr lang="en-CA" sz="600" dirty="0">
                          <a:effectLst/>
                        </a:rPr>
                        <a:t> </a:t>
                      </a:r>
                      <a:endParaRPr lang="en-CA" sz="1800" dirty="0">
                        <a:effectLst/>
                        <a:latin typeface="Calibri" panose="020F0502020204030204" pitchFamily="34" charset="0"/>
                        <a:ea typeface="Calibri" panose="020F0502020204030204" pitchFamily="34" charset="0"/>
                      </a:endParaRPr>
                    </a:p>
                  </a:txBody>
                  <a:tcPr marL="110303" marR="110303" marT="0" marB="0" anchor="ctr"/>
                </a:tc>
                <a:tc>
                  <a:txBody>
                    <a:bodyPr/>
                    <a:lstStyle/>
                    <a:p>
                      <a:pPr algn="ctr">
                        <a:lnSpc>
                          <a:spcPct val="107000"/>
                        </a:lnSpc>
                        <a:spcAft>
                          <a:spcPts val="800"/>
                        </a:spcAft>
                      </a:pPr>
                      <a:r>
                        <a:rPr lang="en-CA" sz="2100" dirty="0">
                          <a:effectLst/>
                        </a:rPr>
                        <a:t>Supported (IF) Approach</a:t>
                      </a:r>
                      <a:endParaRPr lang="en-CA" sz="1800" dirty="0">
                        <a:effectLst/>
                        <a:latin typeface="Calibri" panose="020F0502020204030204" pitchFamily="34" charset="0"/>
                        <a:ea typeface="Calibri" panose="020F0502020204030204" pitchFamily="34" charset="0"/>
                      </a:endParaRPr>
                    </a:p>
                  </a:txBody>
                  <a:tcPr marL="110303" marR="110303" marT="0" marB="0" anchor="ctr"/>
                </a:tc>
                <a:tc>
                  <a:txBody>
                    <a:bodyPr/>
                    <a:lstStyle/>
                    <a:p>
                      <a:pPr algn="ctr">
                        <a:lnSpc>
                          <a:spcPct val="107000"/>
                        </a:lnSpc>
                        <a:spcAft>
                          <a:spcPts val="800"/>
                        </a:spcAft>
                      </a:pPr>
                      <a:r>
                        <a:rPr lang="en-CA" sz="2100">
                          <a:effectLst/>
                        </a:rPr>
                        <a:t>Agency-Managed Approach</a:t>
                      </a:r>
                      <a:endParaRPr lang="en-CA" sz="1800">
                        <a:effectLst/>
                        <a:latin typeface="Calibri" panose="020F0502020204030204" pitchFamily="34" charset="0"/>
                        <a:ea typeface="Calibri" panose="020F0502020204030204" pitchFamily="34" charset="0"/>
                      </a:endParaRPr>
                    </a:p>
                  </a:txBody>
                  <a:tcPr marL="110303" marR="110303" marT="0" marB="0" anchor="ctr"/>
                </a:tc>
                <a:extLst>
                  <a:ext uri="{0D108BD9-81ED-4DB2-BD59-A6C34878D82A}">
                    <a16:rowId xmlns:a16="http://schemas.microsoft.com/office/drawing/2014/main" val="3076962479"/>
                  </a:ext>
                </a:extLst>
              </a:tr>
              <a:tr h="3841923">
                <a:tc>
                  <a:txBody>
                    <a:bodyPr/>
                    <a:lstStyle/>
                    <a:p>
                      <a:pPr algn="l">
                        <a:lnSpc>
                          <a:spcPct val="107000"/>
                        </a:lnSpc>
                        <a:spcAft>
                          <a:spcPts val="800"/>
                        </a:spcAft>
                      </a:pPr>
                      <a:endParaRPr lang="en-CA" sz="1800" b="1" dirty="0">
                        <a:effectLst/>
                        <a:latin typeface="Calibri" panose="020F0502020204030204" pitchFamily="34" charset="0"/>
                        <a:ea typeface="Calibri" panose="020F0502020204030204" pitchFamily="34" charset="0"/>
                      </a:endParaRPr>
                    </a:p>
                  </a:txBody>
                  <a:tcPr marL="110303" marR="110303" marT="0" marB="0" anchor="ctr"/>
                </a:tc>
                <a:tc>
                  <a:txBody>
                    <a:bodyPr/>
                    <a:lstStyle/>
                    <a:p>
                      <a:pPr algn="l">
                        <a:lnSpc>
                          <a:spcPct val="107000"/>
                        </a:lnSpc>
                        <a:spcAft>
                          <a:spcPts val="800"/>
                        </a:spcAft>
                      </a:pPr>
                      <a:r>
                        <a:rPr lang="en-CA" sz="1400" b="1" dirty="0">
                          <a:solidFill>
                            <a:srgbClr val="000000"/>
                          </a:solidFill>
                          <a:effectLst/>
                          <a:latin typeface="Calibri" panose="020F0502020204030204" pitchFamily="34" charset="0"/>
                          <a:ea typeface="Calibri" panose="020F0502020204030204" pitchFamily="34" charset="0"/>
                        </a:rPr>
                        <a:t>Monitoring &amp; Oversight:</a:t>
                      </a:r>
                      <a:r>
                        <a:rPr lang="en-CA" sz="1400" dirty="0">
                          <a:solidFill>
                            <a:srgbClr val="000000"/>
                          </a:solidFill>
                          <a:effectLst/>
                          <a:latin typeface="Calibri" panose="020F0502020204030204" pitchFamily="34" charset="0"/>
                          <a:ea typeface="Calibri" panose="020F0502020204030204" pitchFamily="34" charset="0"/>
                        </a:rPr>
                        <a:t> Given that a person’s family and or trusted others are best able to ensure that the person remains safe and is not put at further risk, </a:t>
                      </a:r>
                      <a:r>
                        <a:rPr lang="en-CA" sz="1400" b="1" dirty="0">
                          <a:solidFill>
                            <a:srgbClr val="000000"/>
                          </a:solidFill>
                          <a:effectLst/>
                          <a:latin typeface="Calibri" panose="020F0502020204030204" pitchFamily="34" charset="0"/>
                          <a:ea typeface="Calibri" panose="020F0502020204030204" pitchFamily="34" charset="0"/>
                        </a:rPr>
                        <a:t>a new system of accountability measures needs to be developed that are not intrusive but satisfy the need for accountability.  </a:t>
                      </a:r>
                      <a:r>
                        <a:rPr lang="en-CA" sz="1400" dirty="0">
                          <a:solidFill>
                            <a:srgbClr val="000000"/>
                          </a:solidFill>
                          <a:effectLst/>
                          <a:latin typeface="Calibri" panose="020F0502020204030204" pitchFamily="34" charset="0"/>
                          <a:ea typeface="Calibri" panose="020F0502020204030204" pitchFamily="34" charset="0"/>
                        </a:rPr>
                        <a:t>These measures must not be unnecessarily onerous and or result in undue financial hardship for families. </a:t>
                      </a:r>
                      <a:r>
                        <a:rPr lang="en-CA" sz="1400" b="1" dirty="0">
                          <a:solidFill>
                            <a:srgbClr val="000000"/>
                          </a:solidFill>
                          <a:effectLst/>
                          <a:latin typeface="Calibri" panose="020F0502020204030204" pitchFamily="34" charset="0"/>
                          <a:ea typeface="Calibri" panose="020F0502020204030204" pitchFamily="34" charset="0"/>
                        </a:rPr>
                        <a:t>The goal of these measures is to make it possible to maintain safety and adhere to community standards/law. </a:t>
                      </a:r>
                      <a:endParaRPr lang="en-CA" sz="1400" b="1" dirty="0">
                        <a:effectLst/>
                        <a:latin typeface="Calibri" panose="020F0502020204030204" pitchFamily="34" charset="0"/>
                        <a:ea typeface="Calibri" panose="020F0502020204030204" pitchFamily="34" charset="0"/>
                      </a:endParaRPr>
                    </a:p>
                    <a:p>
                      <a:pPr algn="l">
                        <a:lnSpc>
                          <a:spcPct val="107000"/>
                        </a:lnSpc>
                        <a:spcAft>
                          <a:spcPts val="800"/>
                        </a:spcAft>
                      </a:pPr>
                      <a:r>
                        <a:rPr lang="en-CA" sz="800" dirty="0">
                          <a:solidFill>
                            <a:srgbClr val="000000"/>
                          </a:solidFill>
                          <a:effectLst/>
                          <a:latin typeface="Calibri" panose="020F0502020204030204" pitchFamily="34" charset="0"/>
                          <a:ea typeface="Calibri" panose="020F0502020204030204" pitchFamily="34" charset="0"/>
                        </a:rPr>
                        <a:t> </a:t>
                      </a:r>
                      <a:endParaRPr lang="en-CA" sz="1400" dirty="0">
                        <a:effectLst/>
                        <a:latin typeface="Calibri" panose="020F0502020204030204" pitchFamily="34" charset="0"/>
                        <a:ea typeface="Calibri" panose="020F0502020204030204" pitchFamily="34" charset="0"/>
                      </a:endParaRPr>
                    </a:p>
                  </a:txBody>
                  <a:tcPr marL="68580" marR="68580" marT="0" marB="0"/>
                </a:tc>
                <a:tc>
                  <a:txBody>
                    <a:bodyPr/>
                    <a:lstStyle/>
                    <a:p>
                      <a:pPr algn="l">
                        <a:lnSpc>
                          <a:spcPct val="107000"/>
                        </a:lnSpc>
                        <a:spcAft>
                          <a:spcPts val="800"/>
                        </a:spcAft>
                      </a:pPr>
                      <a:r>
                        <a:rPr lang="en-CA" sz="1400" b="1" dirty="0">
                          <a:solidFill>
                            <a:srgbClr val="000000"/>
                          </a:solidFill>
                          <a:effectLst/>
                          <a:latin typeface="Calibri" panose="020F0502020204030204" pitchFamily="34" charset="0"/>
                          <a:ea typeface="Calibri" panose="020F0502020204030204" pitchFamily="34" charset="0"/>
                        </a:rPr>
                        <a:t>Monitoring &amp; Oversight:</a:t>
                      </a:r>
                      <a:r>
                        <a:rPr lang="en-CA" sz="1400" dirty="0">
                          <a:solidFill>
                            <a:srgbClr val="000000"/>
                          </a:solidFill>
                          <a:effectLst/>
                          <a:latin typeface="Calibri" panose="020F0502020204030204" pitchFamily="34" charset="0"/>
                          <a:ea typeface="Calibri" panose="020F0502020204030204" pitchFamily="34" charset="0"/>
                        </a:rPr>
                        <a:t> </a:t>
                      </a:r>
                      <a:endParaRPr lang="en-CA" sz="1400" dirty="0">
                        <a:effectLst/>
                        <a:latin typeface="Calibri" panose="020F0502020204030204" pitchFamily="34" charset="0"/>
                        <a:ea typeface="Calibri" panose="020F0502020204030204" pitchFamily="34" charset="0"/>
                      </a:endParaRPr>
                    </a:p>
                    <a:p>
                      <a:pPr algn="l">
                        <a:lnSpc>
                          <a:spcPct val="107000"/>
                        </a:lnSpc>
                        <a:spcAft>
                          <a:spcPts val="800"/>
                        </a:spcAft>
                      </a:pPr>
                      <a:r>
                        <a:rPr lang="en-CA" sz="1400" dirty="0">
                          <a:solidFill>
                            <a:srgbClr val="000000"/>
                          </a:solidFill>
                          <a:effectLst/>
                          <a:latin typeface="Calibri" panose="020F0502020204030204" pitchFamily="34" charset="0"/>
                          <a:ea typeface="Calibri" panose="020F0502020204030204" pitchFamily="34" charset="0"/>
                        </a:rPr>
                        <a:t>See previous column.  This is the ideal outcome for this column, using an agency to meet the accountability.</a:t>
                      </a:r>
                      <a:endParaRPr lang="en-CA" sz="1400" dirty="0">
                        <a:effectLst/>
                        <a:latin typeface="Calibri" panose="020F0502020204030204" pitchFamily="34" charset="0"/>
                        <a:ea typeface="Calibri" panose="020F0502020204030204" pitchFamily="34" charset="0"/>
                      </a:endParaRPr>
                    </a:p>
                    <a:p>
                      <a:pPr algn="l">
                        <a:lnSpc>
                          <a:spcPct val="107000"/>
                        </a:lnSpc>
                        <a:spcAft>
                          <a:spcPts val="800"/>
                        </a:spcAft>
                      </a:pPr>
                      <a:r>
                        <a:rPr lang="en-CA" sz="1400" dirty="0">
                          <a:solidFill>
                            <a:srgbClr val="000000"/>
                          </a:solidFill>
                          <a:effectLst/>
                          <a:latin typeface="Calibri" panose="020F0502020204030204" pitchFamily="34" charset="0"/>
                          <a:ea typeface="Calibri" panose="020F0502020204030204" pitchFamily="34" charset="0"/>
                        </a:rPr>
                        <a:t> </a:t>
                      </a:r>
                      <a:endParaRPr lang="en-CA" sz="1400" dirty="0">
                        <a:effectLst/>
                        <a:latin typeface="Calibri" panose="020F0502020204030204" pitchFamily="34" charset="0"/>
                        <a:ea typeface="Calibri" panose="020F0502020204030204" pitchFamily="34" charset="0"/>
                      </a:endParaRPr>
                    </a:p>
                    <a:p>
                      <a:pPr algn="l">
                        <a:lnSpc>
                          <a:spcPct val="107000"/>
                        </a:lnSpc>
                        <a:spcAft>
                          <a:spcPts val="800"/>
                        </a:spcAft>
                      </a:pPr>
                      <a:r>
                        <a:rPr lang="en-CA" sz="1400" dirty="0">
                          <a:solidFill>
                            <a:srgbClr val="000000"/>
                          </a:solidFill>
                          <a:effectLst/>
                          <a:latin typeface="Calibri" panose="020F0502020204030204" pitchFamily="34" charset="0"/>
                          <a:ea typeface="Calibri" panose="020F0502020204030204" pitchFamily="34" charset="0"/>
                        </a:rPr>
                        <a:t>The Ministry may  give guidance to both the person and the agency around accountability requirements (financial, safety, etc.,) and together the person and agency agree on how to show this. </a:t>
                      </a:r>
                      <a:r>
                        <a:rPr lang="en-CA" sz="1200" dirty="0">
                          <a:solidFill>
                            <a:srgbClr val="000000"/>
                          </a:solidFill>
                          <a:effectLst/>
                          <a:latin typeface="Calibri" panose="020F0502020204030204" pitchFamily="34" charset="0"/>
                          <a:ea typeface="Calibri" panose="020F0502020204030204" pitchFamily="34" charset="0"/>
                        </a:rPr>
                        <a:t>Guidance and good information are also achieved with the support of an independent facilitator as well as agencies supporting individualized funding options.</a:t>
                      </a:r>
                      <a:r>
                        <a:rPr lang="en-CA" sz="1200" i="1" dirty="0">
                          <a:solidFill>
                            <a:srgbClr val="000000"/>
                          </a:solidFill>
                          <a:effectLst/>
                          <a:latin typeface="Calibri" panose="020F0502020204030204" pitchFamily="34" charset="0"/>
                          <a:ea typeface="Calibri" panose="020F0502020204030204" pitchFamily="34" charset="0"/>
                        </a:rPr>
                        <a:t> </a:t>
                      </a:r>
                      <a:endParaRPr lang="en-CA" sz="1400" dirty="0">
                        <a:effectLst/>
                        <a:latin typeface="Calibri" panose="020F0502020204030204" pitchFamily="34" charset="0"/>
                        <a:ea typeface="Calibri" panose="020F0502020204030204" pitchFamily="34" charset="0"/>
                      </a:endParaRPr>
                    </a:p>
                  </a:txBody>
                  <a:tcPr marL="68580" marR="68580" marT="0" marB="0"/>
                </a:tc>
                <a:tc>
                  <a:txBody>
                    <a:bodyPr/>
                    <a:lstStyle/>
                    <a:p>
                      <a:pPr algn="l">
                        <a:lnSpc>
                          <a:spcPct val="107000"/>
                        </a:lnSpc>
                        <a:spcAft>
                          <a:spcPts val="800"/>
                        </a:spcAft>
                      </a:pPr>
                      <a:r>
                        <a:rPr lang="en-CA" sz="1400" b="1" dirty="0">
                          <a:solidFill>
                            <a:srgbClr val="000000"/>
                          </a:solidFill>
                          <a:effectLst/>
                          <a:latin typeface="Calibri" panose="020F0502020204030204" pitchFamily="34" charset="0"/>
                          <a:ea typeface="Calibri" panose="020F0502020204030204" pitchFamily="34" charset="0"/>
                        </a:rPr>
                        <a:t>Monitoring &amp; Oversight:</a:t>
                      </a:r>
                      <a:r>
                        <a:rPr lang="en-CA" sz="1400" dirty="0">
                          <a:solidFill>
                            <a:srgbClr val="000000"/>
                          </a:solidFill>
                          <a:effectLst/>
                          <a:latin typeface="Calibri" panose="020F0502020204030204" pitchFamily="34" charset="0"/>
                          <a:ea typeface="Calibri" panose="020F0502020204030204" pitchFamily="34" charset="0"/>
                        </a:rPr>
                        <a:t> </a:t>
                      </a:r>
                    </a:p>
                    <a:p>
                      <a:pPr algn="l">
                        <a:lnSpc>
                          <a:spcPct val="107000"/>
                        </a:lnSpc>
                        <a:spcAft>
                          <a:spcPts val="800"/>
                        </a:spcAft>
                      </a:pPr>
                      <a:r>
                        <a:rPr lang="en-CA" sz="1400" dirty="0">
                          <a:solidFill>
                            <a:srgbClr val="000000"/>
                          </a:solidFill>
                          <a:effectLst/>
                          <a:latin typeface="Calibri" panose="020F0502020204030204" pitchFamily="34" charset="0"/>
                          <a:ea typeface="Calibri" panose="020F0502020204030204" pitchFamily="34" charset="0"/>
                        </a:rPr>
                        <a:t>QAM would apply.</a:t>
                      </a:r>
                      <a:endParaRPr lang="en-CA" sz="1400" dirty="0">
                        <a:effectLst/>
                        <a:latin typeface="Calibri" panose="020F0502020204030204" pitchFamily="34" charset="0"/>
                        <a:ea typeface="Calibri" panose="020F0502020204030204" pitchFamily="34" charset="0"/>
                      </a:endParaRPr>
                    </a:p>
                    <a:p>
                      <a:pPr algn="l">
                        <a:lnSpc>
                          <a:spcPct val="107000"/>
                        </a:lnSpc>
                        <a:spcAft>
                          <a:spcPts val="800"/>
                        </a:spcAft>
                      </a:pPr>
                      <a:r>
                        <a:rPr lang="en-CA" sz="1400" dirty="0">
                          <a:solidFill>
                            <a:srgbClr val="000000"/>
                          </a:solidFill>
                          <a:effectLst/>
                          <a:latin typeface="Calibri" panose="020F0502020204030204" pitchFamily="34" charset="0"/>
                          <a:ea typeface="Calibri" panose="020F0502020204030204" pitchFamily="34" charset="0"/>
                        </a:rPr>
                        <a:t> </a:t>
                      </a:r>
                      <a:endParaRPr lang="en-CA" sz="1400" dirty="0">
                        <a:effectLst/>
                        <a:latin typeface="Calibri" panose="020F0502020204030204" pitchFamily="34" charset="0"/>
                        <a:ea typeface="Calibri" panose="020F0502020204030204" pitchFamily="34" charset="0"/>
                      </a:endParaRPr>
                    </a:p>
                    <a:p>
                      <a:pPr algn="l">
                        <a:lnSpc>
                          <a:spcPct val="107000"/>
                        </a:lnSpc>
                        <a:spcAft>
                          <a:spcPts val="800"/>
                        </a:spcAft>
                      </a:pPr>
                      <a:r>
                        <a:rPr lang="en-CA" sz="1400" dirty="0">
                          <a:solidFill>
                            <a:srgbClr val="000000"/>
                          </a:solidFill>
                          <a:effectLst/>
                          <a:latin typeface="Calibri" panose="020F0502020204030204" pitchFamily="34" charset="0"/>
                          <a:ea typeface="Calibri" panose="020F0502020204030204" pitchFamily="34" charset="0"/>
                        </a:rPr>
                        <a:t> </a:t>
                      </a:r>
                      <a:endParaRPr lang="en-CA" sz="1400" dirty="0">
                        <a:effectLst/>
                        <a:latin typeface="Calibri" panose="020F0502020204030204" pitchFamily="34" charset="0"/>
                        <a:ea typeface="Calibri" panose="020F0502020204030204" pitchFamily="34" charset="0"/>
                      </a:endParaRPr>
                    </a:p>
                    <a:p>
                      <a:pPr algn="l">
                        <a:lnSpc>
                          <a:spcPct val="107000"/>
                        </a:lnSpc>
                        <a:spcAft>
                          <a:spcPts val="800"/>
                        </a:spcAft>
                      </a:pPr>
                      <a:r>
                        <a:rPr lang="en-CA" sz="1400" dirty="0">
                          <a:solidFill>
                            <a:srgbClr val="000000"/>
                          </a:solidFill>
                          <a:effectLst/>
                          <a:latin typeface="Calibri" panose="020F0502020204030204" pitchFamily="34" charset="0"/>
                          <a:ea typeface="Calibri" panose="020F0502020204030204" pitchFamily="34" charset="0"/>
                        </a:rPr>
                        <a:t> </a:t>
                      </a:r>
                      <a:endParaRPr lang="en-CA" sz="14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3415536758"/>
                  </a:ext>
                </a:extLst>
              </a:tr>
            </a:tbl>
          </a:graphicData>
        </a:graphic>
      </p:graphicFrame>
      <p:sp>
        <p:nvSpPr>
          <p:cNvPr id="9" name="Arrow: Bent-Up 8">
            <a:extLst>
              <a:ext uri="{FF2B5EF4-FFF2-40B4-BE49-F238E27FC236}">
                <a16:creationId xmlns:a16="http://schemas.microsoft.com/office/drawing/2014/main" id="{2791AC48-5D19-ADB8-4F40-20A02017AA74}"/>
              </a:ext>
            </a:extLst>
          </p:cNvPr>
          <p:cNvSpPr/>
          <p:nvPr/>
        </p:nvSpPr>
        <p:spPr>
          <a:xfrm rot="16200000">
            <a:off x="4867624" y="3093049"/>
            <a:ext cx="299304" cy="836221"/>
          </a:xfrm>
          <a:prstGeom prst="ben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Rectangle 9">
            <a:extLst>
              <a:ext uri="{FF2B5EF4-FFF2-40B4-BE49-F238E27FC236}">
                <a16:creationId xmlns:a16="http://schemas.microsoft.com/office/drawing/2014/main" id="{C206E9E0-16E4-4670-5401-2A63A2EEAE25}"/>
              </a:ext>
            </a:extLst>
          </p:cNvPr>
          <p:cNvSpPr/>
          <p:nvPr/>
        </p:nvSpPr>
        <p:spPr>
          <a:xfrm>
            <a:off x="5935237" y="3239588"/>
            <a:ext cx="953632" cy="42122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CA" sz="1200" dirty="0"/>
              <a:t>In this context</a:t>
            </a:r>
          </a:p>
        </p:txBody>
      </p:sp>
    </p:spTree>
    <p:extLst>
      <p:ext uri="{BB962C8B-B14F-4D97-AF65-F5344CB8AC3E}">
        <p14:creationId xmlns:p14="http://schemas.microsoft.com/office/powerpoint/2010/main" val="646467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395AA0-6AA0-1B8B-30CC-2FEA3AD0CD6A}"/>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93A022CC-FF9F-A9A6-0777-A12D38C43115}"/>
              </a:ext>
            </a:extLst>
          </p:cNvPr>
          <p:cNvSpPr txBox="1"/>
          <p:nvPr/>
        </p:nvSpPr>
        <p:spPr>
          <a:xfrm>
            <a:off x="1093961" y="5438502"/>
            <a:ext cx="5508170" cy="957944"/>
          </a:xfrm>
          <a:prstGeom prst="rect">
            <a:avLst/>
          </a:prstGeom>
        </p:spPr>
        <p:txBody>
          <a:bodyPr rot="0" spcFirstLastPara="0" vert="horz" lIns="91440" tIns="45720" rIns="91440" bIns="45720" numCol="1" spcCol="0" rtlCol="0" fromWordArt="0" anchor="t" anchorCtr="0" forceAA="0" compatLnSpc="1">
            <a:prstTxWarp prst="textNoShape">
              <a:avLst/>
            </a:prstTxWarp>
            <a:normAutofit fontScale="85000" lnSpcReduction="20000"/>
          </a:bodyPr>
          <a:lstStyle/>
          <a:p>
            <a:pPr algn="l">
              <a:lnSpc>
                <a:spcPct val="107000"/>
              </a:lnSpc>
              <a:spcAft>
                <a:spcPts val="800"/>
              </a:spcAft>
            </a:pPr>
            <a:r>
              <a:rPr lang="en-CA" sz="3600" b="1" dirty="0">
                <a:effectLst/>
              </a:rPr>
              <a:t>Support from an Independent Contractor?</a:t>
            </a:r>
            <a:endParaRPr lang="en-CA" sz="3600" b="1" dirty="0">
              <a:effectLst/>
              <a:latin typeface="Calibri" panose="020F0502020204030204" pitchFamily="34" charset="0"/>
              <a:ea typeface="Calibri" panose="020F0502020204030204" pitchFamily="34" charset="0"/>
            </a:endParaRPr>
          </a:p>
        </p:txBody>
      </p:sp>
      <p:graphicFrame>
        <p:nvGraphicFramePr>
          <p:cNvPr id="2" name="Table 1">
            <a:extLst>
              <a:ext uri="{FF2B5EF4-FFF2-40B4-BE49-F238E27FC236}">
                <a16:creationId xmlns:a16="http://schemas.microsoft.com/office/drawing/2014/main" id="{CE96A9F5-E248-6F85-3927-FFAEBBEAA2B3}"/>
              </a:ext>
            </a:extLst>
          </p:cNvPr>
          <p:cNvGraphicFramePr>
            <a:graphicFrameLocks noGrp="1"/>
          </p:cNvGraphicFramePr>
          <p:nvPr>
            <p:extLst>
              <p:ext uri="{D42A27DB-BD31-4B8C-83A1-F6EECF244321}">
                <p14:modId xmlns:p14="http://schemas.microsoft.com/office/powerpoint/2010/main" val="791230025"/>
              </p:ext>
            </p:extLst>
          </p:nvPr>
        </p:nvGraphicFramePr>
        <p:xfrm>
          <a:off x="1019596" y="461554"/>
          <a:ext cx="9831283" cy="4599333"/>
        </p:xfrm>
        <a:graphic>
          <a:graphicData uri="http://schemas.openxmlformats.org/drawingml/2006/table">
            <a:tbl>
              <a:tblPr firstRow="1" bandRow="1">
                <a:tableStyleId>{3B4B98B0-60AC-42C2-AFA5-B58CD77FA1E5}</a:tableStyleId>
              </a:tblPr>
              <a:tblGrid>
                <a:gridCol w="320317">
                  <a:extLst>
                    <a:ext uri="{9D8B030D-6E8A-4147-A177-3AD203B41FA5}">
                      <a16:colId xmlns:a16="http://schemas.microsoft.com/office/drawing/2014/main" val="410526806"/>
                    </a:ext>
                  </a:extLst>
                </a:gridCol>
                <a:gridCol w="3274020">
                  <a:extLst>
                    <a:ext uri="{9D8B030D-6E8A-4147-A177-3AD203B41FA5}">
                      <a16:colId xmlns:a16="http://schemas.microsoft.com/office/drawing/2014/main" val="629473955"/>
                    </a:ext>
                  </a:extLst>
                </a:gridCol>
                <a:gridCol w="2970514">
                  <a:extLst>
                    <a:ext uri="{9D8B030D-6E8A-4147-A177-3AD203B41FA5}">
                      <a16:colId xmlns:a16="http://schemas.microsoft.com/office/drawing/2014/main" val="1506294572"/>
                    </a:ext>
                  </a:extLst>
                </a:gridCol>
                <a:gridCol w="3266432">
                  <a:extLst>
                    <a:ext uri="{9D8B030D-6E8A-4147-A177-3AD203B41FA5}">
                      <a16:colId xmlns:a16="http://schemas.microsoft.com/office/drawing/2014/main" val="1893255624"/>
                    </a:ext>
                  </a:extLst>
                </a:gridCol>
              </a:tblGrid>
              <a:tr h="1793421">
                <a:tc>
                  <a:txBody>
                    <a:bodyPr/>
                    <a:lstStyle/>
                    <a:p>
                      <a:pPr algn="l">
                        <a:lnSpc>
                          <a:spcPct val="107000"/>
                        </a:lnSpc>
                        <a:spcAft>
                          <a:spcPts val="800"/>
                        </a:spcAft>
                      </a:pPr>
                      <a:endParaRPr lang="en-CA" sz="1800" dirty="0">
                        <a:effectLst/>
                      </a:endParaRPr>
                    </a:p>
                  </a:txBody>
                  <a:tcPr marL="110303" marR="110303" marT="0" marB="0"/>
                </a:tc>
                <a:tc>
                  <a:txBody>
                    <a:bodyPr/>
                    <a:lstStyle/>
                    <a:p>
                      <a:pPr algn="ctr">
                        <a:lnSpc>
                          <a:spcPct val="107000"/>
                        </a:lnSpc>
                        <a:spcAft>
                          <a:spcPts val="800"/>
                        </a:spcAft>
                      </a:pPr>
                      <a:r>
                        <a:rPr lang="en-CA" sz="2100" dirty="0">
                          <a:effectLst/>
                        </a:rPr>
                        <a:t>Person/Family-Led Approach</a:t>
                      </a:r>
                      <a:endParaRPr lang="en-CA" sz="1800" dirty="0">
                        <a:effectLst/>
                      </a:endParaRPr>
                    </a:p>
                    <a:p>
                      <a:pPr algn="ctr">
                        <a:lnSpc>
                          <a:spcPct val="107000"/>
                        </a:lnSpc>
                        <a:spcAft>
                          <a:spcPts val="800"/>
                        </a:spcAft>
                      </a:pPr>
                      <a:r>
                        <a:rPr lang="en-CA" sz="600" dirty="0">
                          <a:effectLst/>
                        </a:rPr>
                        <a:t> </a:t>
                      </a:r>
                      <a:endParaRPr lang="en-CA" sz="1800" dirty="0">
                        <a:effectLst/>
                        <a:latin typeface="Calibri" panose="020F0502020204030204" pitchFamily="34" charset="0"/>
                        <a:ea typeface="Calibri" panose="020F0502020204030204" pitchFamily="34" charset="0"/>
                      </a:endParaRPr>
                    </a:p>
                  </a:txBody>
                  <a:tcPr marL="110303" marR="110303" marT="0" marB="0" anchor="ctr"/>
                </a:tc>
                <a:tc>
                  <a:txBody>
                    <a:bodyPr/>
                    <a:lstStyle/>
                    <a:p>
                      <a:pPr algn="ctr">
                        <a:lnSpc>
                          <a:spcPct val="107000"/>
                        </a:lnSpc>
                        <a:spcAft>
                          <a:spcPts val="800"/>
                        </a:spcAft>
                      </a:pPr>
                      <a:r>
                        <a:rPr lang="en-CA" sz="2100" dirty="0">
                          <a:effectLst/>
                        </a:rPr>
                        <a:t>Supported (IF) Approach</a:t>
                      </a:r>
                      <a:endParaRPr lang="en-CA" sz="1800" dirty="0">
                        <a:effectLst/>
                        <a:latin typeface="Calibri" panose="020F0502020204030204" pitchFamily="34" charset="0"/>
                        <a:ea typeface="Calibri" panose="020F0502020204030204" pitchFamily="34" charset="0"/>
                      </a:endParaRPr>
                    </a:p>
                  </a:txBody>
                  <a:tcPr marL="110303" marR="110303" marT="0" marB="0" anchor="ctr"/>
                </a:tc>
                <a:tc>
                  <a:txBody>
                    <a:bodyPr/>
                    <a:lstStyle/>
                    <a:p>
                      <a:pPr algn="ctr">
                        <a:lnSpc>
                          <a:spcPct val="107000"/>
                        </a:lnSpc>
                        <a:spcAft>
                          <a:spcPts val="800"/>
                        </a:spcAft>
                      </a:pPr>
                      <a:r>
                        <a:rPr lang="en-CA" sz="2100">
                          <a:effectLst/>
                        </a:rPr>
                        <a:t>Agency-Managed Approach</a:t>
                      </a:r>
                      <a:endParaRPr lang="en-CA" sz="1800">
                        <a:effectLst/>
                        <a:latin typeface="Calibri" panose="020F0502020204030204" pitchFamily="34" charset="0"/>
                        <a:ea typeface="Calibri" panose="020F0502020204030204" pitchFamily="34" charset="0"/>
                      </a:endParaRPr>
                    </a:p>
                  </a:txBody>
                  <a:tcPr marL="110303" marR="110303" marT="0" marB="0" anchor="ctr"/>
                </a:tc>
                <a:extLst>
                  <a:ext uri="{0D108BD9-81ED-4DB2-BD59-A6C34878D82A}">
                    <a16:rowId xmlns:a16="http://schemas.microsoft.com/office/drawing/2014/main" val="3076962479"/>
                  </a:ext>
                </a:extLst>
              </a:tr>
              <a:tr h="2805912">
                <a:tc>
                  <a:txBody>
                    <a:bodyPr/>
                    <a:lstStyle/>
                    <a:p>
                      <a:pPr algn="l">
                        <a:lnSpc>
                          <a:spcPct val="107000"/>
                        </a:lnSpc>
                        <a:spcAft>
                          <a:spcPts val="800"/>
                        </a:spcAft>
                      </a:pPr>
                      <a:endParaRPr lang="en-CA" sz="1800" b="1" dirty="0">
                        <a:effectLst/>
                        <a:latin typeface="Calibri" panose="020F0502020204030204" pitchFamily="34" charset="0"/>
                        <a:ea typeface="Calibri" panose="020F0502020204030204" pitchFamily="34" charset="0"/>
                      </a:endParaRPr>
                    </a:p>
                  </a:txBody>
                  <a:tcPr marL="110303" marR="110303" marT="0" marB="0" anchor="ctr"/>
                </a:tc>
                <a:tc>
                  <a:txBody>
                    <a:bodyPr/>
                    <a:lstStyle/>
                    <a:p>
                      <a:pPr algn="l">
                        <a:lnSpc>
                          <a:spcPct val="107000"/>
                        </a:lnSpc>
                        <a:spcAft>
                          <a:spcPts val="800"/>
                        </a:spcAft>
                      </a:pPr>
                      <a:r>
                        <a:rPr lang="en-CA" sz="3200" dirty="0">
                          <a:solidFill>
                            <a:srgbClr val="000000"/>
                          </a:solidFill>
                          <a:effectLst/>
                          <a:latin typeface="Calibri" panose="020F0502020204030204" pitchFamily="34" charset="0"/>
                          <a:ea typeface="Calibri" panose="020F0502020204030204" pitchFamily="34" charset="0"/>
                        </a:rPr>
                        <a:t>Yes</a:t>
                      </a:r>
                      <a:endParaRPr lang="en-CA" sz="3200" dirty="0">
                        <a:effectLst/>
                        <a:latin typeface="Calibri" panose="020F0502020204030204" pitchFamily="34" charset="0"/>
                        <a:ea typeface="Calibri" panose="020F0502020204030204" pitchFamily="34" charset="0"/>
                      </a:endParaRPr>
                    </a:p>
                  </a:txBody>
                  <a:tcPr marL="68580" marR="68580" marT="0" marB="0"/>
                </a:tc>
                <a:tc>
                  <a:txBody>
                    <a:bodyPr/>
                    <a:lstStyle/>
                    <a:p>
                      <a:pPr algn="l">
                        <a:lnSpc>
                          <a:spcPct val="107000"/>
                        </a:lnSpc>
                        <a:spcAft>
                          <a:spcPts val="800"/>
                        </a:spcAft>
                      </a:pPr>
                      <a:r>
                        <a:rPr lang="en-CA" sz="3200" dirty="0">
                          <a:solidFill>
                            <a:srgbClr val="000000"/>
                          </a:solidFill>
                          <a:effectLst/>
                          <a:latin typeface="Calibri" panose="020F0502020204030204" pitchFamily="34" charset="0"/>
                          <a:ea typeface="Calibri" panose="020F0502020204030204" pitchFamily="34" charset="0"/>
                        </a:rPr>
                        <a:t>Yes</a:t>
                      </a:r>
                      <a:endParaRPr lang="en-CA" sz="3200" dirty="0">
                        <a:effectLst/>
                        <a:latin typeface="Calibri" panose="020F0502020204030204" pitchFamily="34" charset="0"/>
                        <a:ea typeface="Calibri" panose="020F0502020204030204" pitchFamily="34" charset="0"/>
                      </a:endParaRPr>
                    </a:p>
                    <a:p>
                      <a:pPr algn="l">
                        <a:lnSpc>
                          <a:spcPct val="107000"/>
                        </a:lnSpc>
                        <a:spcAft>
                          <a:spcPts val="800"/>
                        </a:spcAft>
                      </a:pPr>
                      <a:r>
                        <a:rPr lang="en-CA" sz="3200" dirty="0">
                          <a:solidFill>
                            <a:srgbClr val="000000"/>
                          </a:solidFill>
                          <a:effectLst/>
                          <a:latin typeface="Calibri" panose="020F0502020204030204" pitchFamily="34" charset="0"/>
                          <a:ea typeface="Calibri" panose="020F0502020204030204" pitchFamily="34" charset="0"/>
                        </a:rPr>
                        <a:t> </a:t>
                      </a:r>
                      <a:endParaRPr lang="en-CA" sz="3200" dirty="0">
                        <a:effectLst/>
                        <a:latin typeface="Calibri" panose="020F0502020204030204" pitchFamily="34" charset="0"/>
                        <a:ea typeface="Calibri" panose="020F0502020204030204" pitchFamily="34" charset="0"/>
                      </a:endParaRPr>
                    </a:p>
                  </a:txBody>
                  <a:tcPr marL="68580" marR="68580" marT="0" marB="0"/>
                </a:tc>
                <a:tc>
                  <a:txBody>
                    <a:bodyPr/>
                    <a:lstStyle/>
                    <a:p>
                      <a:pPr algn="l">
                        <a:lnSpc>
                          <a:spcPct val="107000"/>
                        </a:lnSpc>
                        <a:spcAft>
                          <a:spcPts val="800"/>
                        </a:spcAft>
                      </a:pPr>
                      <a:r>
                        <a:rPr lang="en-CA" sz="3200" dirty="0">
                          <a:solidFill>
                            <a:srgbClr val="000000"/>
                          </a:solidFill>
                          <a:effectLst/>
                          <a:latin typeface="Calibri" panose="020F0502020204030204" pitchFamily="34" charset="0"/>
                          <a:ea typeface="Calibri" panose="020F0502020204030204" pitchFamily="34" charset="0"/>
                        </a:rPr>
                        <a:t>Not applicable</a:t>
                      </a:r>
                      <a:endParaRPr lang="en-CA" sz="3200" dirty="0">
                        <a:effectLst/>
                        <a:latin typeface="Calibri" panose="020F0502020204030204" pitchFamily="34" charset="0"/>
                        <a:ea typeface="Calibri" panose="020F0502020204030204" pitchFamily="34" charset="0"/>
                      </a:endParaRPr>
                    </a:p>
                    <a:p>
                      <a:pPr algn="l">
                        <a:lnSpc>
                          <a:spcPct val="107000"/>
                        </a:lnSpc>
                        <a:spcAft>
                          <a:spcPts val="800"/>
                        </a:spcAft>
                      </a:pPr>
                      <a:r>
                        <a:rPr lang="en-CA" sz="3200" dirty="0">
                          <a:solidFill>
                            <a:srgbClr val="000000"/>
                          </a:solidFill>
                          <a:effectLst/>
                          <a:latin typeface="Calibri" panose="020F0502020204030204" pitchFamily="34" charset="0"/>
                          <a:ea typeface="Calibri" panose="020F0502020204030204" pitchFamily="34" charset="0"/>
                        </a:rPr>
                        <a:t> </a:t>
                      </a:r>
                      <a:endParaRPr lang="en-CA" sz="32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3415536758"/>
                  </a:ext>
                </a:extLst>
              </a:tr>
            </a:tbl>
          </a:graphicData>
        </a:graphic>
      </p:graphicFrame>
    </p:spTree>
    <p:extLst>
      <p:ext uri="{BB962C8B-B14F-4D97-AF65-F5344CB8AC3E}">
        <p14:creationId xmlns:p14="http://schemas.microsoft.com/office/powerpoint/2010/main" val="2863683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395AA0-6AA0-1B8B-30CC-2FEA3AD0CD6A}"/>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93A022CC-FF9F-A9A6-0777-A12D38C43115}"/>
              </a:ext>
            </a:extLst>
          </p:cNvPr>
          <p:cNvSpPr txBox="1"/>
          <p:nvPr/>
        </p:nvSpPr>
        <p:spPr>
          <a:xfrm>
            <a:off x="1093961" y="5438502"/>
            <a:ext cx="5508170" cy="957944"/>
          </a:xfrm>
          <a:prstGeom prst="rect">
            <a:avLst/>
          </a:prstGeom>
        </p:spPr>
        <p:txBody>
          <a:bodyPr rot="0" spcFirstLastPara="0" vert="horz" lIns="91440" tIns="45720" rIns="91440" bIns="45720" numCol="1" spcCol="0" rtlCol="0" fromWordArt="0" anchor="t" anchorCtr="0" forceAA="0" compatLnSpc="1">
            <a:prstTxWarp prst="textNoShape">
              <a:avLst/>
            </a:prstTxWarp>
            <a:normAutofit fontScale="85000" lnSpcReduction="20000"/>
          </a:bodyPr>
          <a:lstStyle/>
          <a:p>
            <a:pPr algn="l">
              <a:lnSpc>
                <a:spcPct val="107000"/>
              </a:lnSpc>
              <a:spcAft>
                <a:spcPts val="800"/>
              </a:spcAft>
            </a:pPr>
            <a:r>
              <a:rPr lang="en-CA" sz="3600" b="1" dirty="0">
                <a:effectLst/>
              </a:rPr>
              <a:t>Role for a 3</a:t>
            </a:r>
            <a:r>
              <a:rPr lang="en-CA" sz="3600" b="1" baseline="30000" dirty="0">
                <a:effectLst/>
              </a:rPr>
              <a:t>rd</a:t>
            </a:r>
            <a:r>
              <a:rPr lang="en-CA" sz="3600" b="1" dirty="0">
                <a:effectLst/>
              </a:rPr>
              <a:t> Party For Profit? Accountability?</a:t>
            </a:r>
            <a:endParaRPr lang="en-CA" sz="3600" b="1" dirty="0">
              <a:effectLst/>
              <a:latin typeface="Calibri" panose="020F0502020204030204" pitchFamily="34" charset="0"/>
              <a:ea typeface="Calibri" panose="020F0502020204030204" pitchFamily="34" charset="0"/>
            </a:endParaRPr>
          </a:p>
        </p:txBody>
      </p:sp>
      <p:graphicFrame>
        <p:nvGraphicFramePr>
          <p:cNvPr id="2" name="Table 1">
            <a:extLst>
              <a:ext uri="{FF2B5EF4-FFF2-40B4-BE49-F238E27FC236}">
                <a16:creationId xmlns:a16="http://schemas.microsoft.com/office/drawing/2014/main" id="{CE96A9F5-E248-6F85-3927-FFAEBBEAA2B3}"/>
              </a:ext>
            </a:extLst>
          </p:cNvPr>
          <p:cNvGraphicFramePr>
            <a:graphicFrameLocks noGrp="1"/>
          </p:cNvGraphicFramePr>
          <p:nvPr>
            <p:extLst>
              <p:ext uri="{D42A27DB-BD31-4B8C-83A1-F6EECF244321}">
                <p14:modId xmlns:p14="http://schemas.microsoft.com/office/powerpoint/2010/main" val="1391452071"/>
              </p:ext>
            </p:extLst>
          </p:nvPr>
        </p:nvGraphicFramePr>
        <p:xfrm>
          <a:off x="1019596" y="461554"/>
          <a:ext cx="9831283" cy="4599333"/>
        </p:xfrm>
        <a:graphic>
          <a:graphicData uri="http://schemas.openxmlformats.org/drawingml/2006/table">
            <a:tbl>
              <a:tblPr firstRow="1" bandRow="1">
                <a:tableStyleId>{3B4B98B0-60AC-42C2-AFA5-B58CD77FA1E5}</a:tableStyleId>
              </a:tblPr>
              <a:tblGrid>
                <a:gridCol w="320317">
                  <a:extLst>
                    <a:ext uri="{9D8B030D-6E8A-4147-A177-3AD203B41FA5}">
                      <a16:colId xmlns:a16="http://schemas.microsoft.com/office/drawing/2014/main" val="410526806"/>
                    </a:ext>
                  </a:extLst>
                </a:gridCol>
                <a:gridCol w="3274020">
                  <a:extLst>
                    <a:ext uri="{9D8B030D-6E8A-4147-A177-3AD203B41FA5}">
                      <a16:colId xmlns:a16="http://schemas.microsoft.com/office/drawing/2014/main" val="629473955"/>
                    </a:ext>
                  </a:extLst>
                </a:gridCol>
                <a:gridCol w="2970514">
                  <a:extLst>
                    <a:ext uri="{9D8B030D-6E8A-4147-A177-3AD203B41FA5}">
                      <a16:colId xmlns:a16="http://schemas.microsoft.com/office/drawing/2014/main" val="1506294572"/>
                    </a:ext>
                  </a:extLst>
                </a:gridCol>
                <a:gridCol w="3266432">
                  <a:extLst>
                    <a:ext uri="{9D8B030D-6E8A-4147-A177-3AD203B41FA5}">
                      <a16:colId xmlns:a16="http://schemas.microsoft.com/office/drawing/2014/main" val="1893255624"/>
                    </a:ext>
                  </a:extLst>
                </a:gridCol>
              </a:tblGrid>
              <a:tr h="1793421">
                <a:tc>
                  <a:txBody>
                    <a:bodyPr/>
                    <a:lstStyle/>
                    <a:p>
                      <a:pPr algn="l">
                        <a:lnSpc>
                          <a:spcPct val="107000"/>
                        </a:lnSpc>
                        <a:spcAft>
                          <a:spcPts val="800"/>
                        </a:spcAft>
                      </a:pPr>
                      <a:endParaRPr lang="en-CA" sz="1800" dirty="0">
                        <a:effectLst/>
                      </a:endParaRPr>
                    </a:p>
                  </a:txBody>
                  <a:tcPr marL="110303" marR="110303" marT="0" marB="0"/>
                </a:tc>
                <a:tc>
                  <a:txBody>
                    <a:bodyPr/>
                    <a:lstStyle/>
                    <a:p>
                      <a:pPr algn="ctr">
                        <a:lnSpc>
                          <a:spcPct val="107000"/>
                        </a:lnSpc>
                        <a:spcAft>
                          <a:spcPts val="800"/>
                        </a:spcAft>
                      </a:pPr>
                      <a:r>
                        <a:rPr lang="en-CA" sz="2100" dirty="0">
                          <a:effectLst/>
                        </a:rPr>
                        <a:t>Person/Family-Led Approach</a:t>
                      </a:r>
                      <a:endParaRPr lang="en-CA" sz="1800" dirty="0">
                        <a:effectLst/>
                      </a:endParaRPr>
                    </a:p>
                    <a:p>
                      <a:pPr algn="ctr">
                        <a:lnSpc>
                          <a:spcPct val="107000"/>
                        </a:lnSpc>
                        <a:spcAft>
                          <a:spcPts val="800"/>
                        </a:spcAft>
                      </a:pPr>
                      <a:r>
                        <a:rPr lang="en-CA" sz="600" dirty="0">
                          <a:effectLst/>
                        </a:rPr>
                        <a:t> </a:t>
                      </a:r>
                      <a:endParaRPr lang="en-CA" sz="1800" dirty="0">
                        <a:effectLst/>
                        <a:latin typeface="Calibri" panose="020F0502020204030204" pitchFamily="34" charset="0"/>
                        <a:ea typeface="Calibri" panose="020F0502020204030204" pitchFamily="34" charset="0"/>
                      </a:endParaRPr>
                    </a:p>
                  </a:txBody>
                  <a:tcPr marL="110303" marR="110303" marT="0" marB="0" anchor="ctr"/>
                </a:tc>
                <a:tc>
                  <a:txBody>
                    <a:bodyPr/>
                    <a:lstStyle/>
                    <a:p>
                      <a:pPr algn="ctr">
                        <a:lnSpc>
                          <a:spcPct val="107000"/>
                        </a:lnSpc>
                        <a:spcAft>
                          <a:spcPts val="800"/>
                        </a:spcAft>
                      </a:pPr>
                      <a:r>
                        <a:rPr lang="en-CA" sz="2100" dirty="0">
                          <a:effectLst/>
                        </a:rPr>
                        <a:t>Supported (IF) Approach</a:t>
                      </a:r>
                      <a:endParaRPr lang="en-CA" sz="1800" dirty="0">
                        <a:effectLst/>
                        <a:latin typeface="Calibri" panose="020F0502020204030204" pitchFamily="34" charset="0"/>
                        <a:ea typeface="Calibri" panose="020F0502020204030204" pitchFamily="34" charset="0"/>
                      </a:endParaRPr>
                    </a:p>
                  </a:txBody>
                  <a:tcPr marL="110303" marR="110303" marT="0" marB="0" anchor="ctr"/>
                </a:tc>
                <a:tc>
                  <a:txBody>
                    <a:bodyPr/>
                    <a:lstStyle/>
                    <a:p>
                      <a:pPr algn="ctr">
                        <a:lnSpc>
                          <a:spcPct val="107000"/>
                        </a:lnSpc>
                        <a:spcAft>
                          <a:spcPts val="800"/>
                        </a:spcAft>
                      </a:pPr>
                      <a:r>
                        <a:rPr lang="en-CA" sz="2100">
                          <a:effectLst/>
                        </a:rPr>
                        <a:t>Agency-Managed Approach</a:t>
                      </a:r>
                      <a:endParaRPr lang="en-CA" sz="1800">
                        <a:effectLst/>
                        <a:latin typeface="Calibri" panose="020F0502020204030204" pitchFamily="34" charset="0"/>
                        <a:ea typeface="Calibri" panose="020F0502020204030204" pitchFamily="34" charset="0"/>
                      </a:endParaRPr>
                    </a:p>
                  </a:txBody>
                  <a:tcPr marL="110303" marR="110303" marT="0" marB="0" anchor="ctr"/>
                </a:tc>
                <a:extLst>
                  <a:ext uri="{0D108BD9-81ED-4DB2-BD59-A6C34878D82A}">
                    <a16:rowId xmlns:a16="http://schemas.microsoft.com/office/drawing/2014/main" val="3076962479"/>
                  </a:ext>
                </a:extLst>
              </a:tr>
              <a:tr h="2805912">
                <a:tc>
                  <a:txBody>
                    <a:bodyPr/>
                    <a:lstStyle/>
                    <a:p>
                      <a:pPr algn="l">
                        <a:lnSpc>
                          <a:spcPct val="107000"/>
                        </a:lnSpc>
                        <a:spcAft>
                          <a:spcPts val="800"/>
                        </a:spcAft>
                      </a:pPr>
                      <a:endParaRPr lang="en-CA" sz="1800" b="1" dirty="0">
                        <a:effectLst/>
                        <a:latin typeface="Calibri" panose="020F0502020204030204" pitchFamily="34" charset="0"/>
                        <a:ea typeface="Calibri" panose="020F0502020204030204" pitchFamily="34" charset="0"/>
                      </a:endParaRPr>
                    </a:p>
                  </a:txBody>
                  <a:tcPr marL="110303" marR="110303" marT="0" marB="0" anchor="ctr"/>
                </a:tc>
                <a:tc>
                  <a:txBody>
                    <a:bodyPr/>
                    <a:lstStyle/>
                    <a:p>
                      <a:pPr algn="l">
                        <a:lnSpc>
                          <a:spcPct val="107000"/>
                        </a:lnSpc>
                        <a:spcBef>
                          <a:spcPts val="300"/>
                        </a:spcBef>
                        <a:spcAft>
                          <a:spcPts val="800"/>
                        </a:spcAft>
                      </a:pPr>
                      <a:r>
                        <a:rPr lang="en-CA" sz="2000" dirty="0">
                          <a:solidFill>
                            <a:srgbClr val="000000"/>
                          </a:solidFill>
                          <a:effectLst/>
                          <a:latin typeface="Calibri" panose="020F0502020204030204" pitchFamily="34" charset="0"/>
                          <a:ea typeface="Calibri" panose="020F0502020204030204" pitchFamily="34" charset="0"/>
                        </a:rPr>
                        <a:t>Yes</a:t>
                      </a:r>
                      <a:endParaRPr lang="en-CA" sz="2000" dirty="0">
                        <a:effectLst/>
                        <a:latin typeface="Calibri" panose="020F0502020204030204" pitchFamily="34" charset="0"/>
                        <a:ea typeface="Calibri" panose="020F0502020204030204" pitchFamily="34" charset="0"/>
                      </a:endParaRPr>
                    </a:p>
                    <a:p>
                      <a:pPr algn="l">
                        <a:lnSpc>
                          <a:spcPct val="107000"/>
                        </a:lnSpc>
                        <a:spcBef>
                          <a:spcPts val="300"/>
                        </a:spcBef>
                        <a:spcAft>
                          <a:spcPts val="800"/>
                        </a:spcAft>
                      </a:pPr>
                      <a:r>
                        <a:rPr lang="en-CA" sz="2000" b="1" dirty="0">
                          <a:solidFill>
                            <a:srgbClr val="000000"/>
                          </a:solidFill>
                          <a:effectLst/>
                          <a:latin typeface="Calibri" panose="020F0502020204030204" pitchFamily="34" charset="0"/>
                          <a:ea typeface="Calibri" panose="020F0502020204030204" pitchFamily="34" charset="0"/>
                        </a:rPr>
                        <a:t>Monitoring &amp; Oversight:</a:t>
                      </a:r>
                      <a:r>
                        <a:rPr lang="en-CA" sz="2000" dirty="0">
                          <a:solidFill>
                            <a:srgbClr val="000000"/>
                          </a:solidFill>
                          <a:effectLst/>
                          <a:latin typeface="Calibri" panose="020F0502020204030204" pitchFamily="34" charset="0"/>
                          <a:ea typeface="Calibri" panose="020F0502020204030204" pitchFamily="34" charset="0"/>
                        </a:rPr>
                        <a:t> MCCSS needs to ensure greater or equal oversight as compared to non-profit. Cannot be at a greater cost than a non-profit option.</a:t>
                      </a:r>
                      <a:endParaRPr lang="en-CA" sz="2000" dirty="0">
                        <a:effectLst/>
                        <a:latin typeface="Calibri" panose="020F0502020204030204" pitchFamily="34" charset="0"/>
                        <a:ea typeface="Calibri" panose="020F0502020204030204" pitchFamily="34" charset="0"/>
                      </a:endParaRPr>
                    </a:p>
                  </a:txBody>
                  <a:tcPr marL="63500" marR="63500" marT="0" marB="0"/>
                </a:tc>
                <a:tc>
                  <a:txBody>
                    <a:bodyPr/>
                    <a:lstStyle/>
                    <a:p>
                      <a:pPr algn="l">
                        <a:lnSpc>
                          <a:spcPct val="107000"/>
                        </a:lnSpc>
                        <a:spcBef>
                          <a:spcPts val="300"/>
                        </a:spcBef>
                        <a:spcAft>
                          <a:spcPts val="800"/>
                        </a:spcAft>
                      </a:pPr>
                      <a:r>
                        <a:rPr lang="en-CA" sz="2000" dirty="0">
                          <a:solidFill>
                            <a:srgbClr val="000000"/>
                          </a:solidFill>
                          <a:effectLst/>
                          <a:latin typeface="Calibri" panose="020F0502020204030204" pitchFamily="34" charset="0"/>
                          <a:ea typeface="Calibri" panose="020F0502020204030204" pitchFamily="34" charset="0"/>
                        </a:rPr>
                        <a:t>Yes</a:t>
                      </a:r>
                      <a:r>
                        <a:rPr lang="en-CA" sz="2000" b="1" dirty="0">
                          <a:solidFill>
                            <a:srgbClr val="000000"/>
                          </a:solidFill>
                          <a:effectLst/>
                          <a:latin typeface="Calibri" panose="020F0502020204030204" pitchFamily="34" charset="0"/>
                          <a:ea typeface="Calibri" panose="020F0502020204030204" pitchFamily="34" charset="0"/>
                        </a:rPr>
                        <a:t> </a:t>
                      </a:r>
                      <a:endParaRPr lang="en-CA" sz="2000" dirty="0">
                        <a:effectLst/>
                        <a:latin typeface="Calibri" panose="020F0502020204030204" pitchFamily="34" charset="0"/>
                        <a:ea typeface="Calibri" panose="020F0502020204030204" pitchFamily="34" charset="0"/>
                      </a:endParaRPr>
                    </a:p>
                    <a:p>
                      <a:pPr algn="l">
                        <a:lnSpc>
                          <a:spcPct val="107000"/>
                        </a:lnSpc>
                        <a:spcAft>
                          <a:spcPts val="300"/>
                        </a:spcAft>
                      </a:pPr>
                      <a:r>
                        <a:rPr lang="en-CA" sz="2000" b="1" dirty="0">
                          <a:solidFill>
                            <a:srgbClr val="000000"/>
                          </a:solidFill>
                          <a:effectLst/>
                          <a:latin typeface="Calibri" panose="020F0502020204030204" pitchFamily="34" charset="0"/>
                          <a:ea typeface="Calibri" panose="020F0502020204030204" pitchFamily="34" charset="0"/>
                        </a:rPr>
                        <a:t>Monitoring &amp; Oversight:</a:t>
                      </a:r>
                      <a:r>
                        <a:rPr lang="en-CA" sz="2000" dirty="0">
                          <a:solidFill>
                            <a:srgbClr val="000000"/>
                          </a:solidFill>
                          <a:effectLst/>
                          <a:latin typeface="Calibri" panose="020F0502020204030204" pitchFamily="34" charset="0"/>
                          <a:ea typeface="Calibri" panose="020F0502020204030204" pitchFamily="34" charset="0"/>
                        </a:rPr>
                        <a:t> MCCSS needs to ensure greater or equal oversight as compared to non-profit. Cannot be at a greater cost than a non-profit option.</a:t>
                      </a:r>
                      <a:endParaRPr lang="en-CA" sz="2000" dirty="0">
                        <a:effectLst/>
                        <a:latin typeface="Calibri" panose="020F0502020204030204" pitchFamily="34" charset="0"/>
                        <a:ea typeface="Calibri" panose="020F0502020204030204" pitchFamily="34" charset="0"/>
                      </a:endParaRPr>
                    </a:p>
                  </a:txBody>
                  <a:tcPr marL="63500" marR="63500" marT="0" marB="0"/>
                </a:tc>
                <a:tc>
                  <a:txBody>
                    <a:bodyPr/>
                    <a:lstStyle/>
                    <a:p>
                      <a:pPr algn="l">
                        <a:lnSpc>
                          <a:spcPct val="107000"/>
                        </a:lnSpc>
                        <a:spcBef>
                          <a:spcPts val="200"/>
                        </a:spcBef>
                        <a:spcAft>
                          <a:spcPts val="800"/>
                        </a:spcAft>
                      </a:pPr>
                      <a:r>
                        <a:rPr lang="en-CA" sz="2000" dirty="0">
                          <a:solidFill>
                            <a:srgbClr val="000000"/>
                          </a:solidFill>
                          <a:effectLst/>
                          <a:latin typeface="Calibri" panose="020F0502020204030204" pitchFamily="34" charset="0"/>
                          <a:ea typeface="Calibri" panose="020F0502020204030204" pitchFamily="34" charset="0"/>
                        </a:rPr>
                        <a:t>Decided by agency</a:t>
                      </a:r>
                      <a:endParaRPr lang="en-CA" sz="2000" dirty="0">
                        <a:effectLst/>
                        <a:latin typeface="Calibri" panose="020F0502020204030204" pitchFamily="34" charset="0"/>
                        <a:ea typeface="Calibri" panose="020F0502020204030204" pitchFamily="34" charset="0"/>
                      </a:endParaRPr>
                    </a:p>
                    <a:p>
                      <a:pPr algn="l">
                        <a:lnSpc>
                          <a:spcPct val="107000"/>
                        </a:lnSpc>
                        <a:spcBef>
                          <a:spcPts val="200"/>
                        </a:spcBef>
                        <a:spcAft>
                          <a:spcPts val="800"/>
                        </a:spcAft>
                      </a:pPr>
                      <a:r>
                        <a:rPr lang="en-CA" sz="2000" b="1" dirty="0">
                          <a:solidFill>
                            <a:srgbClr val="000000"/>
                          </a:solidFill>
                          <a:effectLst/>
                          <a:latin typeface="Calibri" panose="020F0502020204030204" pitchFamily="34" charset="0"/>
                          <a:ea typeface="Calibri" panose="020F0502020204030204" pitchFamily="34" charset="0"/>
                        </a:rPr>
                        <a:t>Monitoring &amp; Oversight:</a:t>
                      </a:r>
                      <a:r>
                        <a:rPr lang="en-CA" sz="2000" dirty="0">
                          <a:solidFill>
                            <a:srgbClr val="000000"/>
                          </a:solidFill>
                          <a:effectLst/>
                          <a:latin typeface="Calibri" panose="020F0502020204030204" pitchFamily="34" charset="0"/>
                          <a:ea typeface="Calibri" panose="020F0502020204030204" pitchFamily="34" charset="0"/>
                        </a:rPr>
                        <a:t> MCCSS needs to ensure greater or equal oversight as compared to non-profit. Cannot be at a greater cost than a non-profit option.</a:t>
                      </a:r>
                      <a:endParaRPr lang="en-CA" sz="2000" dirty="0">
                        <a:effectLst/>
                        <a:latin typeface="Calibri" panose="020F0502020204030204" pitchFamily="34" charset="0"/>
                        <a:ea typeface="Calibri" panose="020F0502020204030204" pitchFamily="34" charset="0"/>
                      </a:endParaRPr>
                    </a:p>
                  </a:txBody>
                  <a:tcPr marL="63500" marR="63500" marT="0" marB="0"/>
                </a:tc>
                <a:extLst>
                  <a:ext uri="{0D108BD9-81ED-4DB2-BD59-A6C34878D82A}">
                    <a16:rowId xmlns:a16="http://schemas.microsoft.com/office/drawing/2014/main" val="3415536758"/>
                  </a:ext>
                </a:extLst>
              </a:tr>
            </a:tbl>
          </a:graphicData>
        </a:graphic>
      </p:graphicFrame>
    </p:spTree>
    <p:extLst>
      <p:ext uri="{BB962C8B-B14F-4D97-AF65-F5344CB8AC3E}">
        <p14:creationId xmlns:p14="http://schemas.microsoft.com/office/powerpoint/2010/main" val="31525196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395AA0-6AA0-1B8B-30CC-2FEA3AD0CD6A}"/>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93A022CC-FF9F-A9A6-0777-A12D38C43115}"/>
              </a:ext>
            </a:extLst>
          </p:cNvPr>
          <p:cNvSpPr txBox="1"/>
          <p:nvPr/>
        </p:nvSpPr>
        <p:spPr>
          <a:xfrm>
            <a:off x="1093961" y="5438502"/>
            <a:ext cx="5508170" cy="957944"/>
          </a:xfrm>
          <a:prstGeom prst="rect">
            <a:avLst/>
          </a:prstGeom>
        </p:spPr>
        <p:txBody>
          <a:bodyPr rot="0" spcFirstLastPara="0" vert="horz" lIns="91440" tIns="45720" rIns="91440" bIns="45720" numCol="1" spcCol="0" rtlCol="0" fromWordArt="0" anchor="t" anchorCtr="0" forceAA="0" compatLnSpc="1">
            <a:prstTxWarp prst="textNoShape">
              <a:avLst/>
            </a:prstTxWarp>
            <a:normAutofit/>
          </a:bodyPr>
          <a:lstStyle/>
          <a:p>
            <a:pPr algn="l">
              <a:lnSpc>
                <a:spcPct val="107000"/>
              </a:lnSpc>
              <a:spcAft>
                <a:spcPts val="800"/>
              </a:spcAft>
            </a:pPr>
            <a:r>
              <a:rPr lang="en-CA" sz="3600" b="1" dirty="0">
                <a:effectLst/>
              </a:rPr>
              <a:t>Portability</a:t>
            </a:r>
            <a:endParaRPr lang="en-CA" sz="3600" b="1" dirty="0">
              <a:effectLst/>
              <a:latin typeface="Calibri" panose="020F0502020204030204" pitchFamily="34" charset="0"/>
              <a:ea typeface="Calibri" panose="020F0502020204030204" pitchFamily="34" charset="0"/>
            </a:endParaRPr>
          </a:p>
        </p:txBody>
      </p:sp>
      <p:graphicFrame>
        <p:nvGraphicFramePr>
          <p:cNvPr id="2" name="Table 1">
            <a:extLst>
              <a:ext uri="{FF2B5EF4-FFF2-40B4-BE49-F238E27FC236}">
                <a16:creationId xmlns:a16="http://schemas.microsoft.com/office/drawing/2014/main" id="{CE96A9F5-E248-6F85-3927-FFAEBBEAA2B3}"/>
              </a:ext>
            </a:extLst>
          </p:cNvPr>
          <p:cNvGraphicFramePr>
            <a:graphicFrameLocks noGrp="1"/>
          </p:cNvGraphicFramePr>
          <p:nvPr>
            <p:extLst>
              <p:ext uri="{D42A27DB-BD31-4B8C-83A1-F6EECF244321}">
                <p14:modId xmlns:p14="http://schemas.microsoft.com/office/powerpoint/2010/main" val="1261832792"/>
              </p:ext>
            </p:extLst>
          </p:nvPr>
        </p:nvGraphicFramePr>
        <p:xfrm>
          <a:off x="1019596" y="461554"/>
          <a:ext cx="9831283" cy="4777196"/>
        </p:xfrm>
        <a:graphic>
          <a:graphicData uri="http://schemas.openxmlformats.org/drawingml/2006/table">
            <a:tbl>
              <a:tblPr firstRow="1" bandRow="1">
                <a:tableStyleId>{3B4B98B0-60AC-42C2-AFA5-B58CD77FA1E5}</a:tableStyleId>
              </a:tblPr>
              <a:tblGrid>
                <a:gridCol w="246006">
                  <a:extLst>
                    <a:ext uri="{9D8B030D-6E8A-4147-A177-3AD203B41FA5}">
                      <a16:colId xmlns:a16="http://schemas.microsoft.com/office/drawing/2014/main" val="410526806"/>
                    </a:ext>
                  </a:extLst>
                </a:gridCol>
                <a:gridCol w="3348331">
                  <a:extLst>
                    <a:ext uri="{9D8B030D-6E8A-4147-A177-3AD203B41FA5}">
                      <a16:colId xmlns:a16="http://schemas.microsoft.com/office/drawing/2014/main" val="629473955"/>
                    </a:ext>
                  </a:extLst>
                </a:gridCol>
                <a:gridCol w="2970514">
                  <a:extLst>
                    <a:ext uri="{9D8B030D-6E8A-4147-A177-3AD203B41FA5}">
                      <a16:colId xmlns:a16="http://schemas.microsoft.com/office/drawing/2014/main" val="1506294572"/>
                    </a:ext>
                  </a:extLst>
                </a:gridCol>
                <a:gridCol w="3266432">
                  <a:extLst>
                    <a:ext uri="{9D8B030D-6E8A-4147-A177-3AD203B41FA5}">
                      <a16:colId xmlns:a16="http://schemas.microsoft.com/office/drawing/2014/main" val="1893255624"/>
                    </a:ext>
                  </a:extLst>
                </a:gridCol>
              </a:tblGrid>
              <a:tr h="1862775">
                <a:tc>
                  <a:txBody>
                    <a:bodyPr/>
                    <a:lstStyle/>
                    <a:p>
                      <a:pPr algn="l">
                        <a:lnSpc>
                          <a:spcPct val="107000"/>
                        </a:lnSpc>
                        <a:spcAft>
                          <a:spcPts val="800"/>
                        </a:spcAft>
                      </a:pPr>
                      <a:endParaRPr lang="en-CA" sz="1800" dirty="0">
                        <a:effectLst/>
                      </a:endParaRPr>
                    </a:p>
                  </a:txBody>
                  <a:tcPr marL="110303" marR="110303" marT="0" marB="0"/>
                </a:tc>
                <a:tc>
                  <a:txBody>
                    <a:bodyPr/>
                    <a:lstStyle/>
                    <a:p>
                      <a:pPr algn="ctr">
                        <a:lnSpc>
                          <a:spcPct val="107000"/>
                        </a:lnSpc>
                        <a:spcAft>
                          <a:spcPts val="800"/>
                        </a:spcAft>
                      </a:pPr>
                      <a:r>
                        <a:rPr lang="en-CA" sz="2100" dirty="0">
                          <a:effectLst/>
                        </a:rPr>
                        <a:t>Person/Family-Led Approach</a:t>
                      </a:r>
                      <a:endParaRPr lang="en-CA" sz="1800" dirty="0">
                        <a:effectLst/>
                      </a:endParaRPr>
                    </a:p>
                    <a:p>
                      <a:pPr algn="ctr">
                        <a:lnSpc>
                          <a:spcPct val="107000"/>
                        </a:lnSpc>
                        <a:spcAft>
                          <a:spcPts val="800"/>
                        </a:spcAft>
                      </a:pPr>
                      <a:r>
                        <a:rPr lang="en-CA" sz="600" dirty="0">
                          <a:effectLst/>
                        </a:rPr>
                        <a:t> </a:t>
                      </a:r>
                      <a:endParaRPr lang="en-CA" sz="1800" dirty="0">
                        <a:effectLst/>
                        <a:latin typeface="Calibri" panose="020F0502020204030204" pitchFamily="34" charset="0"/>
                        <a:ea typeface="Calibri" panose="020F0502020204030204" pitchFamily="34" charset="0"/>
                      </a:endParaRPr>
                    </a:p>
                  </a:txBody>
                  <a:tcPr marL="110303" marR="110303" marT="0" marB="0" anchor="ctr"/>
                </a:tc>
                <a:tc>
                  <a:txBody>
                    <a:bodyPr/>
                    <a:lstStyle/>
                    <a:p>
                      <a:pPr algn="ctr">
                        <a:lnSpc>
                          <a:spcPct val="107000"/>
                        </a:lnSpc>
                        <a:spcAft>
                          <a:spcPts val="800"/>
                        </a:spcAft>
                      </a:pPr>
                      <a:r>
                        <a:rPr lang="en-CA" sz="2100" dirty="0">
                          <a:effectLst/>
                        </a:rPr>
                        <a:t>Supported (IF) Approach</a:t>
                      </a:r>
                      <a:endParaRPr lang="en-CA" sz="1800" dirty="0">
                        <a:effectLst/>
                        <a:latin typeface="Calibri" panose="020F0502020204030204" pitchFamily="34" charset="0"/>
                        <a:ea typeface="Calibri" panose="020F0502020204030204" pitchFamily="34" charset="0"/>
                      </a:endParaRPr>
                    </a:p>
                  </a:txBody>
                  <a:tcPr marL="110303" marR="110303" marT="0" marB="0" anchor="ctr"/>
                </a:tc>
                <a:tc>
                  <a:txBody>
                    <a:bodyPr/>
                    <a:lstStyle/>
                    <a:p>
                      <a:pPr algn="ctr">
                        <a:lnSpc>
                          <a:spcPct val="107000"/>
                        </a:lnSpc>
                        <a:spcAft>
                          <a:spcPts val="800"/>
                        </a:spcAft>
                      </a:pPr>
                      <a:r>
                        <a:rPr lang="en-CA" sz="2100">
                          <a:effectLst/>
                        </a:rPr>
                        <a:t>Agency-Managed Approach</a:t>
                      </a:r>
                      <a:endParaRPr lang="en-CA" sz="1800">
                        <a:effectLst/>
                        <a:latin typeface="Calibri" panose="020F0502020204030204" pitchFamily="34" charset="0"/>
                        <a:ea typeface="Calibri" panose="020F0502020204030204" pitchFamily="34" charset="0"/>
                      </a:endParaRPr>
                    </a:p>
                  </a:txBody>
                  <a:tcPr marL="110303" marR="110303" marT="0" marB="0" anchor="ctr"/>
                </a:tc>
                <a:extLst>
                  <a:ext uri="{0D108BD9-81ED-4DB2-BD59-A6C34878D82A}">
                    <a16:rowId xmlns:a16="http://schemas.microsoft.com/office/drawing/2014/main" val="3076962479"/>
                  </a:ext>
                </a:extLst>
              </a:tr>
              <a:tr h="2914421">
                <a:tc>
                  <a:txBody>
                    <a:bodyPr/>
                    <a:lstStyle/>
                    <a:p>
                      <a:pPr algn="l">
                        <a:lnSpc>
                          <a:spcPct val="107000"/>
                        </a:lnSpc>
                        <a:spcAft>
                          <a:spcPts val="800"/>
                        </a:spcAft>
                      </a:pPr>
                      <a:endParaRPr lang="en-CA" sz="1800" b="1" dirty="0">
                        <a:effectLst/>
                        <a:latin typeface="Calibri" panose="020F0502020204030204" pitchFamily="34" charset="0"/>
                        <a:ea typeface="Calibri" panose="020F0502020204030204" pitchFamily="34" charset="0"/>
                      </a:endParaRPr>
                    </a:p>
                  </a:txBody>
                  <a:tcPr marL="110303" marR="110303" marT="0" marB="0" anchor="ctr"/>
                </a:tc>
                <a:tc>
                  <a:txBody>
                    <a:bodyPr/>
                    <a:lstStyle/>
                    <a:p>
                      <a:pPr algn="l">
                        <a:lnSpc>
                          <a:spcPct val="107000"/>
                        </a:lnSpc>
                        <a:spcAft>
                          <a:spcPts val="800"/>
                        </a:spcAft>
                      </a:pPr>
                      <a:r>
                        <a:rPr lang="en-CA" sz="1800" dirty="0">
                          <a:solidFill>
                            <a:srgbClr val="000000"/>
                          </a:solidFill>
                          <a:effectLst/>
                          <a:latin typeface="Calibri" panose="020F0502020204030204" pitchFamily="34" charset="0"/>
                          <a:ea typeface="Calibri" panose="020F0502020204030204" pitchFamily="34" charset="0"/>
                        </a:rPr>
                        <a:t>People can choose to move their funding to any other category and across the province.</a:t>
                      </a:r>
                      <a:endParaRPr lang="en-CA" sz="1800" dirty="0">
                        <a:effectLst/>
                        <a:latin typeface="Calibri" panose="020F0502020204030204" pitchFamily="34" charset="0"/>
                        <a:ea typeface="Calibri" panose="020F0502020204030204" pitchFamily="34" charset="0"/>
                      </a:endParaRPr>
                    </a:p>
                  </a:txBody>
                  <a:tcPr marL="68580" marR="68580" marT="0" marB="0"/>
                </a:tc>
                <a:tc>
                  <a:txBody>
                    <a:bodyPr/>
                    <a:lstStyle/>
                    <a:p>
                      <a:pPr algn="l">
                        <a:lnSpc>
                          <a:spcPct val="107000"/>
                        </a:lnSpc>
                        <a:spcAft>
                          <a:spcPts val="800"/>
                        </a:spcAft>
                      </a:pPr>
                      <a:r>
                        <a:rPr lang="en-CA" sz="1800" dirty="0">
                          <a:solidFill>
                            <a:srgbClr val="000000"/>
                          </a:solidFill>
                          <a:effectLst/>
                          <a:latin typeface="Calibri" panose="020F0502020204030204" pitchFamily="34" charset="0"/>
                          <a:ea typeface="Calibri" panose="020F0502020204030204" pitchFamily="34" charset="0"/>
                        </a:rPr>
                        <a:t>A person/family/trusted others can terminate their contracts any time, subject to the terms they agreed-to, and move their funding. </a:t>
                      </a:r>
                      <a:endParaRPr lang="en-CA" sz="1800" dirty="0">
                        <a:effectLst/>
                        <a:latin typeface="Calibri" panose="020F0502020204030204" pitchFamily="34" charset="0"/>
                        <a:ea typeface="Calibri" panose="020F0502020204030204" pitchFamily="34" charset="0"/>
                      </a:endParaRPr>
                    </a:p>
                    <a:p>
                      <a:pPr algn="l">
                        <a:lnSpc>
                          <a:spcPct val="107000"/>
                        </a:lnSpc>
                        <a:spcAft>
                          <a:spcPts val="800"/>
                        </a:spcAft>
                      </a:pPr>
                      <a:r>
                        <a:rPr lang="en-CA" sz="1000" dirty="0">
                          <a:solidFill>
                            <a:srgbClr val="000000"/>
                          </a:solidFill>
                          <a:effectLst/>
                          <a:latin typeface="Calibri" panose="020F0502020204030204" pitchFamily="34" charset="0"/>
                          <a:ea typeface="Calibri" panose="020F0502020204030204" pitchFamily="34" charset="0"/>
                        </a:rPr>
                        <a:t> </a:t>
                      </a:r>
                      <a:endParaRPr lang="en-CA" sz="1800" dirty="0">
                        <a:effectLst/>
                        <a:latin typeface="Calibri" panose="020F0502020204030204" pitchFamily="34" charset="0"/>
                        <a:ea typeface="Calibri" panose="020F0502020204030204" pitchFamily="34" charset="0"/>
                      </a:endParaRPr>
                    </a:p>
                    <a:p>
                      <a:pPr algn="l">
                        <a:lnSpc>
                          <a:spcPct val="107000"/>
                        </a:lnSpc>
                        <a:spcAft>
                          <a:spcPts val="800"/>
                        </a:spcAft>
                      </a:pPr>
                      <a:r>
                        <a:rPr lang="en-CA" sz="1800" dirty="0">
                          <a:solidFill>
                            <a:srgbClr val="000000"/>
                          </a:solidFill>
                          <a:effectLst/>
                          <a:latin typeface="Calibri" panose="020F0502020204030204" pitchFamily="34" charset="0"/>
                          <a:ea typeface="Calibri" panose="020F0502020204030204" pitchFamily="34" charset="0"/>
                        </a:rPr>
                        <a:t>People can choose to move their funding to another TPR in the province.</a:t>
                      </a:r>
                      <a:endParaRPr lang="en-CA" sz="1800" dirty="0">
                        <a:effectLst/>
                        <a:latin typeface="Calibri" panose="020F0502020204030204" pitchFamily="34" charset="0"/>
                        <a:ea typeface="Calibri" panose="020F0502020204030204" pitchFamily="34" charset="0"/>
                      </a:endParaRPr>
                    </a:p>
                  </a:txBody>
                  <a:tcPr marL="68580" marR="68580" marT="0" marB="0"/>
                </a:tc>
                <a:tc>
                  <a:txBody>
                    <a:bodyPr/>
                    <a:lstStyle/>
                    <a:p>
                      <a:pPr algn="l">
                        <a:lnSpc>
                          <a:spcPct val="107000"/>
                        </a:lnSpc>
                        <a:spcAft>
                          <a:spcPts val="800"/>
                        </a:spcAft>
                      </a:pPr>
                      <a:r>
                        <a:rPr lang="en-CA" sz="1800" dirty="0">
                          <a:solidFill>
                            <a:srgbClr val="000000"/>
                          </a:solidFill>
                          <a:effectLst/>
                          <a:latin typeface="Calibri" panose="020F0502020204030204" pitchFamily="34" charset="0"/>
                          <a:ea typeface="Calibri" panose="020F0502020204030204" pitchFamily="34" charset="0"/>
                        </a:rPr>
                        <a:t>A person/family/trusted others can terminate their contracts any time, subject to the terms they agreed-to, and move their funding. </a:t>
                      </a:r>
                      <a:endParaRPr lang="en-CA" sz="1800" dirty="0">
                        <a:effectLst/>
                        <a:latin typeface="Calibri" panose="020F0502020204030204" pitchFamily="34" charset="0"/>
                        <a:ea typeface="Calibri" panose="020F0502020204030204" pitchFamily="34" charset="0"/>
                      </a:endParaRPr>
                    </a:p>
                    <a:p>
                      <a:pPr algn="l">
                        <a:lnSpc>
                          <a:spcPct val="107000"/>
                        </a:lnSpc>
                        <a:spcAft>
                          <a:spcPts val="800"/>
                        </a:spcAft>
                      </a:pPr>
                      <a:r>
                        <a:rPr lang="en-CA" sz="1000" dirty="0">
                          <a:solidFill>
                            <a:srgbClr val="000000"/>
                          </a:solidFill>
                          <a:effectLst/>
                          <a:latin typeface="Calibri" panose="020F0502020204030204" pitchFamily="34" charset="0"/>
                          <a:ea typeface="Calibri" panose="020F0502020204030204" pitchFamily="34" charset="0"/>
                        </a:rPr>
                        <a:t> </a:t>
                      </a:r>
                      <a:endParaRPr lang="en-CA" sz="1800" dirty="0">
                        <a:effectLst/>
                        <a:latin typeface="Calibri" panose="020F0502020204030204" pitchFamily="34" charset="0"/>
                        <a:ea typeface="Calibri" panose="020F0502020204030204" pitchFamily="34" charset="0"/>
                      </a:endParaRPr>
                    </a:p>
                    <a:p>
                      <a:pPr algn="l">
                        <a:lnSpc>
                          <a:spcPct val="107000"/>
                        </a:lnSpc>
                        <a:spcAft>
                          <a:spcPts val="800"/>
                        </a:spcAft>
                      </a:pPr>
                      <a:r>
                        <a:rPr lang="en-CA" sz="1800" dirty="0">
                          <a:solidFill>
                            <a:srgbClr val="000000"/>
                          </a:solidFill>
                          <a:effectLst/>
                          <a:latin typeface="Calibri" panose="020F0502020204030204" pitchFamily="34" charset="0"/>
                          <a:ea typeface="Calibri" panose="020F0502020204030204" pitchFamily="34" charset="0"/>
                        </a:rPr>
                        <a:t>People can choose to move their funding to another TPA in the province.</a:t>
                      </a:r>
                      <a:endParaRPr lang="en-CA" sz="18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3415536758"/>
                  </a:ext>
                </a:extLst>
              </a:tr>
            </a:tbl>
          </a:graphicData>
        </a:graphic>
      </p:graphicFrame>
    </p:spTree>
    <p:extLst>
      <p:ext uri="{BB962C8B-B14F-4D97-AF65-F5344CB8AC3E}">
        <p14:creationId xmlns:p14="http://schemas.microsoft.com/office/powerpoint/2010/main" val="34367906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395AA0-6AA0-1B8B-30CC-2FEA3AD0CD6A}"/>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93A022CC-FF9F-A9A6-0777-A12D38C43115}"/>
              </a:ext>
            </a:extLst>
          </p:cNvPr>
          <p:cNvSpPr txBox="1"/>
          <p:nvPr/>
        </p:nvSpPr>
        <p:spPr>
          <a:xfrm>
            <a:off x="1093961" y="5438501"/>
            <a:ext cx="5508170" cy="1181373"/>
          </a:xfrm>
          <a:prstGeom prst="rect">
            <a:avLst/>
          </a:prstGeom>
        </p:spPr>
        <p:txBody>
          <a:bodyPr rot="0" spcFirstLastPara="0" vert="horz" lIns="91440" tIns="45720" rIns="91440" bIns="45720" numCol="1" spcCol="0" rtlCol="0" fromWordArt="0" anchor="t" anchorCtr="0" forceAA="0" compatLnSpc="1">
            <a:prstTxWarp prst="textNoShape">
              <a:avLst/>
            </a:prstTxWarp>
            <a:normAutofit fontScale="70000" lnSpcReduction="20000"/>
          </a:bodyPr>
          <a:lstStyle/>
          <a:p>
            <a:pPr algn="l">
              <a:lnSpc>
                <a:spcPct val="107000"/>
              </a:lnSpc>
              <a:spcAft>
                <a:spcPts val="800"/>
              </a:spcAft>
            </a:pPr>
            <a:r>
              <a:rPr lang="en-CA" sz="3600" b="1" dirty="0">
                <a:latin typeface="Calibri" panose="020F0502020204030204" pitchFamily="34" charset="0"/>
                <a:ea typeface="Calibri" panose="020F0502020204030204" pitchFamily="34" charset="0"/>
              </a:rPr>
              <a:t>Ongoing Unencumbered Facilitation, Planning and Brokering  Separate from Program and Service Delivery</a:t>
            </a:r>
            <a:endParaRPr lang="en-CA" sz="3600" b="1" dirty="0">
              <a:effectLst/>
              <a:latin typeface="Calibri" panose="020F0502020204030204" pitchFamily="34" charset="0"/>
              <a:ea typeface="Calibri" panose="020F0502020204030204" pitchFamily="34" charset="0"/>
            </a:endParaRPr>
          </a:p>
        </p:txBody>
      </p:sp>
      <p:graphicFrame>
        <p:nvGraphicFramePr>
          <p:cNvPr id="2" name="Table 1">
            <a:extLst>
              <a:ext uri="{FF2B5EF4-FFF2-40B4-BE49-F238E27FC236}">
                <a16:creationId xmlns:a16="http://schemas.microsoft.com/office/drawing/2014/main" id="{CE96A9F5-E248-6F85-3927-FFAEBBEAA2B3}"/>
              </a:ext>
            </a:extLst>
          </p:cNvPr>
          <p:cNvGraphicFramePr>
            <a:graphicFrameLocks noGrp="1"/>
          </p:cNvGraphicFramePr>
          <p:nvPr>
            <p:extLst>
              <p:ext uri="{D42A27DB-BD31-4B8C-83A1-F6EECF244321}">
                <p14:modId xmlns:p14="http://schemas.microsoft.com/office/powerpoint/2010/main" val="399250146"/>
              </p:ext>
            </p:extLst>
          </p:nvPr>
        </p:nvGraphicFramePr>
        <p:xfrm>
          <a:off x="1019596" y="461554"/>
          <a:ext cx="9831283" cy="4424542"/>
        </p:xfrm>
        <a:graphic>
          <a:graphicData uri="http://schemas.openxmlformats.org/drawingml/2006/table">
            <a:tbl>
              <a:tblPr firstRow="1" bandRow="1">
                <a:tableStyleId>{3B4B98B0-60AC-42C2-AFA5-B58CD77FA1E5}</a:tableStyleId>
              </a:tblPr>
              <a:tblGrid>
                <a:gridCol w="246006">
                  <a:extLst>
                    <a:ext uri="{9D8B030D-6E8A-4147-A177-3AD203B41FA5}">
                      <a16:colId xmlns:a16="http://schemas.microsoft.com/office/drawing/2014/main" val="410526806"/>
                    </a:ext>
                  </a:extLst>
                </a:gridCol>
                <a:gridCol w="3348331">
                  <a:extLst>
                    <a:ext uri="{9D8B030D-6E8A-4147-A177-3AD203B41FA5}">
                      <a16:colId xmlns:a16="http://schemas.microsoft.com/office/drawing/2014/main" val="629473955"/>
                    </a:ext>
                  </a:extLst>
                </a:gridCol>
                <a:gridCol w="2970514">
                  <a:extLst>
                    <a:ext uri="{9D8B030D-6E8A-4147-A177-3AD203B41FA5}">
                      <a16:colId xmlns:a16="http://schemas.microsoft.com/office/drawing/2014/main" val="1506294572"/>
                    </a:ext>
                  </a:extLst>
                </a:gridCol>
                <a:gridCol w="3266432">
                  <a:extLst>
                    <a:ext uri="{9D8B030D-6E8A-4147-A177-3AD203B41FA5}">
                      <a16:colId xmlns:a16="http://schemas.microsoft.com/office/drawing/2014/main" val="1893255624"/>
                    </a:ext>
                  </a:extLst>
                </a:gridCol>
              </a:tblGrid>
              <a:tr h="1510121">
                <a:tc>
                  <a:txBody>
                    <a:bodyPr/>
                    <a:lstStyle/>
                    <a:p>
                      <a:pPr algn="l">
                        <a:lnSpc>
                          <a:spcPct val="107000"/>
                        </a:lnSpc>
                        <a:spcAft>
                          <a:spcPts val="800"/>
                        </a:spcAft>
                      </a:pPr>
                      <a:endParaRPr lang="en-CA" sz="1800" dirty="0">
                        <a:effectLst/>
                      </a:endParaRPr>
                    </a:p>
                  </a:txBody>
                  <a:tcPr marL="110303" marR="110303" marT="0" marB="0"/>
                </a:tc>
                <a:tc>
                  <a:txBody>
                    <a:bodyPr/>
                    <a:lstStyle/>
                    <a:p>
                      <a:pPr algn="ctr">
                        <a:lnSpc>
                          <a:spcPct val="107000"/>
                        </a:lnSpc>
                        <a:spcAft>
                          <a:spcPts val="800"/>
                        </a:spcAft>
                      </a:pPr>
                      <a:r>
                        <a:rPr lang="en-CA" sz="2100" dirty="0">
                          <a:effectLst/>
                        </a:rPr>
                        <a:t>Person/Family-Led Approach</a:t>
                      </a:r>
                      <a:endParaRPr lang="en-CA" sz="1800" dirty="0">
                        <a:effectLst/>
                      </a:endParaRPr>
                    </a:p>
                    <a:p>
                      <a:pPr algn="ctr">
                        <a:lnSpc>
                          <a:spcPct val="107000"/>
                        </a:lnSpc>
                        <a:spcAft>
                          <a:spcPts val="800"/>
                        </a:spcAft>
                      </a:pPr>
                      <a:r>
                        <a:rPr lang="en-CA" sz="600" dirty="0">
                          <a:effectLst/>
                        </a:rPr>
                        <a:t> </a:t>
                      </a:r>
                      <a:endParaRPr lang="en-CA" sz="1800" dirty="0">
                        <a:effectLst/>
                        <a:latin typeface="Calibri" panose="020F0502020204030204" pitchFamily="34" charset="0"/>
                        <a:ea typeface="Calibri" panose="020F0502020204030204" pitchFamily="34" charset="0"/>
                      </a:endParaRPr>
                    </a:p>
                  </a:txBody>
                  <a:tcPr marL="110303" marR="110303" marT="0" marB="0" anchor="ctr"/>
                </a:tc>
                <a:tc>
                  <a:txBody>
                    <a:bodyPr/>
                    <a:lstStyle/>
                    <a:p>
                      <a:pPr algn="ctr">
                        <a:lnSpc>
                          <a:spcPct val="107000"/>
                        </a:lnSpc>
                        <a:spcAft>
                          <a:spcPts val="800"/>
                        </a:spcAft>
                      </a:pPr>
                      <a:r>
                        <a:rPr lang="en-CA" sz="2100" dirty="0">
                          <a:effectLst/>
                        </a:rPr>
                        <a:t>Supported (IF) Approach</a:t>
                      </a:r>
                      <a:endParaRPr lang="en-CA" sz="1800" dirty="0">
                        <a:effectLst/>
                        <a:latin typeface="Calibri" panose="020F0502020204030204" pitchFamily="34" charset="0"/>
                        <a:ea typeface="Calibri" panose="020F0502020204030204" pitchFamily="34" charset="0"/>
                      </a:endParaRPr>
                    </a:p>
                  </a:txBody>
                  <a:tcPr marL="110303" marR="110303" marT="0" marB="0" anchor="ctr"/>
                </a:tc>
                <a:tc>
                  <a:txBody>
                    <a:bodyPr/>
                    <a:lstStyle/>
                    <a:p>
                      <a:pPr algn="ctr">
                        <a:lnSpc>
                          <a:spcPct val="107000"/>
                        </a:lnSpc>
                        <a:spcAft>
                          <a:spcPts val="800"/>
                        </a:spcAft>
                      </a:pPr>
                      <a:r>
                        <a:rPr lang="en-CA" sz="2100">
                          <a:effectLst/>
                        </a:rPr>
                        <a:t>Agency-Managed Approach</a:t>
                      </a:r>
                      <a:endParaRPr lang="en-CA" sz="1800">
                        <a:effectLst/>
                        <a:latin typeface="Calibri" panose="020F0502020204030204" pitchFamily="34" charset="0"/>
                        <a:ea typeface="Calibri" panose="020F0502020204030204" pitchFamily="34" charset="0"/>
                      </a:endParaRPr>
                    </a:p>
                  </a:txBody>
                  <a:tcPr marL="110303" marR="110303" marT="0" marB="0" anchor="ctr"/>
                </a:tc>
                <a:extLst>
                  <a:ext uri="{0D108BD9-81ED-4DB2-BD59-A6C34878D82A}">
                    <a16:rowId xmlns:a16="http://schemas.microsoft.com/office/drawing/2014/main" val="3076962479"/>
                  </a:ext>
                </a:extLst>
              </a:tr>
              <a:tr h="2914421">
                <a:tc>
                  <a:txBody>
                    <a:bodyPr/>
                    <a:lstStyle/>
                    <a:p>
                      <a:pPr algn="l">
                        <a:lnSpc>
                          <a:spcPct val="107000"/>
                        </a:lnSpc>
                        <a:spcAft>
                          <a:spcPts val="800"/>
                        </a:spcAft>
                      </a:pPr>
                      <a:endParaRPr lang="en-CA" sz="1800" b="1" dirty="0">
                        <a:effectLst/>
                        <a:latin typeface="Calibri" panose="020F0502020204030204" pitchFamily="34" charset="0"/>
                        <a:ea typeface="Calibri" panose="020F0502020204030204" pitchFamily="34" charset="0"/>
                      </a:endParaRPr>
                    </a:p>
                  </a:txBody>
                  <a:tcPr marL="110303" marR="110303" marT="0" marB="0" anchor="ctr"/>
                </a:tc>
                <a:tc>
                  <a:txBody>
                    <a:bodyPr/>
                    <a:lstStyle/>
                    <a:p>
                      <a:pPr algn="l">
                        <a:lnSpc>
                          <a:spcPct val="107000"/>
                        </a:lnSpc>
                        <a:spcAft>
                          <a:spcPts val="800"/>
                        </a:spcAft>
                      </a:pPr>
                      <a:r>
                        <a:rPr lang="en-CA" sz="1600" dirty="0">
                          <a:solidFill>
                            <a:srgbClr val="000000"/>
                          </a:solidFill>
                          <a:effectLst/>
                          <a:latin typeface="Calibri" panose="020F0502020204030204" pitchFamily="34" charset="0"/>
                          <a:ea typeface="Calibri" panose="020F0502020204030204" pitchFamily="34" charset="0"/>
                        </a:rPr>
                        <a:t>People, families, and trusted others have the option for ongoing infrastructure support for unencumbered, 3rd party facilitators.  </a:t>
                      </a:r>
                    </a:p>
                    <a:p>
                      <a:pPr algn="l">
                        <a:lnSpc>
                          <a:spcPct val="107000"/>
                        </a:lnSpc>
                        <a:spcAft>
                          <a:spcPts val="800"/>
                        </a:spcAft>
                      </a:pPr>
                      <a:endParaRPr lang="en-CA" sz="1600" dirty="0">
                        <a:solidFill>
                          <a:srgbClr val="000000"/>
                        </a:solidFill>
                        <a:effectLst/>
                        <a:latin typeface="Calibri" panose="020F0502020204030204" pitchFamily="34" charset="0"/>
                        <a:ea typeface="Calibri" panose="020F0502020204030204" pitchFamily="34" charset="0"/>
                      </a:endParaRPr>
                    </a:p>
                    <a:p>
                      <a:pPr algn="l">
                        <a:lnSpc>
                          <a:spcPct val="107000"/>
                        </a:lnSpc>
                        <a:spcAft>
                          <a:spcPts val="800"/>
                        </a:spcAft>
                      </a:pPr>
                      <a:r>
                        <a:rPr lang="en-CA" sz="1600" dirty="0">
                          <a:solidFill>
                            <a:srgbClr val="000000"/>
                          </a:solidFill>
                          <a:effectLst/>
                          <a:latin typeface="Calibri" panose="020F0502020204030204" pitchFamily="34" charset="0"/>
                          <a:ea typeface="Calibri" panose="020F0502020204030204" pitchFamily="34" charset="0"/>
                        </a:rPr>
                        <a:t>Purpose: to support a person to explore their vision and to walk alongside them as they take up a purposeful, ordinary life in their neighbourhood and community. </a:t>
                      </a:r>
                      <a:endParaRPr lang="en-CA" sz="1600" dirty="0">
                        <a:effectLst/>
                        <a:latin typeface="Calibri" panose="020F0502020204030204" pitchFamily="34" charset="0"/>
                        <a:ea typeface="Calibri" panose="020F0502020204030204" pitchFamily="34" charset="0"/>
                      </a:endParaRPr>
                    </a:p>
                  </a:txBody>
                  <a:tcPr marL="68580" marR="68580" marT="0" marB="0"/>
                </a:tc>
                <a:tc>
                  <a:txBody>
                    <a:bodyPr/>
                    <a:lstStyle/>
                    <a:p>
                      <a:pPr algn="l">
                        <a:lnSpc>
                          <a:spcPct val="107000"/>
                        </a:lnSpc>
                        <a:spcAft>
                          <a:spcPts val="800"/>
                        </a:spcAft>
                      </a:pPr>
                      <a:r>
                        <a:rPr lang="en-CA" sz="1600" b="1" dirty="0">
                          <a:solidFill>
                            <a:srgbClr val="000000"/>
                          </a:solidFill>
                          <a:effectLst/>
                          <a:latin typeface="Wingdings 3" panose="05040102010807070707" pitchFamily="18" charset="2"/>
                          <a:ea typeface="Calibri" panose="020F0502020204030204" pitchFamily="34" charset="0"/>
                        </a:rPr>
                        <a:t>\</a:t>
                      </a:r>
                      <a:r>
                        <a:rPr lang="en-CA" sz="1600" dirty="0">
                          <a:solidFill>
                            <a:srgbClr val="000000"/>
                          </a:solidFill>
                          <a:effectLst/>
                          <a:latin typeface="Calibri" panose="020F0502020204030204" pitchFamily="34" charset="0"/>
                          <a:ea typeface="Calibri" panose="020F0502020204030204" pitchFamily="34" charset="0"/>
                        </a:rPr>
                        <a:t> Same, plus:</a:t>
                      </a:r>
                      <a:endParaRPr lang="en-CA" sz="1600" dirty="0">
                        <a:effectLst/>
                        <a:latin typeface="Calibri" panose="020F0502020204030204" pitchFamily="34" charset="0"/>
                        <a:ea typeface="Calibri" panose="020F0502020204030204" pitchFamily="34" charset="0"/>
                      </a:endParaRPr>
                    </a:p>
                    <a:p>
                      <a:pPr algn="l">
                        <a:lnSpc>
                          <a:spcPct val="107000"/>
                        </a:lnSpc>
                        <a:spcAft>
                          <a:spcPts val="800"/>
                        </a:spcAft>
                      </a:pPr>
                      <a:r>
                        <a:rPr lang="en-CA" sz="600" dirty="0">
                          <a:solidFill>
                            <a:srgbClr val="000000"/>
                          </a:solidFill>
                          <a:effectLst/>
                          <a:latin typeface="Calibri" panose="020F0502020204030204" pitchFamily="34" charset="0"/>
                          <a:ea typeface="Calibri" panose="020F0502020204030204" pitchFamily="34" charset="0"/>
                        </a:rPr>
                        <a:t> </a:t>
                      </a:r>
                      <a:endParaRPr lang="en-CA" sz="1600" dirty="0">
                        <a:effectLst/>
                        <a:latin typeface="Calibri" panose="020F0502020204030204" pitchFamily="34" charset="0"/>
                        <a:ea typeface="Calibri" panose="020F0502020204030204" pitchFamily="34" charset="0"/>
                      </a:endParaRPr>
                    </a:p>
                    <a:p>
                      <a:pPr algn="l">
                        <a:lnSpc>
                          <a:spcPct val="107000"/>
                        </a:lnSpc>
                        <a:spcAft>
                          <a:spcPts val="800"/>
                        </a:spcAft>
                      </a:pPr>
                      <a:r>
                        <a:rPr lang="en-CA" sz="1600" dirty="0">
                          <a:solidFill>
                            <a:srgbClr val="000000"/>
                          </a:solidFill>
                          <a:effectLst/>
                          <a:latin typeface="Calibri" panose="020F0502020204030204" pitchFamily="34" charset="0"/>
                          <a:ea typeface="Calibri" panose="020F0502020204030204" pitchFamily="34" charset="0"/>
                        </a:rPr>
                        <a:t>Traditional service agencies should develop a standing partnership with unencumbered facilitation, planning, and brokering groups to assist people to plan (where desired) in an unencumbered way, including away from congregate settings.</a:t>
                      </a:r>
                      <a:endParaRPr lang="en-CA" sz="1600" dirty="0">
                        <a:effectLst/>
                        <a:latin typeface="Calibri" panose="020F0502020204030204" pitchFamily="34" charset="0"/>
                        <a:ea typeface="Calibri" panose="020F0502020204030204" pitchFamily="34" charset="0"/>
                      </a:endParaRPr>
                    </a:p>
                  </a:txBody>
                  <a:tcPr marL="68580" marR="68580" marT="0" marB="0"/>
                </a:tc>
                <a:tc>
                  <a:txBody>
                    <a:bodyPr/>
                    <a:lstStyle/>
                    <a:p>
                      <a:pPr algn="l">
                        <a:lnSpc>
                          <a:spcPct val="107000"/>
                        </a:lnSpc>
                        <a:spcAft>
                          <a:spcPts val="800"/>
                        </a:spcAft>
                      </a:pPr>
                      <a:r>
                        <a:rPr lang="en-CA" sz="1600" b="1" dirty="0">
                          <a:solidFill>
                            <a:srgbClr val="000000"/>
                          </a:solidFill>
                          <a:effectLst/>
                          <a:latin typeface="Wingdings 3" panose="05040102010807070707" pitchFamily="18" charset="2"/>
                          <a:ea typeface="Calibri" panose="020F0502020204030204" pitchFamily="34" charset="0"/>
                        </a:rPr>
                        <a:t>\</a:t>
                      </a:r>
                      <a:r>
                        <a:rPr lang="en-CA" sz="1600" dirty="0">
                          <a:solidFill>
                            <a:srgbClr val="000000"/>
                          </a:solidFill>
                          <a:effectLst/>
                          <a:latin typeface="Calibri" panose="020F0502020204030204" pitchFamily="34" charset="0"/>
                          <a:ea typeface="Calibri" panose="020F0502020204030204" pitchFamily="34" charset="0"/>
                        </a:rPr>
                        <a:t> Same:</a:t>
                      </a:r>
                      <a:endParaRPr lang="en-CA" sz="16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3415536758"/>
                  </a:ext>
                </a:extLst>
              </a:tr>
            </a:tbl>
          </a:graphicData>
        </a:graphic>
      </p:graphicFrame>
    </p:spTree>
    <p:extLst>
      <p:ext uri="{BB962C8B-B14F-4D97-AF65-F5344CB8AC3E}">
        <p14:creationId xmlns:p14="http://schemas.microsoft.com/office/powerpoint/2010/main" val="29392481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395AA0-6AA0-1B8B-30CC-2FEA3AD0CD6A}"/>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93A022CC-FF9F-A9A6-0777-A12D38C43115}"/>
              </a:ext>
            </a:extLst>
          </p:cNvPr>
          <p:cNvSpPr txBox="1"/>
          <p:nvPr/>
        </p:nvSpPr>
        <p:spPr>
          <a:xfrm>
            <a:off x="1093961" y="5438502"/>
            <a:ext cx="5508170" cy="957944"/>
          </a:xfrm>
          <a:prstGeom prst="rect">
            <a:avLst/>
          </a:prstGeom>
        </p:spPr>
        <p:txBody>
          <a:bodyPr rot="0" spcFirstLastPara="0" vert="horz" lIns="91440" tIns="45720" rIns="91440" bIns="45720" numCol="1" spcCol="0" rtlCol="0" fromWordArt="0" anchor="t" anchorCtr="0" forceAA="0" compatLnSpc="1">
            <a:prstTxWarp prst="textNoShape">
              <a:avLst/>
            </a:prstTxWarp>
            <a:normAutofit/>
          </a:bodyPr>
          <a:lstStyle/>
          <a:p>
            <a:pPr algn="l">
              <a:lnSpc>
                <a:spcPct val="107000"/>
              </a:lnSpc>
              <a:spcAft>
                <a:spcPts val="800"/>
              </a:spcAft>
            </a:pPr>
            <a:r>
              <a:rPr lang="en-CA" sz="3600" b="1" dirty="0">
                <a:effectLst/>
              </a:rPr>
              <a:t>Fiscal Flexibility</a:t>
            </a:r>
            <a:endParaRPr lang="en-CA" sz="3600" b="1" dirty="0">
              <a:effectLst/>
              <a:latin typeface="Calibri" panose="020F0502020204030204" pitchFamily="34" charset="0"/>
              <a:ea typeface="Calibri" panose="020F0502020204030204" pitchFamily="34" charset="0"/>
            </a:endParaRPr>
          </a:p>
        </p:txBody>
      </p:sp>
      <p:graphicFrame>
        <p:nvGraphicFramePr>
          <p:cNvPr id="2" name="Table 1">
            <a:extLst>
              <a:ext uri="{FF2B5EF4-FFF2-40B4-BE49-F238E27FC236}">
                <a16:creationId xmlns:a16="http://schemas.microsoft.com/office/drawing/2014/main" id="{CE96A9F5-E248-6F85-3927-FFAEBBEAA2B3}"/>
              </a:ext>
            </a:extLst>
          </p:cNvPr>
          <p:cNvGraphicFramePr>
            <a:graphicFrameLocks noGrp="1"/>
          </p:cNvGraphicFramePr>
          <p:nvPr>
            <p:extLst>
              <p:ext uri="{D42A27DB-BD31-4B8C-83A1-F6EECF244321}">
                <p14:modId xmlns:p14="http://schemas.microsoft.com/office/powerpoint/2010/main" val="812128588"/>
              </p:ext>
            </p:extLst>
          </p:nvPr>
        </p:nvGraphicFramePr>
        <p:xfrm>
          <a:off x="1019596" y="461554"/>
          <a:ext cx="9831283" cy="4777196"/>
        </p:xfrm>
        <a:graphic>
          <a:graphicData uri="http://schemas.openxmlformats.org/drawingml/2006/table">
            <a:tbl>
              <a:tblPr firstRow="1" bandRow="1">
                <a:tableStyleId>{3B4B98B0-60AC-42C2-AFA5-B58CD77FA1E5}</a:tableStyleId>
              </a:tblPr>
              <a:tblGrid>
                <a:gridCol w="246006">
                  <a:extLst>
                    <a:ext uri="{9D8B030D-6E8A-4147-A177-3AD203B41FA5}">
                      <a16:colId xmlns:a16="http://schemas.microsoft.com/office/drawing/2014/main" val="410526806"/>
                    </a:ext>
                  </a:extLst>
                </a:gridCol>
                <a:gridCol w="3348331">
                  <a:extLst>
                    <a:ext uri="{9D8B030D-6E8A-4147-A177-3AD203B41FA5}">
                      <a16:colId xmlns:a16="http://schemas.microsoft.com/office/drawing/2014/main" val="629473955"/>
                    </a:ext>
                  </a:extLst>
                </a:gridCol>
                <a:gridCol w="2970514">
                  <a:extLst>
                    <a:ext uri="{9D8B030D-6E8A-4147-A177-3AD203B41FA5}">
                      <a16:colId xmlns:a16="http://schemas.microsoft.com/office/drawing/2014/main" val="1506294572"/>
                    </a:ext>
                  </a:extLst>
                </a:gridCol>
                <a:gridCol w="3266432">
                  <a:extLst>
                    <a:ext uri="{9D8B030D-6E8A-4147-A177-3AD203B41FA5}">
                      <a16:colId xmlns:a16="http://schemas.microsoft.com/office/drawing/2014/main" val="1893255624"/>
                    </a:ext>
                  </a:extLst>
                </a:gridCol>
              </a:tblGrid>
              <a:tr h="1862775">
                <a:tc>
                  <a:txBody>
                    <a:bodyPr/>
                    <a:lstStyle/>
                    <a:p>
                      <a:pPr algn="l">
                        <a:lnSpc>
                          <a:spcPct val="107000"/>
                        </a:lnSpc>
                        <a:spcAft>
                          <a:spcPts val="800"/>
                        </a:spcAft>
                      </a:pPr>
                      <a:endParaRPr lang="en-CA" sz="1800" dirty="0">
                        <a:effectLst/>
                      </a:endParaRPr>
                    </a:p>
                  </a:txBody>
                  <a:tcPr marL="110303" marR="110303" marT="0" marB="0"/>
                </a:tc>
                <a:tc>
                  <a:txBody>
                    <a:bodyPr/>
                    <a:lstStyle/>
                    <a:p>
                      <a:pPr algn="ctr">
                        <a:lnSpc>
                          <a:spcPct val="107000"/>
                        </a:lnSpc>
                        <a:spcAft>
                          <a:spcPts val="800"/>
                        </a:spcAft>
                      </a:pPr>
                      <a:r>
                        <a:rPr lang="en-CA" sz="2100" dirty="0">
                          <a:effectLst/>
                        </a:rPr>
                        <a:t>Person/Family-Led Approach</a:t>
                      </a:r>
                      <a:endParaRPr lang="en-CA" sz="1800" dirty="0">
                        <a:effectLst/>
                      </a:endParaRPr>
                    </a:p>
                    <a:p>
                      <a:pPr algn="ctr">
                        <a:lnSpc>
                          <a:spcPct val="107000"/>
                        </a:lnSpc>
                        <a:spcAft>
                          <a:spcPts val="800"/>
                        </a:spcAft>
                      </a:pPr>
                      <a:r>
                        <a:rPr lang="en-CA" sz="600" dirty="0">
                          <a:effectLst/>
                        </a:rPr>
                        <a:t> </a:t>
                      </a:r>
                      <a:endParaRPr lang="en-CA" sz="1800" dirty="0">
                        <a:effectLst/>
                        <a:latin typeface="Calibri" panose="020F0502020204030204" pitchFamily="34" charset="0"/>
                        <a:ea typeface="Calibri" panose="020F0502020204030204" pitchFamily="34" charset="0"/>
                      </a:endParaRPr>
                    </a:p>
                  </a:txBody>
                  <a:tcPr marL="110303" marR="110303" marT="0" marB="0" anchor="ctr"/>
                </a:tc>
                <a:tc>
                  <a:txBody>
                    <a:bodyPr/>
                    <a:lstStyle/>
                    <a:p>
                      <a:pPr algn="ctr">
                        <a:lnSpc>
                          <a:spcPct val="107000"/>
                        </a:lnSpc>
                        <a:spcAft>
                          <a:spcPts val="800"/>
                        </a:spcAft>
                      </a:pPr>
                      <a:r>
                        <a:rPr lang="en-CA" sz="2100" dirty="0">
                          <a:effectLst/>
                        </a:rPr>
                        <a:t>Supported (IF) Approach</a:t>
                      </a:r>
                      <a:endParaRPr lang="en-CA" sz="1800" dirty="0">
                        <a:effectLst/>
                        <a:latin typeface="Calibri" panose="020F0502020204030204" pitchFamily="34" charset="0"/>
                        <a:ea typeface="Calibri" panose="020F0502020204030204" pitchFamily="34" charset="0"/>
                      </a:endParaRPr>
                    </a:p>
                  </a:txBody>
                  <a:tcPr marL="110303" marR="110303" marT="0" marB="0" anchor="ctr"/>
                </a:tc>
                <a:tc>
                  <a:txBody>
                    <a:bodyPr/>
                    <a:lstStyle/>
                    <a:p>
                      <a:pPr algn="ctr">
                        <a:lnSpc>
                          <a:spcPct val="107000"/>
                        </a:lnSpc>
                        <a:spcAft>
                          <a:spcPts val="800"/>
                        </a:spcAft>
                      </a:pPr>
                      <a:r>
                        <a:rPr lang="en-CA" sz="2100">
                          <a:effectLst/>
                        </a:rPr>
                        <a:t>Agency-Managed Approach</a:t>
                      </a:r>
                      <a:endParaRPr lang="en-CA" sz="1800">
                        <a:effectLst/>
                        <a:latin typeface="Calibri" panose="020F0502020204030204" pitchFamily="34" charset="0"/>
                        <a:ea typeface="Calibri" panose="020F0502020204030204" pitchFamily="34" charset="0"/>
                      </a:endParaRPr>
                    </a:p>
                  </a:txBody>
                  <a:tcPr marL="110303" marR="110303" marT="0" marB="0" anchor="ctr"/>
                </a:tc>
                <a:extLst>
                  <a:ext uri="{0D108BD9-81ED-4DB2-BD59-A6C34878D82A}">
                    <a16:rowId xmlns:a16="http://schemas.microsoft.com/office/drawing/2014/main" val="3076962479"/>
                  </a:ext>
                </a:extLst>
              </a:tr>
              <a:tr h="2914421">
                <a:tc>
                  <a:txBody>
                    <a:bodyPr/>
                    <a:lstStyle/>
                    <a:p>
                      <a:pPr algn="l">
                        <a:lnSpc>
                          <a:spcPct val="107000"/>
                        </a:lnSpc>
                        <a:spcAft>
                          <a:spcPts val="800"/>
                        </a:spcAft>
                      </a:pPr>
                      <a:endParaRPr lang="en-CA" sz="1800" b="1" dirty="0">
                        <a:effectLst/>
                        <a:latin typeface="Calibri" panose="020F0502020204030204" pitchFamily="34" charset="0"/>
                        <a:ea typeface="Calibri" panose="020F0502020204030204" pitchFamily="34" charset="0"/>
                      </a:endParaRPr>
                    </a:p>
                  </a:txBody>
                  <a:tcPr marL="110303" marR="110303" marT="0" marB="0" anchor="ctr"/>
                </a:tc>
                <a:tc>
                  <a:txBody>
                    <a:bodyPr/>
                    <a:lstStyle/>
                    <a:p>
                      <a:pPr algn="l">
                        <a:lnSpc>
                          <a:spcPct val="107000"/>
                        </a:lnSpc>
                        <a:spcBef>
                          <a:spcPts val="300"/>
                        </a:spcBef>
                        <a:spcAft>
                          <a:spcPts val="800"/>
                        </a:spcAft>
                      </a:pPr>
                      <a:r>
                        <a:rPr lang="en-CA" sz="2000">
                          <a:solidFill>
                            <a:srgbClr val="000000"/>
                          </a:solidFill>
                          <a:effectLst/>
                          <a:latin typeface="Calibri" panose="020F0502020204030204" pitchFamily="34" charset="0"/>
                          <a:ea typeface="Calibri" panose="020F0502020204030204" pitchFamily="34" charset="0"/>
                        </a:rPr>
                        <a:t>People must be permitted to carry-over a certain amount of funding beyond fiscal year-end in order to responsibly plan for unexpected challenges / flexibility needs. </a:t>
                      </a:r>
                      <a:endParaRPr lang="en-CA" sz="2000">
                        <a:effectLst/>
                        <a:latin typeface="Calibri" panose="020F0502020204030204" pitchFamily="34" charset="0"/>
                        <a:ea typeface="Calibri" panose="020F0502020204030204" pitchFamily="34" charset="0"/>
                      </a:endParaRPr>
                    </a:p>
                  </a:txBody>
                  <a:tcPr marL="63500" marR="63500" marT="0" marB="0"/>
                </a:tc>
                <a:tc>
                  <a:txBody>
                    <a:bodyPr/>
                    <a:lstStyle/>
                    <a:p>
                      <a:pPr algn="l">
                        <a:lnSpc>
                          <a:spcPct val="107000"/>
                        </a:lnSpc>
                        <a:spcBef>
                          <a:spcPts val="400"/>
                        </a:spcBef>
                        <a:spcAft>
                          <a:spcPts val="400"/>
                        </a:spcAft>
                      </a:pPr>
                      <a:r>
                        <a:rPr lang="en-CA" sz="2000">
                          <a:solidFill>
                            <a:srgbClr val="000000"/>
                          </a:solidFill>
                          <a:effectLst/>
                          <a:latin typeface="Calibri" panose="020F0502020204030204" pitchFamily="34" charset="0"/>
                          <a:ea typeface="Calibri" panose="020F0502020204030204" pitchFamily="34" charset="0"/>
                        </a:rPr>
                        <a:t>People must be permitted to carry-over a certain amount of funding beyond fiscal year-end in order to responsibly plan for unexpected challenges / flexibility needs.</a:t>
                      </a:r>
                      <a:endParaRPr lang="en-CA" sz="2000">
                        <a:effectLst/>
                        <a:latin typeface="Calibri" panose="020F0502020204030204" pitchFamily="34" charset="0"/>
                        <a:ea typeface="Calibri" panose="020F0502020204030204" pitchFamily="34" charset="0"/>
                      </a:endParaRPr>
                    </a:p>
                  </a:txBody>
                  <a:tcPr marL="63500" marR="63500" marT="0" marB="0"/>
                </a:tc>
                <a:tc>
                  <a:txBody>
                    <a:bodyPr/>
                    <a:lstStyle/>
                    <a:p>
                      <a:pPr algn="l">
                        <a:lnSpc>
                          <a:spcPct val="107000"/>
                        </a:lnSpc>
                        <a:spcBef>
                          <a:spcPts val="400"/>
                        </a:spcBef>
                        <a:spcAft>
                          <a:spcPts val="800"/>
                        </a:spcAft>
                      </a:pPr>
                      <a:r>
                        <a:rPr lang="en-CA" sz="2000" dirty="0">
                          <a:solidFill>
                            <a:srgbClr val="000000"/>
                          </a:solidFill>
                          <a:effectLst/>
                          <a:latin typeface="Calibri" panose="020F0502020204030204" pitchFamily="34" charset="0"/>
                          <a:ea typeface="Calibri" panose="020F0502020204030204" pitchFamily="34" charset="0"/>
                        </a:rPr>
                        <a:t>Agencies must be permitted to carry-over a contingency amount in order to ensure flexibility and encourage more individualized supports.</a:t>
                      </a:r>
                      <a:endParaRPr lang="en-CA" sz="2000" dirty="0">
                        <a:effectLst/>
                        <a:latin typeface="Calibri" panose="020F0502020204030204" pitchFamily="34" charset="0"/>
                        <a:ea typeface="Calibri" panose="020F0502020204030204" pitchFamily="34" charset="0"/>
                      </a:endParaRPr>
                    </a:p>
                  </a:txBody>
                  <a:tcPr marL="63500" marR="63500" marT="0" marB="0"/>
                </a:tc>
                <a:extLst>
                  <a:ext uri="{0D108BD9-81ED-4DB2-BD59-A6C34878D82A}">
                    <a16:rowId xmlns:a16="http://schemas.microsoft.com/office/drawing/2014/main" val="3415536758"/>
                  </a:ext>
                </a:extLst>
              </a:tr>
            </a:tbl>
          </a:graphicData>
        </a:graphic>
      </p:graphicFrame>
    </p:spTree>
    <p:extLst>
      <p:ext uri="{BB962C8B-B14F-4D97-AF65-F5344CB8AC3E}">
        <p14:creationId xmlns:p14="http://schemas.microsoft.com/office/powerpoint/2010/main" val="35637308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9D2D73E-B42D-0B39-8136-4A25DAFD92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7291BA-6D23-A258-AA1B-207DB96481EE}"/>
              </a:ext>
            </a:extLst>
          </p:cNvPr>
          <p:cNvSpPr>
            <a:spLocks noGrp="1"/>
          </p:cNvSpPr>
          <p:nvPr>
            <p:ph type="title"/>
          </p:nvPr>
        </p:nvSpPr>
        <p:spPr>
          <a:xfrm>
            <a:off x="6095999" y="907577"/>
            <a:ext cx="5067299" cy="1709436"/>
          </a:xfrm>
        </p:spPr>
        <p:txBody>
          <a:bodyPr anchor="ctr">
            <a:normAutofit/>
          </a:bodyPr>
          <a:lstStyle/>
          <a:p>
            <a:r>
              <a:rPr lang="en-CA" sz="4400"/>
              <a:t>Additional Issues of Note page 7-8</a:t>
            </a:r>
          </a:p>
        </p:txBody>
      </p:sp>
      <p:sp>
        <p:nvSpPr>
          <p:cNvPr id="3" name="Content Placeholder 2">
            <a:extLst>
              <a:ext uri="{FF2B5EF4-FFF2-40B4-BE49-F238E27FC236}">
                <a16:creationId xmlns:a16="http://schemas.microsoft.com/office/drawing/2014/main" id="{7982EE33-3965-436A-ABB1-5F75F5A399AC}"/>
              </a:ext>
            </a:extLst>
          </p:cNvPr>
          <p:cNvSpPr>
            <a:spLocks noGrp="1"/>
          </p:cNvSpPr>
          <p:nvPr>
            <p:ph idx="1"/>
          </p:nvPr>
        </p:nvSpPr>
        <p:spPr>
          <a:xfrm>
            <a:off x="2597543" y="2736849"/>
            <a:ext cx="8565757" cy="3793423"/>
          </a:xfrm>
        </p:spPr>
        <p:txBody>
          <a:bodyPr anchor="b">
            <a:normAutofit/>
          </a:bodyPr>
          <a:lstStyle/>
          <a:p>
            <a:pPr>
              <a:lnSpc>
                <a:spcPct val="110000"/>
              </a:lnSpc>
            </a:pPr>
            <a:r>
              <a:rPr lang="en-CA" dirty="0"/>
              <a:t>The role of independent facilitators</a:t>
            </a:r>
          </a:p>
          <a:p>
            <a:pPr>
              <a:lnSpc>
                <a:spcPct val="110000"/>
              </a:lnSpc>
            </a:pPr>
            <a:r>
              <a:rPr lang="en-CA" dirty="0"/>
              <a:t>Independence from the DSO for facilitation and planning, assistance in choice-making, family network support, self-advocacy, capacity building</a:t>
            </a:r>
          </a:p>
          <a:p>
            <a:pPr>
              <a:lnSpc>
                <a:spcPct val="110000"/>
              </a:lnSpc>
            </a:pPr>
            <a:r>
              <a:rPr lang="en-CA" dirty="0"/>
              <a:t>Systems responsiveness for all</a:t>
            </a:r>
          </a:p>
          <a:p>
            <a:pPr>
              <a:lnSpc>
                <a:spcPct val="110000"/>
              </a:lnSpc>
            </a:pPr>
            <a:r>
              <a:rPr lang="en-CA" dirty="0"/>
              <a:t>Return to flexible individualized funding for all children</a:t>
            </a:r>
          </a:p>
          <a:p>
            <a:pPr>
              <a:lnSpc>
                <a:spcPct val="110000"/>
              </a:lnSpc>
            </a:pPr>
            <a:r>
              <a:rPr lang="en-CA" dirty="0"/>
              <a:t>These pathways are not tied to amounts of funds allocated</a:t>
            </a:r>
          </a:p>
          <a:p>
            <a:pPr>
              <a:lnSpc>
                <a:spcPct val="110000"/>
              </a:lnSpc>
            </a:pPr>
            <a:r>
              <a:rPr lang="en-CA" dirty="0"/>
              <a:t>There are effective ways to demonstration real accountability and safeguarding</a:t>
            </a:r>
          </a:p>
          <a:p>
            <a:pPr>
              <a:lnSpc>
                <a:spcPct val="110000"/>
              </a:lnSpc>
            </a:pPr>
            <a:r>
              <a:rPr lang="en-CA" dirty="0"/>
              <a:t>About privatization </a:t>
            </a:r>
          </a:p>
          <a:p>
            <a:pPr>
              <a:lnSpc>
                <a:spcPct val="110000"/>
              </a:lnSpc>
            </a:pPr>
            <a:endParaRPr lang="en-CA" sz="1100" dirty="0"/>
          </a:p>
        </p:txBody>
      </p:sp>
      <p:pic>
        <p:nvPicPr>
          <p:cNvPr id="5" name="Picture 4">
            <a:extLst>
              <a:ext uri="{FF2B5EF4-FFF2-40B4-BE49-F238E27FC236}">
                <a16:creationId xmlns:a16="http://schemas.microsoft.com/office/drawing/2014/main" id="{CB29D61D-CA55-E90A-B722-6BB20CD2982A}"/>
              </a:ext>
            </a:extLst>
          </p:cNvPr>
          <p:cNvPicPr>
            <a:picLocks noChangeAspect="1"/>
          </p:cNvPicPr>
          <p:nvPr/>
        </p:nvPicPr>
        <p:blipFill rotWithShape="1">
          <a:blip r:embed="rId2"/>
          <a:srcRect l="15911" r="-1" b="-1"/>
          <a:stretch/>
        </p:blipFill>
        <p:spPr>
          <a:xfrm>
            <a:off x="-2380" y="-17766"/>
            <a:ext cx="6394567" cy="3479045"/>
          </a:xfrm>
          <a:custGeom>
            <a:avLst/>
            <a:gdLst/>
            <a:ahLst/>
            <a:cxnLst/>
            <a:rect l="l" t="t" r="r" b="b"/>
            <a:pathLst>
              <a:path w="6394567" h="3479045">
                <a:moveTo>
                  <a:pt x="0" y="0"/>
                </a:moveTo>
                <a:lnTo>
                  <a:pt x="6394567" y="0"/>
                </a:lnTo>
                <a:lnTo>
                  <a:pt x="2477593" y="3073542"/>
                </a:lnTo>
                <a:lnTo>
                  <a:pt x="2435111" y="3105189"/>
                </a:lnTo>
                <a:cubicBezTo>
                  <a:pt x="2103481" y="3339382"/>
                  <a:pt x="1723470" y="3461518"/>
                  <a:pt x="1342352" y="3477290"/>
                </a:cubicBezTo>
                <a:cubicBezTo>
                  <a:pt x="1302651" y="3478932"/>
                  <a:pt x="1262940" y="3479421"/>
                  <a:pt x="1223270" y="3478762"/>
                </a:cubicBezTo>
                <a:cubicBezTo>
                  <a:pt x="786893" y="3471515"/>
                  <a:pt x="355525" y="3325396"/>
                  <a:pt x="277" y="3048974"/>
                </a:cubicBezTo>
                <a:lnTo>
                  <a:pt x="0" y="3048730"/>
                </a:lnTo>
                <a:close/>
              </a:path>
            </a:pathLst>
          </a:custGeom>
        </p:spPr>
      </p:pic>
    </p:spTree>
    <p:extLst>
      <p:ext uri="{BB962C8B-B14F-4D97-AF65-F5344CB8AC3E}">
        <p14:creationId xmlns:p14="http://schemas.microsoft.com/office/powerpoint/2010/main" val="33628013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95C00-5246-D20B-4301-B76AA61365D5}"/>
              </a:ext>
            </a:extLst>
          </p:cNvPr>
          <p:cNvSpPr>
            <a:spLocks noGrp="1"/>
          </p:cNvSpPr>
          <p:nvPr>
            <p:ph type="title"/>
          </p:nvPr>
        </p:nvSpPr>
        <p:spPr/>
        <p:txBody>
          <a:bodyPr/>
          <a:lstStyle/>
          <a:p>
            <a:r>
              <a:rPr lang="en-CA" dirty="0"/>
              <a:t>Kory </a:t>
            </a:r>
          </a:p>
        </p:txBody>
      </p:sp>
      <p:sp>
        <p:nvSpPr>
          <p:cNvPr id="3" name="Content Placeholder 2">
            <a:extLst>
              <a:ext uri="{FF2B5EF4-FFF2-40B4-BE49-F238E27FC236}">
                <a16:creationId xmlns:a16="http://schemas.microsoft.com/office/drawing/2014/main" id="{00285D54-D17F-D78E-57F9-9757E6432746}"/>
              </a:ext>
            </a:extLst>
          </p:cNvPr>
          <p:cNvSpPr>
            <a:spLocks noGrp="1"/>
          </p:cNvSpPr>
          <p:nvPr>
            <p:ph idx="1"/>
          </p:nvPr>
        </p:nvSpPr>
        <p:spPr/>
        <p:txBody>
          <a:bodyPr/>
          <a:lstStyle/>
          <a:p>
            <a:endParaRPr lang="en-CA"/>
          </a:p>
        </p:txBody>
      </p:sp>
    </p:spTree>
    <p:extLst>
      <p:ext uri="{BB962C8B-B14F-4D97-AF65-F5344CB8AC3E}">
        <p14:creationId xmlns:p14="http://schemas.microsoft.com/office/powerpoint/2010/main" val="21860478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B063577F-2949-C31E-B4B0-5E250230FD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17E4A51B-BAF6-3729-A2C0-89331F2FB7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0365" y="-318"/>
            <a:ext cx="5907885" cy="3479046"/>
          </a:xfrm>
          <a:custGeom>
            <a:avLst/>
            <a:gdLst>
              <a:gd name="connsiteX0" fmla="*/ 5171297 w 5907885"/>
              <a:gd name="connsiteY0" fmla="*/ 284 h 3479046"/>
              <a:gd name="connsiteX1" fmla="*/ 5813217 w 5907885"/>
              <a:gd name="connsiteY1" fmla="*/ 114238 h 3479046"/>
              <a:gd name="connsiteX2" fmla="*/ 5907885 w 5907885"/>
              <a:gd name="connsiteY2" fmla="*/ 151524 h 3479046"/>
              <a:gd name="connsiteX3" fmla="*/ 5907885 w 5907885"/>
              <a:gd name="connsiteY3" fmla="*/ 3479046 h 3479046"/>
              <a:gd name="connsiteX4" fmla="*/ 0 w 5907885"/>
              <a:gd name="connsiteY4" fmla="*/ 3479046 h 3479046"/>
              <a:gd name="connsiteX5" fmla="*/ 3916974 w 5907885"/>
              <a:gd name="connsiteY5" fmla="*/ 405504 h 3479046"/>
              <a:gd name="connsiteX6" fmla="*/ 3959456 w 5907885"/>
              <a:gd name="connsiteY6" fmla="*/ 373857 h 3479046"/>
              <a:gd name="connsiteX7" fmla="*/ 5052215 w 5907885"/>
              <a:gd name="connsiteY7" fmla="*/ 1756 h 3479046"/>
              <a:gd name="connsiteX8" fmla="*/ 5171297 w 5907885"/>
              <a:gd name="connsiteY8" fmla="*/ 284 h 34790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07885" h="3479046">
                <a:moveTo>
                  <a:pt x="5171297" y="284"/>
                </a:moveTo>
                <a:cubicBezTo>
                  <a:pt x="5389485" y="3908"/>
                  <a:pt x="5606422" y="42249"/>
                  <a:pt x="5813217" y="114238"/>
                </a:cubicBezTo>
                <a:lnTo>
                  <a:pt x="5907885" y="151524"/>
                </a:lnTo>
                <a:lnTo>
                  <a:pt x="5907885" y="3479046"/>
                </a:lnTo>
                <a:lnTo>
                  <a:pt x="0" y="3479046"/>
                </a:lnTo>
                <a:lnTo>
                  <a:pt x="3916974" y="405504"/>
                </a:lnTo>
                <a:lnTo>
                  <a:pt x="3959456" y="373857"/>
                </a:lnTo>
                <a:cubicBezTo>
                  <a:pt x="4291086" y="139664"/>
                  <a:pt x="4671097" y="17528"/>
                  <a:pt x="5052215" y="1756"/>
                </a:cubicBezTo>
                <a:cubicBezTo>
                  <a:pt x="5091916" y="114"/>
                  <a:pt x="5131627" y="-375"/>
                  <a:pt x="5171297" y="284"/>
                </a:cubicBezTo>
                <a:close/>
              </a:path>
            </a:pathLst>
          </a:custGeom>
          <a:gradFill>
            <a:gsLst>
              <a:gs pos="40000">
                <a:schemeClr val="bg2"/>
              </a:gs>
              <a:gs pos="100000">
                <a:schemeClr val="accent1">
                  <a:lumMod val="60000"/>
                  <a:lumOff val="40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DF1C494-9845-52AA-07E5-199EC0AF1A52}"/>
              </a:ext>
            </a:extLst>
          </p:cNvPr>
          <p:cNvSpPr>
            <a:spLocks noGrp="1"/>
          </p:cNvSpPr>
          <p:nvPr>
            <p:ph type="title"/>
          </p:nvPr>
        </p:nvSpPr>
        <p:spPr>
          <a:xfrm>
            <a:off x="1066801" y="1143000"/>
            <a:ext cx="5029199" cy="1061720"/>
          </a:xfrm>
        </p:spPr>
        <p:txBody>
          <a:bodyPr anchor="t">
            <a:normAutofit/>
          </a:bodyPr>
          <a:lstStyle/>
          <a:p>
            <a:r>
              <a:rPr lang="en-CA" dirty="0"/>
              <a:t>We invite you to “try these on for size”</a:t>
            </a:r>
          </a:p>
        </p:txBody>
      </p:sp>
      <p:graphicFrame>
        <p:nvGraphicFramePr>
          <p:cNvPr id="5" name="Content Placeholder 2">
            <a:extLst>
              <a:ext uri="{FF2B5EF4-FFF2-40B4-BE49-F238E27FC236}">
                <a16:creationId xmlns:a16="http://schemas.microsoft.com/office/drawing/2014/main" id="{3A0E00F9-79AC-27AE-7D1F-EA59C4E8AA76}"/>
              </a:ext>
            </a:extLst>
          </p:cNvPr>
          <p:cNvGraphicFramePr>
            <a:graphicFrameLocks noGrp="1"/>
          </p:cNvGraphicFramePr>
          <p:nvPr>
            <p:ph idx="1"/>
            <p:extLst>
              <p:ext uri="{D42A27DB-BD31-4B8C-83A1-F6EECF244321}">
                <p14:modId xmlns:p14="http://schemas.microsoft.com/office/powerpoint/2010/main" val="4269297800"/>
              </p:ext>
            </p:extLst>
          </p:nvPr>
        </p:nvGraphicFramePr>
        <p:xfrm>
          <a:off x="2860040" y="2595880"/>
          <a:ext cx="8188960" cy="311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4845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BBECD-4554-CCE5-EC67-5B6FA5F4B911}"/>
              </a:ext>
            </a:extLst>
          </p:cNvPr>
          <p:cNvSpPr>
            <a:spLocks noGrp="1"/>
          </p:cNvSpPr>
          <p:nvPr>
            <p:ph type="ctrTitle"/>
          </p:nvPr>
        </p:nvSpPr>
        <p:spPr>
          <a:xfrm>
            <a:off x="1524000" y="626853"/>
            <a:ext cx="9144000" cy="4543658"/>
          </a:xfrm>
        </p:spPr>
        <p:txBody>
          <a:bodyPr anchor="ctr">
            <a:normAutofit fontScale="90000"/>
          </a:bodyPr>
          <a:lstStyle/>
          <a:p>
            <a:pPr>
              <a:lnSpc>
                <a:spcPct val="106000"/>
              </a:lnSpc>
              <a:spcAft>
                <a:spcPts val="800"/>
              </a:spcAft>
            </a:pPr>
            <a:br>
              <a:rPr lang="en-CA" sz="2200" b="1" dirty="0">
                <a:effectLst/>
                <a:latin typeface="Calibri" panose="020F0502020204030204" pitchFamily="34" charset="0"/>
                <a:ea typeface="Times New Roman" panose="02020603050405020304" pitchFamily="18" charset="0"/>
                <a:cs typeface="Calibri" panose="020F0502020204030204" pitchFamily="34" charset="0"/>
              </a:rPr>
            </a:br>
            <a:br>
              <a:rPr lang="en-CA" sz="2200" b="1" dirty="0">
                <a:effectLst/>
                <a:latin typeface="Calibri" panose="020F0502020204030204" pitchFamily="34" charset="0"/>
                <a:ea typeface="Times New Roman" panose="02020603050405020304" pitchFamily="18" charset="0"/>
                <a:cs typeface="Calibri" panose="020F0502020204030204" pitchFamily="34" charset="0"/>
              </a:rPr>
            </a:br>
            <a:r>
              <a:rPr lang="en-CA" b="1" dirty="0">
                <a:effectLst/>
                <a:latin typeface="Calibri" panose="020F0502020204030204" pitchFamily="34" charset="0"/>
                <a:ea typeface="Times New Roman" panose="02020603050405020304" pitchFamily="18" charset="0"/>
                <a:cs typeface="Calibri" panose="020F0502020204030204" pitchFamily="34" charset="0"/>
              </a:rPr>
              <a:t>Resources and Capabilities Committee</a:t>
            </a:r>
            <a:br>
              <a:rPr lang="en-CA" b="1" dirty="0">
                <a:effectLst/>
                <a:latin typeface="Calibri" panose="020F0502020204030204" pitchFamily="34" charset="0"/>
                <a:ea typeface="Times New Roman" panose="02020603050405020304" pitchFamily="18" charset="0"/>
                <a:cs typeface="Calibri" panose="020F0502020204030204" pitchFamily="34" charset="0"/>
              </a:rPr>
            </a:br>
            <a:br>
              <a:rPr lang="en-CA" sz="2200" dirty="0">
                <a:effectLst/>
                <a:latin typeface="Calibri" panose="020F0502020204030204" pitchFamily="34" charset="0"/>
                <a:ea typeface="Calibri" panose="020F0502020204030204" pitchFamily="34" charset="0"/>
                <a:cs typeface="Times New Roman" panose="02020603050405020304" pitchFamily="18" charset="0"/>
              </a:rPr>
            </a:br>
            <a:r>
              <a:rPr lang="en-CA" sz="2200" b="1" dirty="0">
                <a:effectLst/>
                <a:latin typeface="Calibri" panose="020F0502020204030204" pitchFamily="34" charset="0"/>
                <a:ea typeface="Times New Roman" panose="02020603050405020304" pitchFamily="18" charset="0"/>
                <a:cs typeface="Calibri" panose="020F0502020204030204" pitchFamily="34" charset="0"/>
              </a:rPr>
              <a:t>Mandate</a:t>
            </a:r>
            <a:br>
              <a:rPr lang="en-CA" sz="2200" dirty="0">
                <a:effectLst/>
                <a:latin typeface="Calibri" panose="020F0502020204030204" pitchFamily="34" charset="0"/>
                <a:ea typeface="Calibri" panose="020F0502020204030204" pitchFamily="34" charset="0"/>
                <a:cs typeface="Times New Roman" panose="02020603050405020304" pitchFamily="18" charset="0"/>
              </a:rPr>
            </a:br>
            <a:r>
              <a:rPr lang="en-CA" sz="2200" b="0" dirty="0">
                <a:effectLst/>
                <a:latin typeface="Neue Haas Grotesk Text Pro" panose="020B0504020202020204" pitchFamily="34" charset="0"/>
                <a:ea typeface="Calibri" panose="020F0502020204030204" pitchFamily="34" charset="0"/>
                <a:cs typeface="Calibri" panose="020F0502020204030204" pitchFamily="34" charset="0"/>
              </a:rPr>
              <a:t>The Resources and Capabilities Committee is a subcommittee of the Inspired By Our Grassroots Steering Committee.  This committee was struck to develop and make recommendations on a business model that will lead transformation as identified in Journey to Belonging, in a way that considers the needs of people and families first.  This committee reports back to the IOG Steering Committee which ultimately reports back and makes recommendations to the Provincial Executive Directors Group (P</a:t>
            </a:r>
            <a:r>
              <a:rPr lang="en-CA" sz="1800" b="0" dirty="0">
                <a:effectLst/>
                <a:latin typeface="Neue Haas Grotesk Text Pro" panose="020B0504020202020204" pitchFamily="34" charset="0"/>
                <a:ea typeface="Calibri" panose="020F0502020204030204" pitchFamily="34" charset="0"/>
                <a:cs typeface="Calibri" panose="020F0502020204030204" pitchFamily="34" charset="0"/>
              </a:rPr>
              <a:t>EDG), </a:t>
            </a:r>
            <a:r>
              <a:rPr lang="en-CA" sz="2200" b="0" dirty="0">
                <a:effectLst/>
                <a:latin typeface="Neue Haas Grotesk Text Pro" panose="020B0504020202020204" pitchFamily="34" charset="0"/>
                <a:ea typeface="Calibri" panose="020F0502020204030204" pitchFamily="34" charset="0"/>
                <a:cs typeface="Calibri" panose="020F0502020204030204" pitchFamily="34" charset="0"/>
              </a:rPr>
              <a:t>who originally initiated this work in 2013, and its subsequent work plan.</a:t>
            </a:r>
            <a:br>
              <a:rPr lang="en-CA" sz="2200" b="0" dirty="0">
                <a:effectLst/>
                <a:latin typeface="Neue Haas Grotesk Text Pro" panose="020B0504020202020204" pitchFamily="34" charset="0"/>
                <a:ea typeface="Calibri" panose="020F0502020204030204" pitchFamily="34" charset="0"/>
                <a:cs typeface="Times New Roman" panose="02020603050405020304" pitchFamily="18" charset="0"/>
              </a:rPr>
            </a:br>
            <a:endParaRPr lang="en-CA" sz="2200" b="0" dirty="0">
              <a:latin typeface="Neue Haas Grotesk Text Pro" panose="020B0504020202020204" pitchFamily="34" charset="0"/>
            </a:endParaRPr>
          </a:p>
        </p:txBody>
      </p:sp>
      <p:sp>
        <p:nvSpPr>
          <p:cNvPr id="3" name="Subtitle 2">
            <a:extLst>
              <a:ext uri="{FF2B5EF4-FFF2-40B4-BE49-F238E27FC236}">
                <a16:creationId xmlns:a16="http://schemas.microsoft.com/office/drawing/2014/main" id="{B5CC1F2B-AE90-274D-016F-758E4958EE67}"/>
              </a:ext>
            </a:extLst>
          </p:cNvPr>
          <p:cNvSpPr>
            <a:spLocks noGrp="1"/>
          </p:cNvSpPr>
          <p:nvPr>
            <p:ph type="subTitle" idx="1"/>
          </p:nvPr>
        </p:nvSpPr>
        <p:spPr>
          <a:xfrm>
            <a:off x="1524000" y="5170511"/>
            <a:ext cx="9144000" cy="995451"/>
          </a:xfrm>
        </p:spPr>
        <p:txBody>
          <a:bodyPr anchor="ctr">
            <a:normAutofit fontScale="25000" lnSpcReduction="20000"/>
          </a:bodyPr>
          <a:lstStyle/>
          <a:p>
            <a:pPr>
              <a:lnSpc>
                <a:spcPct val="106000"/>
              </a:lnSpc>
              <a:spcAft>
                <a:spcPts val="800"/>
              </a:spcAft>
            </a:pPr>
            <a:endParaRPr lang="en-CA"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6000"/>
              </a:lnSpc>
              <a:spcAft>
                <a:spcPts val="800"/>
              </a:spcAft>
            </a:pPr>
            <a:r>
              <a:rPr lang="en-CA" sz="7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Pri</a:t>
            </a:r>
            <a:r>
              <a:rPr lang="en-CA" sz="7200" b="1" dirty="0">
                <a:solidFill>
                  <a:srgbClr val="4472C4"/>
                </a:solidFill>
                <a:effectLst/>
                <a:latin typeface="Calibri" panose="020F0502020204030204" pitchFamily="34" charset="0"/>
                <a:ea typeface="Calibri" panose="020F0502020204030204" pitchFamily="34" charset="0"/>
                <a:cs typeface="Calibri" panose="020F0502020204030204" pitchFamily="34" charset="0"/>
              </a:rPr>
              <a:t>ority #6: Finance – business model — build practical capabilities</a:t>
            </a:r>
            <a:endParaRPr lang="en-CA" sz="72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6000"/>
              </a:lnSpc>
              <a:spcAft>
                <a:spcPts val="800"/>
              </a:spcAft>
            </a:pPr>
            <a:r>
              <a:rPr lang="en-CA" sz="7200" b="1" dirty="0">
                <a:solidFill>
                  <a:srgbClr val="4472C4"/>
                </a:solidFill>
                <a:effectLst/>
                <a:latin typeface="Calibri" panose="020F0502020204030204" pitchFamily="34" charset="0"/>
                <a:ea typeface="Calibri" panose="020F0502020204030204" pitchFamily="34" charset="0"/>
                <a:cs typeface="Calibri" panose="020F0502020204030204" pitchFamily="34" charset="0"/>
              </a:rPr>
              <a:t>Priority #7: Reduce ministry reliance on private, for-profit purchased services</a:t>
            </a:r>
            <a:endParaRPr lang="en-CA" sz="72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Tree>
    <p:extLst>
      <p:ext uri="{BB962C8B-B14F-4D97-AF65-F5344CB8AC3E}">
        <p14:creationId xmlns:p14="http://schemas.microsoft.com/office/powerpoint/2010/main" val="41825363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EB579-7E10-99E4-238C-60B6A194492A}"/>
              </a:ext>
            </a:extLst>
          </p:cNvPr>
          <p:cNvSpPr>
            <a:spLocks noGrp="1"/>
          </p:cNvSpPr>
          <p:nvPr>
            <p:ph type="title"/>
          </p:nvPr>
        </p:nvSpPr>
        <p:spPr>
          <a:xfrm>
            <a:off x="1066800" y="404602"/>
            <a:ext cx="6455434" cy="1480842"/>
          </a:xfrm>
        </p:spPr>
        <p:txBody>
          <a:bodyPr>
            <a:normAutofit/>
          </a:bodyPr>
          <a:lstStyle/>
          <a:p>
            <a:r>
              <a:rPr lang="en-CA" dirty="0"/>
              <a:t>Pathways and Possibilities</a:t>
            </a:r>
          </a:p>
        </p:txBody>
      </p:sp>
      <p:pic>
        <p:nvPicPr>
          <p:cNvPr id="5" name="Picture 4">
            <a:extLst>
              <a:ext uri="{FF2B5EF4-FFF2-40B4-BE49-F238E27FC236}">
                <a16:creationId xmlns:a16="http://schemas.microsoft.com/office/drawing/2014/main" id="{7D0C9693-8E3D-B20E-4473-EF3546B269A6}"/>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27590" y="226641"/>
            <a:ext cx="2497843" cy="1658803"/>
          </a:xfrm>
          <a:prstGeom prst="rect">
            <a:avLst/>
          </a:prstGeom>
          <a:ln>
            <a:noFill/>
          </a:ln>
          <a:effectLst>
            <a:softEdge rad="112500"/>
          </a:effectLst>
        </p:spPr>
      </p:pic>
      <p:sp>
        <p:nvSpPr>
          <p:cNvPr id="6" name="Rectangle 3">
            <a:extLst>
              <a:ext uri="{FF2B5EF4-FFF2-40B4-BE49-F238E27FC236}">
                <a16:creationId xmlns:a16="http://schemas.microsoft.com/office/drawing/2014/main" id="{5FBDAA3D-BA07-F551-7E5C-FC2DF70BDEEC}"/>
              </a:ext>
            </a:extLst>
          </p:cNvPr>
          <p:cNvSpPr>
            <a:spLocks noChangeArrowheads="1"/>
          </p:cNvSpPr>
          <p:nvPr/>
        </p:nvSpPr>
        <p:spPr bwMode="auto">
          <a:xfrm>
            <a:off x="658026" y="1822506"/>
            <a:ext cx="10924374" cy="4416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71500" algn="l"/>
              </a:tabLst>
              <a:defRPr>
                <a:solidFill>
                  <a:schemeClr val="tx1"/>
                </a:solidFill>
                <a:latin typeface="Arial" panose="020B0604020202020204" pitchFamily="34" charset="0"/>
              </a:defRPr>
            </a:lvl1pPr>
            <a:lvl2pPr eaLnBrk="0" fontAlgn="base" hangingPunct="0">
              <a:spcBef>
                <a:spcPct val="0"/>
              </a:spcBef>
              <a:spcAft>
                <a:spcPct val="0"/>
              </a:spcAft>
              <a:tabLst>
                <a:tab pos="571500" algn="l"/>
              </a:tabLst>
              <a:defRPr>
                <a:solidFill>
                  <a:schemeClr val="tx1"/>
                </a:solidFill>
                <a:latin typeface="Arial" panose="020B0604020202020204" pitchFamily="34" charset="0"/>
              </a:defRPr>
            </a:lvl2pPr>
            <a:lvl3pPr eaLnBrk="0" fontAlgn="base" hangingPunct="0">
              <a:spcBef>
                <a:spcPct val="0"/>
              </a:spcBef>
              <a:spcAft>
                <a:spcPct val="0"/>
              </a:spcAft>
              <a:tabLst>
                <a:tab pos="571500" algn="l"/>
              </a:tabLst>
              <a:defRPr>
                <a:solidFill>
                  <a:schemeClr val="tx1"/>
                </a:solidFill>
                <a:latin typeface="Arial" panose="020B0604020202020204" pitchFamily="34" charset="0"/>
              </a:defRPr>
            </a:lvl3pPr>
            <a:lvl4pPr eaLnBrk="0" fontAlgn="base" hangingPunct="0">
              <a:spcBef>
                <a:spcPct val="0"/>
              </a:spcBef>
              <a:spcAft>
                <a:spcPct val="0"/>
              </a:spcAft>
              <a:tabLst>
                <a:tab pos="571500" algn="l"/>
              </a:tabLst>
              <a:defRPr>
                <a:solidFill>
                  <a:schemeClr val="tx1"/>
                </a:solidFill>
                <a:latin typeface="Arial" panose="020B0604020202020204" pitchFamily="34" charset="0"/>
              </a:defRPr>
            </a:lvl4pPr>
            <a:lvl5pPr eaLnBrk="0" fontAlgn="base" hangingPunct="0">
              <a:spcBef>
                <a:spcPct val="0"/>
              </a:spcBef>
              <a:spcAft>
                <a:spcPct val="0"/>
              </a:spcAft>
              <a:tabLst>
                <a:tab pos="571500" algn="l"/>
              </a:tabLst>
              <a:defRPr>
                <a:solidFill>
                  <a:schemeClr val="tx1"/>
                </a:solidFill>
                <a:latin typeface="Arial" panose="020B0604020202020204" pitchFamily="34" charset="0"/>
              </a:defRPr>
            </a:lvl5pPr>
            <a:lvl6pPr eaLnBrk="0" fontAlgn="base" hangingPunct="0">
              <a:spcBef>
                <a:spcPct val="0"/>
              </a:spcBef>
              <a:spcAft>
                <a:spcPct val="0"/>
              </a:spcAft>
              <a:tabLst>
                <a:tab pos="571500" algn="l"/>
              </a:tabLst>
              <a:defRPr>
                <a:solidFill>
                  <a:schemeClr val="tx1"/>
                </a:solidFill>
                <a:latin typeface="Arial" panose="020B0604020202020204" pitchFamily="34" charset="0"/>
              </a:defRPr>
            </a:lvl6pPr>
            <a:lvl7pPr eaLnBrk="0" fontAlgn="base" hangingPunct="0">
              <a:spcBef>
                <a:spcPct val="0"/>
              </a:spcBef>
              <a:spcAft>
                <a:spcPct val="0"/>
              </a:spcAft>
              <a:tabLst>
                <a:tab pos="571500" algn="l"/>
              </a:tabLst>
              <a:defRPr>
                <a:solidFill>
                  <a:schemeClr val="tx1"/>
                </a:solidFill>
                <a:latin typeface="Arial" panose="020B0604020202020204" pitchFamily="34" charset="0"/>
              </a:defRPr>
            </a:lvl7pPr>
            <a:lvl8pPr eaLnBrk="0" fontAlgn="base" hangingPunct="0">
              <a:spcBef>
                <a:spcPct val="0"/>
              </a:spcBef>
              <a:spcAft>
                <a:spcPct val="0"/>
              </a:spcAft>
              <a:tabLst>
                <a:tab pos="571500" algn="l"/>
              </a:tabLst>
              <a:defRPr>
                <a:solidFill>
                  <a:schemeClr val="tx1"/>
                </a:solidFill>
                <a:latin typeface="Arial" panose="020B0604020202020204" pitchFamily="34" charset="0"/>
              </a:defRPr>
            </a:lvl8pPr>
            <a:lvl9pPr eaLnBrk="0" fontAlgn="base" hangingPunct="0">
              <a:spcBef>
                <a:spcPct val="0"/>
              </a:spcBef>
              <a:spcAft>
                <a:spcPct val="0"/>
              </a:spcAft>
              <a:tabLst>
                <a:tab pos="5715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1500" algn="l"/>
              </a:tabLst>
            </a:pPr>
            <a:r>
              <a:rPr kumimoji="0" lang="en-CA" altLang="en-US" sz="2000" b="1" i="0" u="none" strike="noStrike" cap="none" normalizeH="0" baseline="0" dirty="0">
                <a:ln>
                  <a:noFill/>
                </a:ln>
                <a:solidFill>
                  <a:srgbClr val="000000"/>
                </a:solidFill>
                <a:effectLst/>
                <a:latin typeface="Calibri" panose="020F0502020204030204" pitchFamily="34" charset="0"/>
                <a:ea typeface="Arial" panose="020B0604020202020204" pitchFamily="34" charset="0"/>
                <a:cs typeface="Calibri" panose="020F0502020204030204" pitchFamily="34" charset="0"/>
              </a:rPr>
              <a:t>Directing funding to people, families, and trusted others</a:t>
            </a:r>
            <a:r>
              <a:rPr kumimoji="0" lang="en-CA" altLang="en-US" sz="2000" b="0" i="0" u="none" strike="noStrike" cap="none" normalizeH="0" baseline="0" dirty="0">
                <a:ln>
                  <a:noFill/>
                </a:ln>
                <a:solidFill>
                  <a:srgbClr val="000000"/>
                </a:solidFill>
                <a:effectLst/>
                <a:latin typeface="Calibri" panose="020F0502020204030204" pitchFamily="34" charset="0"/>
                <a:ea typeface="Arial" panose="020B0604020202020204" pitchFamily="34" charset="0"/>
                <a:cs typeface="Calibri" panose="020F0502020204030204" pitchFamily="34" charset="0"/>
              </a:rPr>
              <a:t> together with independently found supports, will allow a good number of people to just get on with life and take some pressure off the system, create some good stories going forward, and allow focus to be on many others.</a:t>
            </a: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en-CA" altLang="en-US" sz="105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r>
              <a:rPr kumimoji="0" lang="en-CA" altLang="en-US" sz="2000" b="1" i="0" u="none" strike="noStrike" cap="none" normalizeH="0" baseline="0" dirty="0">
                <a:ln>
                  <a:noFill/>
                </a:ln>
                <a:solidFill>
                  <a:srgbClr val="000000"/>
                </a:solidFill>
                <a:effectLst/>
                <a:latin typeface="Calibri" panose="020F0502020204030204" pitchFamily="34" charset="0"/>
                <a:ea typeface="Arial" panose="020B0604020202020204" pitchFamily="34" charset="0"/>
                <a:cs typeface="Calibri" panose="020F0502020204030204" pitchFamily="34" charset="0"/>
              </a:rPr>
              <a:t>Supported Individualized Funding</a:t>
            </a:r>
            <a:r>
              <a:rPr kumimoji="0" lang="en-CA" altLang="en-US" sz="2000" b="0" i="0" u="none" strike="noStrike" cap="none" normalizeH="0" baseline="0" dirty="0">
                <a:ln>
                  <a:noFill/>
                </a:ln>
                <a:solidFill>
                  <a:srgbClr val="000000"/>
                </a:solidFill>
                <a:effectLst/>
                <a:latin typeface="Calibri" panose="020F0502020204030204" pitchFamily="34" charset="0"/>
                <a:ea typeface="Arial" panose="020B0604020202020204" pitchFamily="34" charset="0"/>
                <a:cs typeface="Calibri" panose="020F0502020204030204" pitchFamily="34" charset="0"/>
              </a:rPr>
              <a:t> allows a more level playing field to offer control and direction to remain in the hands of people despite education, life experience, lack of early access to capacity building, etc., and will take additional pressure off the system as people and their families/allies will significantly step up as partners to take on a big part of the work. From here new stories of possibility in different life conditions will arise. </a:t>
            </a: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endParaRPr kumimoji="0" lang="en-CA" altLang="en-US" sz="105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71500" algn="l"/>
              </a:tabLst>
            </a:pPr>
            <a:r>
              <a:rPr kumimoji="0" lang="en-CA" altLang="en-US" sz="2000" b="1" i="0" u="none" strike="noStrike" cap="none" normalizeH="0" baseline="0" dirty="0">
                <a:ln>
                  <a:noFill/>
                </a:ln>
                <a:solidFill>
                  <a:srgbClr val="000000"/>
                </a:solidFill>
                <a:effectLst/>
                <a:latin typeface="Calibri" panose="020F0502020204030204" pitchFamily="34" charset="0"/>
                <a:ea typeface="Arial" panose="020B0604020202020204" pitchFamily="34" charset="0"/>
                <a:cs typeface="Calibri" panose="020F0502020204030204" pitchFamily="34" charset="0"/>
              </a:rPr>
              <a:t>Agency-managed individualized funding</a:t>
            </a:r>
            <a:r>
              <a:rPr kumimoji="0" lang="en-CA" altLang="en-US" sz="2000" b="0" i="0" u="none" strike="noStrike" cap="none" normalizeH="0" baseline="0" dirty="0">
                <a:ln>
                  <a:noFill/>
                </a:ln>
                <a:solidFill>
                  <a:srgbClr val="000000"/>
                </a:solidFill>
                <a:effectLst/>
                <a:latin typeface="Calibri" panose="020F0502020204030204" pitchFamily="34" charset="0"/>
                <a:ea typeface="Arial" panose="020B0604020202020204" pitchFamily="34" charset="0"/>
                <a:cs typeface="Calibri" panose="020F0502020204030204" pitchFamily="34" charset="0"/>
              </a:rPr>
              <a:t> will ensure that the bulk of the current system will not be overturned, but people will be able to look at other options without risking losing their full services. The relief of pressure from the Person-family-led approach and the Supported/Individualized funding Model will allow current services to provide support in critical areas not currently being addressed (or at risk of being taken over by expensive OPR units). </a:t>
            </a:r>
            <a:endParaRPr kumimoji="0" lang="en-CA" altLang="en-US" sz="3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14213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E886A-FC28-A2D7-55F6-B0C91F720A91}"/>
              </a:ext>
            </a:extLst>
          </p:cNvPr>
          <p:cNvSpPr>
            <a:spLocks noGrp="1"/>
          </p:cNvSpPr>
          <p:nvPr>
            <p:ph type="title"/>
          </p:nvPr>
        </p:nvSpPr>
        <p:spPr/>
        <p:txBody>
          <a:bodyPr/>
          <a:lstStyle/>
          <a:p>
            <a:r>
              <a:rPr lang="en-CA" dirty="0"/>
              <a:t>Three Approaches to Work for All</a:t>
            </a:r>
          </a:p>
        </p:txBody>
      </p:sp>
      <p:sp>
        <p:nvSpPr>
          <p:cNvPr id="3" name="Text Placeholder 2">
            <a:extLst>
              <a:ext uri="{FF2B5EF4-FFF2-40B4-BE49-F238E27FC236}">
                <a16:creationId xmlns:a16="http://schemas.microsoft.com/office/drawing/2014/main" id="{28143EC4-9077-A52B-19AC-6AC154B870AB}"/>
              </a:ext>
            </a:extLst>
          </p:cNvPr>
          <p:cNvSpPr>
            <a:spLocks noGrp="1"/>
          </p:cNvSpPr>
          <p:nvPr>
            <p:ph type="body" idx="1"/>
          </p:nvPr>
        </p:nvSpPr>
        <p:spPr/>
        <p:txBody>
          <a:bodyPr/>
          <a:lstStyle/>
          <a:p>
            <a:endParaRPr lang="en-CA"/>
          </a:p>
        </p:txBody>
      </p:sp>
    </p:spTree>
    <p:extLst>
      <p:ext uri="{BB962C8B-B14F-4D97-AF65-F5344CB8AC3E}">
        <p14:creationId xmlns:p14="http://schemas.microsoft.com/office/powerpoint/2010/main" val="2235430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useBgFill="1">
        <p:nvSpPr>
          <p:cNvPr id="6" name="Rectangle 5">
            <a:extLst>
              <a:ext uri="{FF2B5EF4-FFF2-40B4-BE49-F238E27FC236}">
                <a16:creationId xmlns:a16="http://schemas.microsoft.com/office/drawing/2014/main" id="{E5D8E37F-B926-4EDC-B832-034AD1BBD5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3DAB46B-2132-3DA5-8FD7-CCEFD59E2B2F}"/>
              </a:ext>
            </a:extLst>
          </p:cNvPr>
          <p:cNvSpPr>
            <a:spLocks noGrp="1"/>
          </p:cNvSpPr>
          <p:nvPr>
            <p:ph type="title"/>
          </p:nvPr>
        </p:nvSpPr>
        <p:spPr>
          <a:xfrm>
            <a:off x="1066800" y="453155"/>
            <a:ext cx="6489764" cy="1140696"/>
          </a:xfrm>
          <a:solidFill>
            <a:schemeClr val="accent1"/>
          </a:solidFill>
          <a:ln>
            <a:solidFill>
              <a:schemeClr val="accent1"/>
            </a:solidFill>
          </a:ln>
        </p:spPr>
        <p:txBody>
          <a:bodyPr anchor="ctr">
            <a:normAutofit/>
          </a:bodyPr>
          <a:lstStyle/>
          <a:p>
            <a:r>
              <a:rPr lang="en-CA" dirty="0"/>
              <a:t>Setting the Context – that affects all</a:t>
            </a:r>
          </a:p>
        </p:txBody>
      </p:sp>
      <p:sp>
        <p:nvSpPr>
          <p:cNvPr id="3" name="Content Placeholder 2">
            <a:extLst>
              <a:ext uri="{FF2B5EF4-FFF2-40B4-BE49-F238E27FC236}">
                <a16:creationId xmlns:a16="http://schemas.microsoft.com/office/drawing/2014/main" id="{0B914198-7541-A51A-27EE-976B6D6C0ECB}"/>
              </a:ext>
            </a:extLst>
          </p:cNvPr>
          <p:cNvSpPr>
            <a:spLocks noGrp="1"/>
          </p:cNvSpPr>
          <p:nvPr>
            <p:ph idx="1"/>
          </p:nvPr>
        </p:nvSpPr>
        <p:spPr>
          <a:xfrm>
            <a:off x="1066798" y="1933996"/>
            <a:ext cx="6135114" cy="4393976"/>
          </a:xfrm>
        </p:spPr>
        <p:txBody>
          <a:bodyPr>
            <a:normAutofit/>
          </a:bodyPr>
          <a:lstStyle/>
          <a:p>
            <a:pPr>
              <a:lnSpc>
                <a:spcPct val="110000"/>
              </a:lnSpc>
            </a:pPr>
            <a:r>
              <a:rPr lang="en-CA" sz="1600" dirty="0"/>
              <a:t>All people </a:t>
            </a:r>
            <a:r>
              <a:rPr lang="en-CA" sz="1600" dirty="0">
                <a:effectLst/>
                <a:latin typeface="Neue Haas Grotesk Text Pro" panose="020B0504020202020204" pitchFamily="34" charset="0"/>
                <a:ea typeface="Calibri" panose="020F0502020204030204" pitchFamily="34" charset="0"/>
              </a:rPr>
              <a:t>have their own will and preferences which evolve over time</a:t>
            </a:r>
          </a:p>
          <a:p>
            <a:pPr>
              <a:lnSpc>
                <a:spcPct val="110000"/>
              </a:lnSpc>
            </a:pPr>
            <a:r>
              <a:rPr lang="en-CA" sz="1600" dirty="0">
                <a:effectLst/>
                <a:ea typeface="Calibri" panose="020F0502020204030204" pitchFamily="34" charset="0"/>
              </a:rPr>
              <a:t>Family is defined as “</a:t>
            </a:r>
            <a:r>
              <a:rPr lang="en-CA" sz="1600" b="1" dirty="0">
                <a:effectLst/>
                <a:ea typeface="Calibri" panose="020F0502020204030204" pitchFamily="34" charset="0"/>
              </a:rPr>
              <a:t>chosen family and allies who are unpaid and in a relationship that enables them to recognize and augment the voice of the person</a:t>
            </a:r>
            <a:r>
              <a:rPr lang="en-CA" sz="1600" dirty="0">
                <a:effectLst/>
                <a:ea typeface="Calibri" panose="020F0502020204030204" pitchFamily="34" charset="0"/>
              </a:rPr>
              <a:t>”</a:t>
            </a:r>
          </a:p>
          <a:p>
            <a:pPr>
              <a:lnSpc>
                <a:spcPct val="110000"/>
              </a:lnSpc>
            </a:pPr>
            <a:r>
              <a:rPr lang="en-CA" sz="1600" dirty="0">
                <a:ea typeface="Calibri" panose="020F0502020204030204" pitchFamily="34" charset="0"/>
              </a:rPr>
              <a:t>Easy and early access to see stories of possibility in real life in community, and to unencumbered third party planning and facilitation</a:t>
            </a:r>
          </a:p>
          <a:p>
            <a:pPr>
              <a:lnSpc>
                <a:spcPct val="110000"/>
              </a:lnSpc>
            </a:pPr>
            <a:r>
              <a:rPr lang="en-CA" sz="1600" dirty="0">
                <a:effectLst/>
                <a:ea typeface="Calibri" panose="020F0502020204030204" pitchFamily="34" charset="0"/>
              </a:rPr>
              <a:t>Access to the most holistic, least intrusive help with self-regulation, communication and full well-being in all regions is essential</a:t>
            </a:r>
          </a:p>
          <a:p>
            <a:pPr>
              <a:lnSpc>
                <a:spcPct val="110000"/>
              </a:lnSpc>
            </a:pPr>
            <a:r>
              <a:rPr lang="en-CA" sz="1600" dirty="0">
                <a:ea typeface="Calibri" panose="020F0502020204030204" pitchFamily="34" charset="0"/>
              </a:rPr>
              <a:t>Start with the assumption that people can, and want to be, supported in their homes and communities to life a life like all citizens</a:t>
            </a:r>
            <a:endParaRPr lang="en-CA" sz="1600" dirty="0"/>
          </a:p>
        </p:txBody>
      </p:sp>
      <p:pic>
        <p:nvPicPr>
          <p:cNvPr id="7" name="Picture 6" descr="A close up image of chess pawns">
            <a:extLst>
              <a:ext uri="{FF2B5EF4-FFF2-40B4-BE49-F238E27FC236}">
                <a16:creationId xmlns:a16="http://schemas.microsoft.com/office/drawing/2014/main" id="{A2C24850-8D2D-C71E-98BD-E9C942F2A4B4}"/>
              </a:ext>
            </a:extLst>
          </p:cNvPr>
          <p:cNvPicPr>
            <a:picLocks noChangeAspect="1"/>
          </p:cNvPicPr>
          <p:nvPr/>
        </p:nvPicPr>
        <p:blipFill rotWithShape="1">
          <a:blip r:embed="rId2"/>
          <a:srcRect t="14154" r="12080" b="-2"/>
          <a:stretch/>
        </p:blipFill>
        <p:spPr>
          <a:xfrm>
            <a:off x="6381918" y="2156616"/>
            <a:ext cx="5810082" cy="4701384"/>
          </a:xfrm>
          <a:custGeom>
            <a:avLst/>
            <a:gdLst/>
            <a:ahLst/>
            <a:cxnLst/>
            <a:rect l="l" t="t" r="r" b="b"/>
            <a:pathLst>
              <a:path w="8329331" h="4701384">
                <a:moveTo>
                  <a:pt x="7047184" y="406"/>
                </a:moveTo>
                <a:cubicBezTo>
                  <a:pt x="7473044" y="7480"/>
                  <a:pt x="7895572" y="106955"/>
                  <a:pt x="8282506" y="294946"/>
                </a:cubicBezTo>
                <a:lnTo>
                  <a:pt x="8329331" y="319324"/>
                </a:lnTo>
                <a:lnTo>
                  <a:pt x="8329331" y="4701384"/>
                </a:lnTo>
                <a:lnTo>
                  <a:pt x="0" y="4701384"/>
                </a:lnTo>
                <a:lnTo>
                  <a:pt x="5251843" y="580406"/>
                </a:lnTo>
                <a:lnTo>
                  <a:pt x="5312648" y="535110"/>
                </a:lnTo>
                <a:cubicBezTo>
                  <a:pt x="5787318" y="199904"/>
                  <a:pt x="6331234" y="25089"/>
                  <a:pt x="6876738" y="2514"/>
                </a:cubicBezTo>
                <a:cubicBezTo>
                  <a:pt x="6933561" y="163"/>
                  <a:pt x="6990402" y="-537"/>
                  <a:pt x="7047184" y="406"/>
                </a:cubicBezTo>
                <a:close/>
              </a:path>
            </a:pathLst>
          </a:custGeom>
        </p:spPr>
      </p:pic>
    </p:spTree>
    <p:extLst>
      <p:ext uri="{BB962C8B-B14F-4D97-AF65-F5344CB8AC3E}">
        <p14:creationId xmlns:p14="http://schemas.microsoft.com/office/powerpoint/2010/main" val="1422051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F4E18-8731-F5C2-2A98-1D5250FF66BA}"/>
              </a:ext>
            </a:extLst>
          </p:cNvPr>
          <p:cNvSpPr>
            <a:spLocks noGrp="1"/>
          </p:cNvSpPr>
          <p:nvPr>
            <p:ph type="title"/>
          </p:nvPr>
        </p:nvSpPr>
        <p:spPr>
          <a:xfrm>
            <a:off x="1066800" y="331774"/>
            <a:ext cx="8886884" cy="768744"/>
          </a:xfrm>
        </p:spPr>
        <p:txBody>
          <a:bodyPr/>
          <a:lstStyle/>
          <a:p>
            <a:r>
              <a:rPr lang="en-CA" dirty="0"/>
              <a:t>Three Pathways and Possibilities</a:t>
            </a:r>
          </a:p>
        </p:txBody>
      </p:sp>
      <p:graphicFrame>
        <p:nvGraphicFramePr>
          <p:cNvPr id="4" name="Content Placeholder 3">
            <a:extLst>
              <a:ext uri="{FF2B5EF4-FFF2-40B4-BE49-F238E27FC236}">
                <a16:creationId xmlns:a16="http://schemas.microsoft.com/office/drawing/2014/main" id="{BD5CD732-BB07-DE15-D6D5-AB171F5B5B5F}"/>
              </a:ext>
            </a:extLst>
          </p:cNvPr>
          <p:cNvGraphicFramePr>
            <a:graphicFrameLocks noGrp="1"/>
          </p:cNvGraphicFramePr>
          <p:nvPr>
            <p:ph idx="1"/>
            <p:extLst>
              <p:ext uri="{D42A27DB-BD31-4B8C-83A1-F6EECF244321}">
                <p14:modId xmlns:p14="http://schemas.microsoft.com/office/powerpoint/2010/main" val="671441353"/>
              </p:ext>
            </p:extLst>
          </p:nvPr>
        </p:nvGraphicFramePr>
        <p:xfrm>
          <a:off x="1066801" y="1238081"/>
          <a:ext cx="10067842" cy="5242739"/>
        </p:xfrm>
        <a:graphic>
          <a:graphicData uri="http://schemas.openxmlformats.org/drawingml/2006/table">
            <a:tbl>
              <a:tblPr firstRow="1" bandRow="1">
                <a:tableStyleId>{3B4B98B0-60AC-42C2-AFA5-B58CD77FA1E5}</a:tableStyleId>
              </a:tblPr>
              <a:tblGrid>
                <a:gridCol w="2926626">
                  <a:extLst>
                    <a:ext uri="{9D8B030D-6E8A-4147-A177-3AD203B41FA5}">
                      <a16:colId xmlns:a16="http://schemas.microsoft.com/office/drawing/2014/main" val="1856163452"/>
                    </a:ext>
                  </a:extLst>
                </a:gridCol>
                <a:gridCol w="3570608">
                  <a:extLst>
                    <a:ext uri="{9D8B030D-6E8A-4147-A177-3AD203B41FA5}">
                      <a16:colId xmlns:a16="http://schemas.microsoft.com/office/drawing/2014/main" val="4226275875"/>
                    </a:ext>
                  </a:extLst>
                </a:gridCol>
                <a:gridCol w="3570608">
                  <a:extLst>
                    <a:ext uri="{9D8B030D-6E8A-4147-A177-3AD203B41FA5}">
                      <a16:colId xmlns:a16="http://schemas.microsoft.com/office/drawing/2014/main" val="1709578113"/>
                    </a:ext>
                  </a:extLst>
                </a:gridCol>
              </a:tblGrid>
              <a:tr h="503416">
                <a:tc>
                  <a:txBody>
                    <a:bodyPr/>
                    <a:lstStyle/>
                    <a:p>
                      <a:r>
                        <a:rPr lang="en-CA" dirty="0">
                          <a:solidFill>
                            <a:schemeClr val="tx2"/>
                          </a:solidFill>
                        </a:rPr>
                        <a:t>Person/Family-Led Approach</a:t>
                      </a:r>
                    </a:p>
                  </a:txBody>
                  <a:tcPr/>
                </a:tc>
                <a:tc>
                  <a:txBody>
                    <a:bodyPr/>
                    <a:lstStyle/>
                    <a:p>
                      <a:r>
                        <a:rPr lang="en-CA" dirty="0">
                          <a:solidFill>
                            <a:schemeClr val="tx2"/>
                          </a:solidFill>
                        </a:rPr>
                        <a:t>Supported IF Approach</a:t>
                      </a:r>
                    </a:p>
                  </a:txBody>
                  <a:tcPr/>
                </a:tc>
                <a:tc>
                  <a:txBody>
                    <a:bodyPr/>
                    <a:lstStyle/>
                    <a:p>
                      <a:r>
                        <a:rPr lang="en-CA" dirty="0">
                          <a:solidFill>
                            <a:schemeClr val="tx2"/>
                          </a:solidFill>
                        </a:rPr>
                        <a:t>Agency Managed Approach</a:t>
                      </a:r>
                    </a:p>
                  </a:txBody>
                  <a:tcPr/>
                </a:tc>
                <a:extLst>
                  <a:ext uri="{0D108BD9-81ED-4DB2-BD59-A6C34878D82A}">
                    <a16:rowId xmlns:a16="http://schemas.microsoft.com/office/drawing/2014/main" val="3965633672"/>
                  </a:ext>
                </a:extLst>
              </a:tr>
              <a:tr h="4602659">
                <a:tc>
                  <a:txBody>
                    <a:bodyPr/>
                    <a:lstStyle/>
                    <a:p>
                      <a:r>
                        <a:rPr lang="en-CA" sz="1800" b="1" kern="1200" dirty="0">
                          <a:solidFill>
                            <a:sysClr val="windowText" lastClr="000000"/>
                          </a:solidFill>
                          <a:effectLst/>
                        </a:rPr>
                        <a:t>Directing funding to people and their chosen </a:t>
                      </a:r>
                      <a:r>
                        <a:rPr lang="en-CA" sz="1800" kern="1200" dirty="0">
                          <a:solidFill>
                            <a:sysClr val="windowText" lastClr="000000"/>
                          </a:solidFill>
                          <a:effectLst/>
                        </a:rPr>
                        <a:t>will allow a good number of people to just get on with life and take some pressure off the system, create some good stories going forward, and allow focus to be on many others</a:t>
                      </a:r>
                      <a:endParaRPr lang="en-CA" dirty="0">
                        <a:solidFill>
                          <a:sysClr val="windowText" lastClr="00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b="1" kern="1200" dirty="0">
                          <a:solidFill>
                            <a:sysClr val="windowText" lastClr="000000"/>
                          </a:solidFill>
                          <a:effectLst/>
                        </a:rPr>
                        <a:t>Supported Individualized Funding</a:t>
                      </a:r>
                      <a:r>
                        <a:rPr lang="en-CA" sz="1800" kern="1200" dirty="0">
                          <a:solidFill>
                            <a:sysClr val="windowText" lastClr="000000"/>
                          </a:solidFill>
                          <a:effectLst/>
                        </a:rPr>
                        <a:t> allows a more level playing field to offer control and direction to remain in the hands of people despite education, life experience, lack of early access to capacity building, etc. It will take pressure off the system as people and their allies will step up as partners to take on a big part of the work. From here new stories of possibility in different life conditions will arise. </a:t>
                      </a:r>
                    </a:p>
                    <a:p>
                      <a:endParaRPr lang="en-CA" dirty="0">
                        <a:solidFill>
                          <a:sysClr val="windowText" lastClr="000000"/>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b="1" kern="1200" dirty="0">
                          <a:solidFill>
                            <a:sysClr val="windowText" lastClr="000000"/>
                          </a:solidFill>
                          <a:effectLst/>
                        </a:rPr>
                        <a:t>Agency-managed individualized funding</a:t>
                      </a:r>
                      <a:r>
                        <a:rPr lang="en-CA" sz="1800" kern="1200" dirty="0">
                          <a:solidFill>
                            <a:sysClr val="windowText" lastClr="000000"/>
                          </a:solidFill>
                          <a:effectLst/>
                        </a:rPr>
                        <a:t> will ensure that the bulk of the current system will not be overturned, but people will be able to look at other options without risking losing their full services. The other two pathways will allow current services to provide support in critical areas not currently being addressed </a:t>
                      </a:r>
                      <a:endParaRPr lang="en-CA" dirty="0">
                        <a:solidFill>
                          <a:sysClr val="windowText" lastClr="000000"/>
                        </a:solidFill>
                      </a:endParaRPr>
                    </a:p>
                  </a:txBody>
                  <a:tcPr/>
                </a:tc>
                <a:extLst>
                  <a:ext uri="{0D108BD9-81ED-4DB2-BD59-A6C34878D82A}">
                    <a16:rowId xmlns:a16="http://schemas.microsoft.com/office/drawing/2014/main" val="2635685293"/>
                  </a:ext>
                </a:extLst>
              </a:tr>
            </a:tbl>
          </a:graphicData>
        </a:graphic>
      </p:graphicFrame>
    </p:spTree>
    <p:extLst>
      <p:ext uri="{BB962C8B-B14F-4D97-AF65-F5344CB8AC3E}">
        <p14:creationId xmlns:p14="http://schemas.microsoft.com/office/powerpoint/2010/main" val="3772010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DF91B-86FA-451E-3A09-69ABBE07201D}"/>
              </a:ext>
            </a:extLst>
          </p:cNvPr>
          <p:cNvSpPr>
            <a:spLocks noGrp="1"/>
          </p:cNvSpPr>
          <p:nvPr>
            <p:ph type="title"/>
          </p:nvPr>
        </p:nvSpPr>
        <p:spPr/>
        <p:txBody>
          <a:bodyPr/>
          <a:lstStyle/>
          <a:p>
            <a:r>
              <a:rPr lang="en-CA" dirty="0"/>
              <a:t>Elements of the Three Pathways</a:t>
            </a:r>
          </a:p>
        </p:txBody>
      </p:sp>
      <p:sp>
        <p:nvSpPr>
          <p:cNvPr id="3" name="Text Placeholder 2">
            <a:extLst>
              <a:ext uri="{FF2B5EF4-FFF2-40B4-BE49-F238E27FC236}">
                <a16:creationId xmlns:a16="http://schemas.microsoft.com/office/drawing/2014/main" id="{3AB43D24-E40F-1253-DE84-60FD0A072F51}"/>
              </a:ext>
            </a:extLst>
          </p:cNvPr>
          <p:cNvSpPr>
            <a:spLocks noGrp="1"/>
          </p:cNvSpPr>
          <p:nvPr>
            <p:ph type="body" idx="1"/>
          </p:nvPr>
        </p:nvSpPr>
        <p:spPr/>
        <p:txBody>
          <a:bodyPr/>
          <a:lstStyle/>
          <a:p>
            <a:endParaRPr lang="en-CA"/>
          </a:p>
        </p:txBody>
      </p:sp>
    </p:spTree>
    <p:extLst>
      <p:ext uri="{BB962C8B-B14F-4D97-AF65-F5344CB8AC3E}">
        <p14:creationId xmlns:p14="http://schemas.microsoft.com/office/powerpoint/2010/main" val="2329635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48D7368D-31D9-8101-473D-CD39E706FD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6401" y="3378954"/>
            <a:ext cx="6394567" cy="3479046"/>
          </a:xfrm>
          <a:custGeom>
            <a:avLst/>
            <a:gdLst/>
            <a:ahLst/>
            <a:cxnLst/>
            <a:rect l="l" t="t" r="r" b="b"/>
            <a:pathLst>
              <a:path w="6394567" h="3479046">
                <a:moveTo>
                  <a:pt x="5171297" y="284"/>
                </a:moveTo>
                <a:cubicBezTo>
                  <a:pt x="5607674" y="7531"/>
                  <a:pt x="6039042" y="153650"/>
                  <a:pt x="6394290" y="430072"/>
                </a:cubicBezTo>
                <a:lnTo>
                  <a:pt x="6394567" y="430316"/>
                </a:lnTo>
                <a:lnTo>
                  <a:pt x="6394567" y="3479046"/>
                </a:lnTo>
                <a:lnTo>
                  <a:pt x="0" y="3479046"/>
                </a:lnTo>
                <a:lnTo>
                  <a:pt x="3916974" y="405504"/>
                </a:lnTo>
                <a:lnTo>
                  <a:pt x="3959456" y="373857"/>
                </a:lnTo>
                <a:cubicBezTo>
                  <a:pt x="4291086" y="139664"/>
                  <a:pt x="4671097" y="17528"/>
                  <a:pt x="5052215" y="1756"/>
                </a:cubicBezTo>
                <a:cubicBezTo>
                  <a:pt x="5091916" y="114"/>
                  <a:pt x="5131627" y="-375"/>
                  <a:pt x="5171297" y="284"/>
                </a:cubicBezTo>
                <a:close/>
              </a:path>
            </a:pathLst>
          </a:custGeom>
          <a:gradFill>
            <a:gsLst>
              <a:gs pos="39000">
                <a:schemeClr val="bg2"/>
              </a:gs>
              <a:gs pos="100000">
                <a:schemeClr val="accent1">
                  <a:lumMod val="60000"/>
                  <a:lumOff val="40000"/>
                </a:scheme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useBgFill="1">
        <p:nvSpPr>
          <p:cNvPr id="10" name="Rectangle 9">
            <a:extLst>
              <a:ext uri="{FF2B5EF4-FFF2-40B4-BE49-F238E27FC236}">
                <a16:creationId xmlns:a16="http://schemas.microsoft.com/office/drawing/2014/main" id="{5496AE70-F970-59AB-7309-6CC00692C1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Box 3">
            <a:extLst>
              <a:ext uri="{FF2B5EF4-FFF2-40B4-BE49-F238E27FC236}">
                <a16:creationId xmlns:a16="http://schemas.microsoft.com/office/drawing/2014/main" id="{32906E3F-8A99-3068-D916-1F662CF94081}"/>
              </a:ext>
            </a:extLst>
          </p:cNvPr>
          <p:cNvSpPr txBox="1"/>
          <p:nvPr/>
        </p:nvSpPr>
        <p:spPr>
          <a:xfrm>
            <a:off x="1066801" y="5074083"/>
            <a:ext cx="5508170" cy="1240970"/>
          </a:xfrm>
          <a:prstGeom prst="rect">
            <a:avLst/>
          </a:prstGeom>
        </p:spPr>
        <p:txBody>
          <a:bodyPr rot="0" spcFirstLastPara="0" vert="horz" lIns="91440" tIns="45720" rIns="91440" bIns="45720" numCol="1" spcCol="0" rtlCol="0" fromWordArt="0" anchor="t" anchorCtr="0" forceAA="0" compatLnSpc="1">
            <a:prstTxWarp prst="textNoShape">
              <a:avLst/>
            </a:prstTxWarp>
            <a:normAutofit/>
          </a:bodyPr>
          <a:lstStyle/>
          <a:p>
            <a:pPr algn="r">
              <a:spcBef>
                <a:spcPct val="0"/>
              </a:spcBef>
              <a:spcAft>
                <a:spcPts val="800"/>
              </a:spcAft>
            </a:pPr>
            <a:r>
              <a:rPr lang="en-US" sz="3600" b="1" dirty="0">
                <a:effectLst/>
                <a:latin typeface="+mj-lt"/>
                <a:ea typeface="+mj-ea"/>
                <a:cs typeface="+mj-cs"/>
              </a:rPr>
              <a:t>Who administers the funding?</a:t>
            </a:r>
          </a:p>
        </p:txBody>
      </p:sp>
      <p:graphicFrame>
        <p:nvGraphicFramePr>
          <p:cNvPr id="2" name="Table 1">
            <a:extLst>
              <a:ext uri="{FF2B5EF4-FFF2-40B4-BE49-F238E27FC236}">
                <a16:creationId xmlns:a16="http://schemas.microsoft.com/office/drawing/2014/main" id="{A894BD18-1065-53BF-50B5-219DB26AD3DF}"/>
              </a:ext>
            </a:extLst>
          </p:cNvPr>
          <p:cNvGraphicFramePr>
            <a:graphicFrameLocks noGrp="1"/>
          </p:cNvGraphicFramePr>
          <p:nvPr>
            <p:extLst>
              <p:ext uri="{D42A27DB-BD31-4B8C-83A1-F6EECF244321}">
                <p14:modId xmlns:p14="http://schemas.microsoft.com/office/powerpoint/2010/main" val="507708401"/>
              </p:ext>
            </p:extLst>
          </p:nvPr>
        </p:nvGraphicFramePr>
        <p:xfrm>
          <a:off x="1019596" y="870938"/>
          <a:ext cx="10041917" cy="3532671"/>
        </p:xfrm>
        <a:graphic>
          <a:graphicData uri="http://schemas.openxmlformats.org/drawingml/2006/table">
            <a:tbl>
              <a:tblPr firstRow="1" bandRow="1">
                <a:tableStyleId>{3B4B98B0-60AC-42C2-AFA5-B58CD77FA1E5}</a:tableStyleId>
              </a:tblPr>
              <a:tblGrid>
                <a:gridCol w="246006">
                  <a:extLst>
                    <a:ext uri="{9D8B030D-6E8A-4147-A177-3AD203B41FA5}">
                      <a16:colId xmlns:a16="http://schemas.microsoft.com/office/drawing/2014/main" val="410526806"/>
                    </a:ext>
                  </a:extLst>
                </a:gridCol>
                <a:gridCol w="3458798">
                  <a:extLst>
                    <a:ext uri="{9D8B030D-6E8A-4147-A177-3AD203B41FA5}">
                      <a16:colId xmlns:a16="http://schemas.microsoft.com/office/drawing/2014/main" val="629473955"/>
                    </a:ext>
                  </a:extLst>
                </a:gridCol>
                <a:gridCol w="2933700">
                  <a:extLst>
                    <a:ext uri="{9D8B030D-6E8A-4147-A177-3AD203B41FA5}">
                      <a16:colId xmlns:a16="http://schemas.microsoft.com/office/drawing/2014/main" val="1506294572"/>
                    </a:ext>
                  </a:extLst>
                </a:gridCol>
                <a:gridCol w="3403413">
                  <a:extLst>
                    <a:ext uri="{9D8B030D-6E8A-4147-A177-3AD203B41FA5}">
                      <a16:colId xmlns:a16="http://schemas.microsoft.com/office/drawing/2014/main" val="1893255624"/>
                    </a:ext>
                  </a:extLst>
                </a:gridCol>
              </a:tblGrid>
              <a:tr h="1593783">
                <a:tc>
                  <a:txBody>
                    <a:bodyPr/>
                    <a:lstStyle/>
                    <a:p>
                      <a:pPr algn="l">
                        <a:lnSpc>
                          <a:spcPct val="107000"/>
                        </a:lnSpc>
                        <a:spcAft>
                          <a:spcPts val="800"/>
                        </a:spcAft>
                      </a:pPr>
                      <a:endParaRPr lang="en-CA" sz="1800" dirty="0">
                        <a:effectLst/>
                      </a:endParaRPr>
                    </a:p>
                  </a:txBody>
                  <a:tcPr marL="110303" marR="110303" marT="0" marB="0"/>
                </a:tc>
                <a:tc>
                  <a:txBody>
                    <a:bodyPr/>
                    <a:lstStyle/>
                    <a:p>
                      <a:pPr algn="ctr">
                        <a:lnSpc>
                          <a:spcPct val="107000"/>
                        </a:lnSpc>
                        <a:spcAft>
                          <a:spcPts val="800"/>
                        </a:spcAft>
                      </a:pPr>
                      <a:r>
                        <a:rPr lang="en-CA" sz="2100" dirty="0">
                          <a:effectLst/>
                        </a:rPr>
                        <a:t>Person/Family-Led Approach</a:t>
                      </a:r>
                      <a:endParaRPr lang="en-CA" sz="1800" dirty="0">
                        <a:effectLst/>
                      </a:endParaRPr>
                    </a:p>
                    <a:p>
                      <a:pPr algn="ctr">
                        <a:lnSpc>
                          <a:spcPct val="107000"/>
                        </a:lnSpc>
                        <a:spcAft>
                          <a:spcPts val="800"/>
                        </a:spcAft>
                      </a:pPr>
                      <a:r>
                        <a:rPr lang="en-CA" sz="600" dirty="0">
                          <a:effectLst/>
                        </a:rPr>
                        <a:t> </a:t>
                      </a:r>
                      <a:endParaRPr lang="en-CA" sz="1800" dirty="0">
                        <a:effectLst/>
                        <a:latin typeface="Calibri" panose="020F0502020204030204" pitchFamily="34" charset="0"/>
                        <a:ea typeface="Calibri" panose="020F0502020204030204" pitchFamily="34" charset="0"/>
                      </a:endParaRPr>
                    </a:p>
                  </a:txBody>
                  <a:tcPr marL="110303" marR="110303" marT="0" marB="0" anchor="ctr"/>
                </a:tc>
                <a:tc>
                  <a:txBody>
                    <a:bodyPr/>
                    <a:lstStyle/>
                    <a:p>
                      <a:pPr algn="ctr">
                        <a:lnSpc>
                          <a:spcPct val="107000"/>
                        </a:lnSpc>
                        <a:spcAft>
                          <a:spcPts val="800"/>
                        </a:spcAft>
                      </a:pPr>
                      <a:r>
                        <a:rPr lang="en-CA" sz="2100" dirty="0">
                          <a:effectLst/>
                        </a:rPr>
                        <a:t>Supported (IF) Approach</a:t>
                      </a:r>
                      <a:endParaRPr lang="en-CA" sz="1800" dirty="0">
                        <a:effectLst/>
                        <a:latin typeface="Calibri" panose="020F0502020204030204" pitchFamily="34" charset="0"/>
                        <a:ea typeface="Calibri" panose="020F0502020204030204" pitchFamily="34" charset="0"/>
                      </a:endParaRPr>
                    </a:p>
                  </a:txBody>
                  <a:tcPr marL="110303" marR="110303" marT="0" marB="0" anchor="ctr"/>
                </a:tc>
                <a:tc>
                  <a:txBody>
                    <a:bodyPr/>
                    <a:lstStyle/>
                    <a:p>
                      <a:pPr algn="ctr">
                        <a:lnSpc>
                          <a:spcPct val="107000"/>
                        </a:lnSpc>
                        <a:spcAft>
                          <a:spcPts val="800"/>
                        </a:spcAft>
                      </a:pPr>
                      <a:r>
                        <a:rPr lang="en-CA" sz="2100">
                          <a:effectLst/>
                        </a:rPr>
                        <a:t>Agency-Managed Approach</a:t>
                      </a:r>
                      <a:endParaRPr lang="en-CA" sz="1800">
                        <a:effectLst/>
                        <a:latin typeface="Calibri" panose="020F0502020204030204" pitchFamily="34" charset="0"/>
                        <a:ea typeface="Calibri" panose="020F0502020204030204" pitchFamily="34" charset="0"/>
                      </a:endParaRPr>
                    </a:p>
                  </a:txBody>
                  <a:tcPr marL="110303" marR="110303" marT="0" marB="0" anchor="ctr"/>
                </a:tc>
                <a:extLst>
                  <a:ext uri="{0D108BD9-81ED-4DB2-BD59-A6C34878D82A}">
                    <a16:rowId xmlns:a16="http://schemas.microsoft.com/office/drawing/2014/main" val="3076962479"/>
                  </a:ext>
                </a:extLst>
              </a:tr>
              <a:tr h="1938888">
                <a:tc>
                  <a:txBody>
                    <a:bodyPr/>
                    <a:lstStyle/>
                    <a:p>
                      <a:pPr algn="l">
                        <a:lnSpc>
                          <a:spcPct val="107000"/>
                        </a:lnSpc>
                        <a:spcAft>
                          <a:spcPts val="800"/>
                        </a:spcAft>
                      </a:pPr>
                      <a:endParaRPr lang="en-CA" sz="1800" b="1" dirty="0">
                        <a:effectLst/>
                        <a:latin typeface="Calibri" panose="020F0502020204030204" pitchFamily="34" charset="0"/>
                        <a:ea typeface="Calibri" panose="020F0502020204030204" pitchFamily="34" charset="0"/>
                      </a:endParaRPr>
                    </a:p>
                  </a:txBody>
                  <a:tcPr marL="110303" marR="110303" marT="0" marB="0" anchor="ctr"/>
                </a:tc>
                <a:tc>
                  <a:txBody>
                    <a:bodyPr/>
                    <a:lstStyle/>
                    <a:p>
                      <a:pPr algn="l">
                        <a:lnSpc>
                          <a:spcPct val="107000"/>
                        </a:lnSpc>
                        <a:spcBef>
                          <a:spcPts val="300"/>
                        </a:spcBef>
                        <a:spcAft>
                          <a:spcPts val="800"/>
                        </a:spcAft>
                      </a:pPr>
                      <a:r>
                        <a:rPr lang="en-CA" sz="1800" dirty="0">
                          <a:effectLst/>
                        </a:rPr>
                        <a:t>Administered: Person, family/trusted others</a:t>
                      </a:r>
                    </a:p>
                    <a:p>
                      <a:pPr algn="l">
                        <a:lnSpc>
                          <a:spcPct val="107000"/>
                        </a:lnSpc>
                        <a:spcAft>
                          <a:spcPts val="800"/>
                        </a:spcAft>
                      </a:pPr>
                      <a:r>
                        <a:rPr lang="en-CA" sz="1800" dirty="0">
                          <a:effectLst/>
                        </a:rPr>
                        <a:t>Directed: Person, family/ trusted others</a:t>
                      </a:r>
                      <a:endParaRPr lang="en-CA" sz="1800" dirty="0">
                        <a:effectLst/>
                        <a:latin typeface="Calibri" panose="020F0502020204030204" pitchFamily="34" charset="0"/>
                        <a:ea typeface="Calibri" panose="020F0502020204030204" pitchFamily="34" charset="0"/>
                      </a:endParaRPr>
                    </a:p>
                  </a:txBody>
                  <a:tcPr marL="110303" marR="110303" marT="0" marB="0" anchor="ctr"/>
                </a:tc>
                <a:tc>
                  <a:txBody>
                    <a:bodyPr/>
                    <a:lstStyle/>
                    <a:p>
                      <a:pPr algn="l">
                        <a:lnSpc>
                          <a:spcPct val="107000"/>
                        </a:lnSpc>
                        <a:spcBef>
                          <a:spcPts val="300"/>
                        </a:spcBef>
                        <a:spcAft>
                          <a:spcPts val="800"/>
                        </a:spcAft>
                      </a:pPr>
                      <a:r>
                        <a:rPr lang="en-CA" sz="1800">
                          <a:effectLst/>
                        </a:rPr>
                        <a:t>Administered: DS Agency</a:t>
                      </a:r>
                    </a:p>
                    <a:p>
                      <a:pPr algn="l">
                        <a:lnSpc>
                          <a:spcPct val="107000"/>
                        </a:lnSpc>
                        <a:spcAft>
                          <a:spcPts val="800"/>
                        </a:spcAft>
                      </a:pPr>
                      <a:r>
                        <a:rPr lang="en-CA" sz="1800">
                          <a:effectLst/>
                        </a:rPr>
                        <a:t>Directed: Person, family/trusted others</a:t>
                      </a:r>
                    </a:p>
                    <a:p>
                      <a:pPr algn="l">
                        <a:lnSpc>
                          <a:spcPct val="107000"/>
                        </a:lnSpc>
                        <a:spcAft>
                          <a:spcPts val="800"/>
                        </a:spcAft>
                      </a:pPr>
                      <a:r>
                        <a:rPr lang="en-CA" sz="1800">
                          <a:effectLst/>
                        </a:rPr>
                        <a:t> </a:t>
                      </a:r>
                      <a:endParaRPr lang="en-CA" sz="1800">
                        <a:effectLst/>
                        <a:latin typeface="Calibri" panose="020F0502020204030204" pitchFamily="34" charset="0"/>
                        <a:ea typeface="Calibri" panose="020F0502020204030204" pitchFamily="34" charset="0"/>
                      </a:endParaRPr>
                    </a:p>
                  </a:txBody>
                  <a:tcPr marL="110303" marR="110303" marT="0" marB="0" anchor="ctr"/>
                </a:tc>
                <a:tc>
                  <a:txBody>
                    <a:bodyPr/>
                    <a:lstStyle/>
                    <a:p>
                      <a:pPr algn="l">
                        <a:lnSpc>
                          <a:spcPct val="107000"/>
                        </a:lnSpc>
                        <a:spcBef>
                          <a:spcPts val="300"/>
                        </a:spcBef>
                        <a:spcAft>
                          <a:spcPts val="800"/>
                        </a:spcAft>
                      </a:pPr>
                      <a:r>
                        <a:rPr lang="en-CA" sz="1800" dirty="0">
                          <a:effectLst/>
                        </a:rPr>
                        <a:t>Administered: DS Agency</a:t>
                      </a:r>
                    </a:p>
                    <a:p>
                      <a:pPr algn="l">
                        <a:lnSpc>
                          <a:spcPct val="107000"/>
                        </a:lnSpc>
                        <a:spcAft>
                          <a:spcPts val="800"/>
                        </a:spcAft>
                      </a:pPr>
                      <a:r>
                        <a:rPr lang="en-CA" sz="1800" dirty="0">
                          <a:effectLst/>
                        </a:rPr>
                        <a:t>Directed: DS Agency with direction and involvement of person, family/trusted others</a:t>
                      </a:r>
                      <a:endParaRPr lang="en-CA" sz="1800" dirty="0">
                        <a:effectLst/>
                        <a:latin typeface="Calibri" panose="020F0502020204030204" pitchFamily="34" charset="0"/>
                        <a:ea typeface="Calibri" panose="020F0502020204030204" pitchFamily="34" charset="0"/>
                      </a:endParaRPr>
                    </a:p>
                  </a:txBody>
                  <a:tcPr marL="110303" marR="110303" marT="0" marB="0" anchor="ctr"/>
                </a:tc>
                <a:extLst>
                  <a:ext uri="{0D108BD9-81ED-4DB2-BD59-A6C34878D82A}">
                    <a16:rowId xmlns:a16="http://schemas.microsoft.com/office/drawing/2014/main" val="3415536758"/>
                  </a:ext>
                </a:extLst>
              </a:tr>
            </a:tbl>
          </a:graphicData>
        </a:graphic>
      </p:graphicFrame>
    </p:spTree>
    <p:extLst>
      <p:ext uri="{BB962C8B-B14F-4D97-AF65-F5344CB8AC3E}">
        <p14:creationId xmlns:p14="http://schemas.microsoft.com/office/powerpoint/2010/main" val="21410064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D70813-9F5D-4B1C-AA45-2D9EA2E71E75}"/>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EE44FD20-08A4-9D81-5B85-B620FC8567AE}"/>
              </a:ext>
            </a:extLst>
          </p:cNvPr>
          <p:cNvSpPr txBox="1"/>
          <p:nvPr/>
        </p:nvSpPr>
        <p:spPr>
          <a:xfrm>
            <a:off x="1066801" y="5074083"/>
            <a:ext cx="5508170" cy="1240970"/>
          </a:xfrm>
          <a:prstGeom prst="rect">
            <a:avLst/>
          </a:prstGeom>
        </p:spPr>
        <p:txBody>
          <a:bodyPr rot="0" spcFirstLastPara="0" vert="horz" lIns="91440" tIns="45720" rIns="91440" bIns="45720" numCol="1" spcCol="0" rtlCol="0" fromWordArt="0" anchor="t" anchorCtr="0" forceAA="0" compatLnSpc="1">
            <a:prstTxWarp prst="textNoShape">
              <a:avLst/>
            </a:prstTxWarp>
            <a:normAutofit/>
          </a:bodyPr>
          <a:lstStyle/>
          <a:p>
            <a:pPr algn="l">
              <a:lnSpc>
                <a:spcPct val="107000"/>
              </a:lnSpc>
              <a:spcAft>
                <a:spcPts val="800"/>
              </a:spcAft>
            </a:pPr>
            <a:r>
              <a:rPr lang="en-CA" sz="3600" b="1" dirty="0">
                <a:effectLst/>
              </a:rPr>
              <a:t>For NEW individualized funds, who owns them?</a:t>
            </a:r>
            <a:endParaRPr lang="en-CA" sz="3600" b="1" dirty="0">
              <a:effectLst/>
              <a:latin typeface="Calibri" panose="020F0502020204030204" pitchFamily="34" charset="0"/>
              <a:ea typeface="Calibri" panose="020F0502020204030204" pitchFamily="34" charset="0"/>
            </a:endParaRPr>
          </a:p>
        </p:txBody>
      </p:sp>
      <p:graphicFrame>
        <p:nvGraphicFramePr>
          <p:cNvPr id="2" name="Table 1">
            <a:extLst>
              <a:ext uri="{FF2B5EF4-FFF2-40B4-BE49-F238E27FC236}">
                <a16:creationId xmlns:a16="http://schemas.microsoft.com/office/drawing/2014/main" id="{897CED37-3CBA-97EE-059D-8066DC6E2951}"/>
              </a:ext>
            </a:extLst>
          </p:cNvPr>
          <p:cNvGraphicFramePr>
            <a:graphicFrameLocks noGrp="1"/>
          </p:cNvGraphicFramePr>
          <p:nvPr>
            <p:extLst>
              <p:ext uri="{D42A27DB-BD31-4B8C-83A1-F6EECF244321}">
                <p14:modId xmlns:p14="http://schemas.microsoft.com/office/powerpoint/2010/main" val="625661787"/>
              </p:ext>
            </p:extLst>
          </p:nvPr>
        </p:nvGraphicFramePr>
        <p:xfrm>
          <a:off x="1019596" y="870938"/>
          <a:ext cx="10041917" cy="3532671"/>
        </p:xfrm>
        <a:graphic>
          <a:graphicData uri="http://schemas.openxmlformats.org/drawingml/2006/table">
            <a:tbl>
              <a:tblPr firstRow="1" bandRow="1">
                <a:tableStyleId>{3B4B98B0-60AC-42C2-AFA5-B58CD77FA1E5}</a:tableStyleId>
              </a:tblPr>
              <a:tblGrid>
                <a:gridCol w="246006">
                  <a:extLst>
                    <a:ext uri="{9D8B030D-6E8A-4147-A177-3AD203B41FA5}">
                      <a16:colId xmlns:a16="http://schemas.microsoft.com/office/drawing/2014/main" val="410526806"/>
                    </a:ext>
                  </a:extLst>
                </a:gridCol>
                <a:gridCol w="2849198">
                  <a:extLst>
                    <a:ext uri="{9D8B030D-6E8A-4147-A177-3AD203B41FA5}">
                      <a16:colId xmlns:a16="http://schemas.microsoft.com/office/drawing/2014/main" val="629473955"/>
                    </a:ext>
                  </a:extLst>
                </a:gridCol>
                <a:gridCol w="3133725">
                  <a:extLst>
                    <a:ext uri="{9D8B030D-6E8A-4147-A177-3AD203B41FA5}">
                      <a16:colId xmlns:a16="http://schemas.microsoft.com/office/drawing/2014/main" val="1506294572"/>
                    </a:ext>
                  </a:extLst>
                </a:gridCol>
                <a:gridCol w="3812988">
                  <a:extLst>
                    <a:ext uri="{9D8B030D-6E8A-4147-A177-3AD203B41FA5}">
                      <a16:colId xmlns:a16="http://schemas.microsoft.com/office/drawing/2014/main" val="1893255624"/>
                    </a:ext>
                  </a:extLst>
                </a:gridCol>
              </a:tblGrid>
              <a:tr h="1593783">
                <a:tc>
                  <a:txBody>
                    <a:bodyPr/>
                    <a:lstStyle/>
                    <a:p>
                      <a:pPr algn="l">
                        <a:lnSpc>
                          <a:spcPct val="107000"/>
                        </a:lnSpc>
                        <a:spcAft>
                          <a:spcPts val="800"/>
                        </a:spcAft>
                      </a:pPr>
                      <a:endParaRPr lang="en-CA" sz="1800" dirty="0">
                        <a:effectLst/>
                      </a:endParaRPr>
                    </a:p>
                  </a:txBody>
                  <a:tcPr marL="110303" marR="110303" marT="0" marB="0"/>
                </a:tc>
                <a:tc>
                  <a:txBody>
                    <a:bodyPr/>
                    <a:lstStyle/>
                    <a:p>
                      <a:pPr algn="ctr">
                        <a:lnSpc>
                          <a:spcPct val="107000"/>
                        </a:lnSpc>
                        <a:spcAft>
                          <a:spcPts val="800"/>
                        </a:spcAft>
                      </a:pPr>
                      <a:r>
                        <a:rPr lang="en-CA" sz="2100" dirty="0">
                          <a:effectLst/>
                        </a:rPr>
                        <a:t>Person/Family-Led Approach</a:t>
                      </a:r>
                      <a:endParaRPr lang="en-CA" sz="1800" dirty="0">
                        <a:effectLst/>
                      </a:endParaRPr>
                    </a:p>
                    <a:p>
                      <a:pPr algn="ctr">
                        <a:lnSpc>
                          <a:spcPct val="107000"/>
                        </a:lnSpc>
                        <a:spcAft>
                          <a:spcPts val="800"/>
                        </a:spcAft>
                      </a:pPr>
                      <a:r>
                        <a:rPr lang="en-CA" sz="600" dirty="0">
                          <a:effectLst/>
                        </a:rPr>
                        <a:t> </a:t>
                      </a:r>
                      <a:endParaRPr lang="en-CA" sz="1800" dirty="0">
                        <a:effectLst/>
                        <a:latin typeface="Calibri" panose="020F0502020204030204" pitchFamily="34" charset="0"/>
                        <a:ea typeface="Calibri" panose="020F0502020204030204" pitchFamily="34" charset="0"/>
                      </a:endParaRPr>
                    </a:p>
                  </a:txBody>
                  <a:tcPr marL="110303" marR="110303" marT="0" marB="0" anchor="ctr"/>
                </a:tc>
                <a:tc>
                  <a:txBody>
                    <a:bodyPr/>
                    <a:lstStyle/>
                    <a:p>
                      <a:pPr algn="ctr">
                        <a:lnSpc>
                          <a:spcPct val="107000"/>
                        </a:lnSpc>
                        <a:spcAft>
                          <a:spcPts val="800"/>
                        </a:spcAft>
                      </a:pPr>
                      <a:r>
                        <a:rPr lang="en-CA" sz="2100" dirty="0">
                          <a:effectLst/>
                        </a:rPr>
                        <a:t>Supported (IF) Approach</a:t>
                      </a:r>
                      <a:endParaRPr lang="en-CA" sz="1800" dirty="0">
                        <a:effectLst/>
                        <a:latin typeface="Calibri" panose="020F0502020204030204" pitchFamily="34" charset="0"/>
                        <a:ea typeface="Calibri" panose="020F0502020204030204" pitchFamily="34" charset="0"/>
                      </a:endParaRPr>
                    </a:p>
                  </a:txBody>
                  <a:tcPr marL="110303" marR="110303" marT="0" marB="0" anchor="ctr"/>
                </a:tc>
                <a:tc>
                  <a:txBody>
                    <a:bodyPr/>
                    <a:lstStyle/>
                    <a:p>
                      <a:pPr algn="ctr">
                        <a:lnSpc>
                          <a:spcPct val="107000"/>
                        </a:lnSpc>
                        <a:spcAft>
                          <a:spcPts val="800"/>
                        </a:spcAft>
                      </a:pPr>
                      <a:r>
                        <a:rPr lang="en-CA" sz="2100">
                          <a:effectLst/>
                        </a:rPr>
                        <a:t>Agency-Managed Approach</a:t>
                      </a:r>
                      <a:endParaRPr lang="en-CA" sz="1800">
                        <a:effectLst/>
                        <a:latin typeface="Calibri" panose="020F0502020204030204" pitchFamily="34" charset="0"/>
                        <a:ea typeface="Calibri" panose="020F0502020204030204" pitchFamily="34" charset="0"/>
                      </a:endParaRPr>
                    </a:p>
                  </a:txBody>
                  <a:tcPr marL="110303" marR="110303" marT="0" marB="0" anchor="ctr"/>
                </a:tc>
                <a:extLst>
                  <a:ext uri="{0D108BD9-81ED-4DB2-BD59-A6C34878D82A}">
                    <a16:rowId xmlns:a16="http://schemas.microsoft.com/office/drawing/2014/main" val="3076962479"/>
                  </a:ext>
                </a:extLst>
              </a:tr>
              <a:tr h="1938888">
                <a:tc>
                  <a:txBody>
                    <a:bodyPr/>
                    <a:lstStyle/>
                    <a:p>
                      <a:pPr algn="l">
                        <a:lnSpc>
                          <a:spcPct val="107000"/>
                        </a:lnSpc>
                        <a:spcAft>
                          <a:spcPts val="800"/>
                        </a:spcAft>
                      </a:pPr>
                      <a:endParaRPr lang="en-CA" sz="1800" b="1" dirty="0">
                        <a:effectLst/>
                        <a:latin typeface="Calibri" panose="020F0502020204030204" pitchFamily="34" charset="0"/>
                        <a:ea typeface="Calibri" panose="020F0502020204030204" pitchFamily="34" charset="0"/>
                      </a:endParaRPr>
                    </a:p>
                  </a:txBody>
                  <a:tcPr marL="110303" marR="110303" marT="0" marB="0" anchor="ctr"/>
                </a:tc>
                <a:tc>
                  <a:txBody>
                    <a:bodyPr/>
                    <a:lstStyle/>
                    <a:p>
                      <a:pPr algn="l">
                        <a:lnSpc>
                          <a:spcPct val="107000"/>
                        </a:lnSpc>
                        <a:spcAft>
                          <a:spcPts val="800"/>
                        </a:spcAft>
                      </a:pPr>
                      <a:r>
                        <a:rPr lang="en-CA" sz="2400" dirty="0">
                          <a:effectLst/>
                        </a:rPr>
                        <a:t>Person supported</a:t>
                      </a:r>
                      <a:endParaRPr lang="en-CA" sz="2400" dirty="0">
                        <a:effectLst/>
                        <a:latin typeface="Calibri" panose="020F0502020204030204" pitchFamily="34" charset="0"/>
                        <a:ea typeface="Calibri" panose="020F0502020204030204" pitchFamily="34" charset="0"/>
                      </a:endParaRPr>
                    </a:p>
                  </a:txBody>
                  <a:tcPr marL="68580" marR="68580" marT="0" marB="0" anchor="ctr"/>
                </a:tc>
                <a:tc>
                  <a:txBody>
                    <a:bodyPr/>
                    <a:lstStyle/>
                    <a:p>
                      <a:pPr algn="l">
                        <a:lnSpc>
                          <a:spcPct val="107000"/>
                        </a:lnSpc>
                        <a:spcAft>
                          <a:spcPts val="800"/>
                        </a:spcAft>
                      </a:pPr>
                      <a:r>
                        <a:rPr lang="en-CA" sz="2400" dirty="0">
                          <a:effectLst/>
                        </a:rPr>
                        <a:t>Person supported</a:t>
                      </a:r>
                      <a:endParaRPr lang="en-CA" sz="2400" dirty="0">
                        <a:effectLst/>
                        <a:latin typeface="Calibri" panose="020F0502020204030204" pitchFamily="34" charset="0"/>
                        <a:ea typeface="Calibri" panose="020F0502020204030204" pitchFamily="34" charset="0"/>
                      </a:endParaRPr>
                    </a:p>
                  </a:txBody>
                  <a:tcPr marL="68580" marR="68580" marT="0" marB="0" anchor="ctr"/>
                </a:tc>
                <a:tc>
                  <a:txBody>
                    <a:bodyPr/>
                    <a:lstStyle/>
                    <a:p>
                      <a:pPr algn="l">
                        <a:lnSpc>
                          <a:spcPct val="107000"/>
                        </a:lnSpc>
                        <a:spcAft>
                          <a:spcPts val="800"/>
                        </a:spcAft>
                      </a:pPr>
                      <a:r>
                        <a:rPr lang="en-CA" sz="2400" dirty="0">
                          <a:effectLst/>
                        </a:rPr>
                        <a:t>Person supported</a:t>
                      </a:r>
                      <a:endParaRPr lang="en-CA" sz="2400" dirty="0">
                        <a:effectLst/>
                        <a:latin typeface="Calibri" panose="020F0502020204030204" pitchFamily="34" charset="0"/>
                        <a:ea typeface="Calibri" panose="020F0502020204030204" pitchFamily="34" charset="0"/>
                      </a:endParaRPr>
                    </a:p>
                  </a:txBody>
                  <a:tcPr marL="68580" marR="68580" marT="0" marB="0" anchor="ctr"/>
                </a:tc>
                <a:extLst>
                  <a:ext uri="{0D108BD9-81ED-4DB2-BD59-A6C34878D82A}">
                    <a16:rowId xmlns:a16="http://schemas.microsoft.com/office/drawing/2014/main" val="3415536758"/>
                  </a:ext>
                </a:extLst>
              </a:tr>
            </a:tbl>
          </a:graphicData>
        </a:graphic>
      </p:graphicFrame>
    </p:spTree>
    <p:extLst>
      <p:ext uri="{BB962C8B-B14F-4D97-AF65-F5344CB8AC3E}">
        <p14:creationId xmlns:p14="http://schemas.microsoft.com/office/powerpoint/2010/main" val="1294376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395AA0-6AA0-1B8B-30CC-2FEA3AD0CD6A}"/>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93A022CC-FF9F-A9A6-0777-A12D38C43115}"/>
              </a:ext>
            </a:extLst>
          </p:cNvPr>
          <p:cNvSpPr txBox="1"/>
          <p:nvPr/>
        </p:nvSpPr>
        <p:spPr>
          <a:xfrm>
            <a:off x="1066801" y="5634445"/>
            <a:ext cx="5508170" cy="957944"/>
          </a:xfrm>
          <a:prstGeom prst="rect">
            <a:avLst/>
          </a:prstGeom>
        </p:spPr>
        <p:txBody>
          <a:bodyPr rot="0" spcFirstLastPara="0" vert="horz" lIns="91440" tIns="45720" rIns="91440" bIns="45720" numCol="1" spcCol="0" rtlCol="0" fromWordArt="0" anchor="t" anchorCtr="0" forceAA="0" compatLnSpc="1">
            <a:prstTxWarp prst="textNoShape">
              <a:avLst/>
            </a:prstTxWarp>
            <a:normAutofit/>
          </a:bodyPr>
          <a:lstStyle/>
          <a:p>
            <a:pPr algn="l">
              <a:lnSpc>
                <a:spcPct val="107000"/>
              </a:lnSpc>
              <a:spcAft>
                <a:spcPts val="800"/>
              </a:spcAft>
            </a:pPr>
            <a:r>
              <a:rPr lang="en-CA" sz="3600" b="1" dirty="0">
                <a:effectLst/>
              </a:rPr>
              <a:t>How the funding flows</a:t>
            </a:r>
            <a:endParaRPr lang="en-CA" sz="3600" b="1" dirty="0">
              <a:effectLst/>
              <a:latin typeface="Calibri" panose="020F0502020204030204" pitchFamily="34" charset="0"/>
              <a:ea typeface="Calibri" panose="020F0502020204030204" pitchFamily="34" charset="0"/>
            </a:endParaRPr>
          </a:p>
        </p:txBody>
      </p:sp>
      <p:graphicFrame>
        <p:nvGraphicFramePr>
          <p:cNvPr id="2" name="Table 1">
            <a:extLst>
              <a:ext uri="{FF2B5EF4-FFF2-40B4-BE49-F238E27FC236}">
                <a16:creationId xmlns:a16="http://schemas.microsoft.com/office/drawing/2014/main" id="{CE96A9F5-E248-6F85-3927-FFAEBBEAA2B3}"/>
              </a:ext>
            </a:extLst>
          </p:cNvPr>
          <p:cNvGraphicFramePr>
            <a:graphicFrameLocks noGrp="1"/>
          </p:cNvGraphicFramePr>
          <p:nvPr>
            <p:extLst>
              <p:ext uri="{D42A27DB-BD31-4B8C-83A1-F6EECF244321}">
                <p14:modId xmlns:p14="http://schemas.microsoft.com/office/powerpoint/2010/main" val="291962457"/>
              </p:ext>
            </p:extLst>
          </p:nvPr>
        </p:nvGraphicFramePr>
        <p:xfrm>
          <a:off x="1019596" y="461554"/>
          <a:ext cx="9831283" cy="5033555"/>
        </p:xfrm>
        <a:graphic>
          <a:graphicData uri="http://schemas.openxmlformats.org/drawingml/2006/table">
            <a:tbl>
              <a:tblPr firstRow="1" bandRow="1">
                <a:tableStyleId>{3B4B98B0-60AC-42C2-AFA5-B58CD77FA1E5}</a:tableStyleId>
              </a:tblPr>
              <a:tblGrid>
                <a:gridCol w="340497">
                  <a:extLst>
                    <a:ext uri="{9D8B030D-6E8A-4147-A177-3AD203B41FA5}">
                      <a16:colId xmlns:a16="http://schemas.microsoft.com/office/drawing/2014/main" val="410526806"/>
                    </a:ext>
                  </a:extLst>
                </a:gridCol>
                <a:gridCol w="3253840">
                  <a:extLst>
                    <a:ext uri="{9D8B030D-6E8A-4147-A177-3AD203B41FA5}">
                      <a16:colId xmlns:a16="http://schemas.microsoft.com/office/drawing/2014/main" val="629473955"/>
                    </a:ext>
                  </a:extLst>
                </a:gridCol>
                <a:gridCol w="2970514">
                  <a:extLst>
                    <a:ext uri="{9D8B030D-6E8A-4147-A177-3AD203B41FA5}">
                      <a16:colId xmlns:a16="http://schemas.microsoft.com/office/drawing/2014/main" val="1506294572"/>
                    </a:ext>
                  </a:extLst>
                </a:gridCol>
                <a:gridCol w="3266432">
                  <a:extLst>
                    <a:ext uri="{9D8B030D-6E8A-4147-A177-3AD203B41FA5}">
                      <a16:colId xmlns:a16="http://schemas.microsoft.com/office/drawing/2014/main" val="1893255624"/>
                    </a:ext>
                  </a:extLst>
                </a:gridCol>
              </a:tblGrid>
              <a:tr h="1962737">
                <a:tc>
                  <a:txBody>
                    <a:bodyPr/>
                    <a:lstStyle/>
                    <a:p>
                      <a:pPr algn="l">
                        <a:lnSpc>
                          <a:spcPct val="107000"/>
                        </a:lnSpc>
                        <a:spcAft>
                          <a:spcPts val="800"/>
                        </a:spcAft>
                      </a:pPr>
                      <a:endParaRPr lang="en-CA" sz="1800" dirty="0">
                        <a:effectLst/>
                      </a:endParaRPr>
                    </a:p>
                  </a:txBody>
                  <a:tcPr marL="110303" marR="110303" marT="0" marB="0"/>
                </a:tc>
                <a:tc>
                  <a:txBody>
                    <a:bodyPr/>
                    <a:lstStyle/>
                    <a:p>
                      <a:pPr algn="ctr">
                        <a:lnSpc>
                          <a:spcPct val="107000"/>
                        </a:lnSpc>
                        <a:spcAft>
                          <a:spcPts val="800"/>
                        </a:spcAft>
                      </a:pPr>
                      <a:r>
                        <a:rPr lang="en-CA" sz="2100" dirty="0">
                          <a:effectLst/>
                        </a:rPr>
                        <a:t>Person/Family-Led Approach</a:t>
                      </a:r>
                      <a:endParaRPr lang="en-CA" sz="1800" dirty="0">
                        <a:effectLst/>
                      </a:endParaRPr>
                    </a:p>
                    <a:p>
                      <a:pPr algn="ctr">
                        <a:lnSpc>
                          <a:spcPct val="107000"/>
                        </a:lnSpc>
                        <a:spcAft>
                          <a:spcPts val="800"/>
                        </a:spcAft>
                      </a:pPr>
                      <a:r>
                        <a:rPr lang="en-CA" sz="600" dirty="0">
                          <a:effectLst/>
                        </a:rPr>
                        <a:t> </a:t>
                      </a:r>
                      <a:endParaRPr lang="en-CA" sz="1800" dirty="0">
                        <a:effectLst/>
                        <a:latin typeface="Calibri" panose="020F0502020204030204" pitchFamily="34" charset="0"/>
                        <a:ea typeface="Calibri" panose="020F0502020204030204" pitchFamily="34" charset="0"/>
                      </a:endParaRPr>
                    </a:p>
                  </a:txBody>
                  <a:tcPr marL="110303" marR="110303" marT="0" marB="0" anchor="ctr"/>
                </a:tc>
                <a:tc>
                  <a:txBody>
                    <a:bodyPr/>
                    <a:lstStyle/>
                    <a:p>
                      <a:pPr algn="ctr">
                        <a:lnSpc>
                          <a:spcPct val="107000"/>
                        </a:lnSpc>
                        <a:spcAft>
                          <a:spcPts val="800"/>
                        </a:spcAft>
                      </a:pPr>
                      <a:r>
                        <a:rPr lang="en-CA" sz="2100" dirty="0">
                          <a:effectLst/>
                        </a:rPr>
                        <a:t>Supported (IF) Approach</a:t>
                      </a:r>
                      <a:endParaRPr lang="en-CA" sz="1800" dirty="0">
                        <a:effectLst/>
                        <a:latin typeface="Calibri" panose="020F0502020204030204" pitchFamily="34" charset="0"/>
                        <a:ea typeface="Calibri" panose="020F0502020204030204" pitchFamily="34" charset="0"/>
                      </a:endParaRPr>
                    </a:p>
                  </a:txBody>
                  <a:tcPr marL="110303" marR="110303" marT="0" marB="0" anchor="ctr"/>
                </a:tc>
                <a:tc>
                  <a:txBody>
                    <a:bodyPr/>
                    <a:lstStyle/>
                    <a:p>
                      <a:pPr algn="ctr">
                        <a:lnSpc>
                          <a:spcPct val="107000"/>
                        </a:lnSpc>
                        <a:spcAft>
                          <a:spcPts val="800"/>
                        </a:spcAft>
                      </a:pPr>
                      <a:r>
                        <a:rPr lang="en-CA" sz="2100">
                          <a:effectLst/>
                        </a:rPr>
                        <a:t>Agency-Managed Approach</a:t>
                      </a:r>
                      <a:endParaRPr lang="en-CA" sz="1800">
                        <a:effectLst/>
                        <a:latin typeface="Calibri" panose="020F0502020204030204" pitchFamily="34" charset="0"/>
                        <a:ea typeface="Calibri" panose="020F0502020204030204" pitchFamily="34" charset="0"/>
                      </a:endParaRPr>
                    </a:p>
                  </a:txBody>
                  <a:tcPr marL="110303" marR="110303" marT="0" marB="0" anchor="ctr"/>
                </a:tc>
                <a:extLst>
                  <a:ext uri="{0D108BD9-81ED-4DB2-BD59-A6C34878D82A}">
                    <a16:rowId xmlns:a16="http://schemas.microsoft.com/office/drawing/2014/main" val="3076962479"/>
                  </a:ext>
                </a:extLst>
              </a:tr>
              <a:tr h="3070818">
                <a:tc>
                  <a:txBody>
                    <a:bodyPr/>
                    <a:lstStyle/>
                    <a:p>
                      <a:pPr algn="l">
                        <a:lnSpc>
                          <a:spcPct val="107000"/>
                        </a:lnSpc>
                        <a:spcAft>
                          <a:spcPts val="800"/>
                        </a:spcAft>
                      </a:pPr>
                      <a:endParaRPr lang="en-CA" sz="1800" b="1" dirty="0">
                        <a:effectLst/>
                        <a:latin typeface="Calibri" panose="020F0502020204030204" pitchFamily="34" charset="0"/>
                        <a:ea typeface="Calibri" panose="020F0502020204030204" pitchFamily="34" charset="0"/>
                      </a:endParaRPr>
                    </a:p>
                  </a:txBody>
                  <a:tcPr marL="110303" marR="110303" marT="0" marB="0" anchor="ctr"/>
                </a:tc>
                <a:tc>
                  <a:txBody>
                    <a:bodyPr/>
                    <a:lstStyle/>
                    <a:p>
                      <a:pPr algn="l">
                        <a:lnSpc>
                          <a:spcPct val="107000"/>
                        </a:lnSpc>
                        <a:spcAft>
                          <a:spcPts val="800"/>
                        </a:spcAft>
                      </a:pPr>
                      <a:r>
                        <a:rPr lang="en-CA" sz="1800" dirty="0">
                          <a:solidFill>
                            <a:srgbClr val="000000"/>
                          </a:solidFill>
                          <a:effectLst/>
                          <a:latin typeface="Calibri" panose="020F0502020204030204" pitchFamily="34" charset="0"/>
                          <a:ea typeface="Calibri" panose="020F0502020204030204" pitchFamily="34" charset="0"/>
                        </a:rPr>
                        <a:t>The person and family choose to receive funding directly from the government and use it to purchase support.</a:t>
                      </a:r>
                      <a:endParaRPr lang="en-CA" sz="1800" dirty="0">
                        <a:effectLst/>
                        <a:latin typeface="Calibri" panose="020F0502020204030204" pitchFamily="34" charset="0"/>
                        <a:ea typeface="Calibri" panose="020F0502020204030204" pitchFamily="34" charset="0"/>
                      </a:endParaRPr>
                    </a:p>
                    <a:p>
                      <a:pPr algn="l">
                        <a:lnSpc>
                          <a:spcPct val="107000"/>
                        </a:lnSpc>
                        <a:spcAft>
                          <a:spcPts val="800"/>
                        </a:spcAft>
                      </a:pPr>
                      <a:r>
                        <a:rPr lang="en-CA" sz="1100" dirty="0">
                          <a:solidFill>
                            <a:srgbClr val="000000"/>
                          </a:solidFill>
                          <a:effectLst/>
                          <a:latin typeface="Calibri" panose="020F0502020204030204" pitchFamily="34" charset="0"/>
                          <a:ea typeface="Calibri" panose="020F0502020204030204" pitchFamily="34" charset="0"/>
                        </a:rPr>
                        <a:t> </a:t>
                      </a:r>
                      <a:endParaRPr lang="en-CA" sz="1800" dirty="0">
                        <a:effectLst/>
                        <a:latin typeface="Calibri" panose="020F0502020204030204" pitchFamily="34" charset="0"/>
                        <a:ea typeface="Calibri" panose="020F0502020204030204" pitchFamily="34" charset="0"/>
                      </a:endParaRPr>
                    </a:p>
                    <a:p>
                      <a:pPr algn="l">
                        <a:lnSpc>
                          <a:spcPct val="107000"/>
                        </a:lnSpc>
                        <a:spcAft>
                          <a:spcPts val="800"/>
                        </a:spcAft>
                      </a:pPr>
                      <a:r>
                        <a:rPr lang="en-CA" sz="1800" dirty="0">
                          <a:solidFill>
                            <a:srgbClr val="000000"/>
                          </a:solidFill>
                          <a:effectLst/>
                          <a:latin typeface="Calibri" panose="020F0502020204030204" pitchFamily="34" charset="0"/>
                          <a:ea typeface="Calibri" panose="020F0502020204030204" pitchFamily="34" charset="0"/>
                        </a:rPr>
                        <a:t>The person can choose to change models over time.</a:t>
                      </a:r>
                      <a:endParaRPr lang="en-CA" sz="1800" dirty="0">
                        <a:effectLst/>
                        <a:latin typeface="Calibri" panose="020F0502020204030204" pitchFamily="34" charset="0"/>
                        <a:ea typeface="Calibri" panose="020F0502020204030204" pitchFamily="34" charset="0"/>
                      </a:endParaRPr>
                    </a:p>
                    <a:p>
                      <a:pPr algn="l">
                        <a:lnSpc>
                          <a:spcPct val="107000"/>
                        </a:lnSpc>
                        <a:spcAft>
                          <a:spcPts val="800"/>
                        </a:spcAft>
                      </a:pPr>
                      <a:r>
                        <a:rPr lang="en-CA" sz="1800" dirty="0">
                          <a:solidFill>
                            <a:srgbClr val="000000"/>
                          </a:solidFill>
                          <a:effectLst/>
                          <a:latin typeface="Calibri" panose="020F0502020204030204" pitchFamily="34" charset="0"/>
                          <a:ea typeface="Calibri" panose="020F0502020204030204" pitchFamily="34" charset="0"/>
                        </a:rPr>
                        <a:t> </a:t>
                      </a:r>
                      <a:endParaRPr lang="en-CA" sz="1800" dirty="0">
                        <a:effectLst/>
                        <a:latin typeface="Calibri" panose="020F0502020204030204" pitchFamily="34" charset="0"/>
                        <a:ea typeface="Calibri" panose="020F0502020204030204" pitchFamily="34" charset="0"/>
                      </a:endParaRPr>
                    </a:p>
                    <a:p>
                      <a:pPr algn="l">
                        <a:lnSpc>
                          <a:spcPct val="107000"/>
                        </a:lnSpc>
                        <a:spcAft>
                          <a:spcPts val="800"/>
                        </a:spcAft>
                      </a:pPr>
                      <a:r>
                        <a:rPr lang="en-CA" sz="1800" dirty="0">
                          <a:solidFill>
                            <a:srgbClr val="000000"/>
                          </a:solidFill>
                          <a:effectLst/>
                          <a:highlight>
                            <a:srgbClr val="FFFF00"/>
                          </a:highlight>
                          <a:latin typeface="Calibri" panose="020F0502020204030204" pitchFamily="34" charset="0"/>
                          <a:ea typeface="Calibri" panose="020F0502020204030204" pitchFamily="34" charset="0"/>
                        </a:rPr>
                        <a:t> </a:t>
                      </a:r>
                      <a:endParaRPr lang="en-CA" sz="1800" dirty="0">
                        <a:effectLst/>
                        <a:latin typeface="Calibri" panose="020F0502020204030204" pitchFamily="34" charset="0"/>
                        <a:ea typeface="Calibri" panose="020F0502020204030204" pitchFamily="34" charset="0"/>
                      </a:endParaRPr>
                    </a:p>
                  </a:txBody>
                  <a:tcPr marL="68580" marR="68580" marT="0" marB="0"/>
                </a:tc>
                <a:tc>
                  <a:txBody>
                    <a:bodyPr/>
                    <a:lstStyle/>
                    <a:p>
                      <a:pPr algn="l">
                        <a:lnSpc>
                          <a:spcPct val="107000"/>
                        </a:lnSpc>
                        <a:spcAft>
                          <a:spcPts val="800"/>
                        </a:spcAft>
                      </a:pPr>
                      <a:r>
                        <a:rPr lang="en-CA" sz="1800" dirty="0">
                          <a:solidFill>
                            <a:srgbClr val="000000"/>
                          </a:solidFill>
                          <a:effectLst/>
                          <a:latin typeface="Calibri" panose="020F0502020204030204" pitchFamily="34" charset="0"/>
                          <a:ea typeface="Calibri" panose="020F0502020204030204" pitchFamily="34" charset="0"/>
                        </a:rPr>
                        <a:t>The person and family choose to have funding flow through an agency, but the family directs how it is spent, with support and guidelines that are the same as those for a person/family led approach.</a:t>
                      </a:r>
                      <a:endParaRPr lang="en-CA" sz="1800" dirty="0">
                        <a:effectLst/>
                        <a:latin typeface="Calibri" panose="020F0502020204030204" pitchFamily="34" charset="0"/>
                        <a:ea typeface="Calibri" panose="020F0502020204030204" pitchFamily="34" charset="0"/>
                      </a:endParaRPr>
                    </a:p>
                    <a:p>
                      <a:pPr algn="l">
                        <a:lnSpc>
                          <a:spcPct val="107000"/>
                        </a:lnSpc>
                        <a:spcAft>
                          <a:spcPts val="800"/>
                        </a:spcAft>
                      </a:pPr>
                      <a:r>
                        <a:rPr lang="en-CA" sz="700" dirty="0">
                          <a:solidFill>
                            <a:srgbClr val="000000"/>
                          </a:solidFill>
                          <a:effectLst/>
                          <a:latin typeface="Calibri" panose="020F0502020204030204" pitchFamily="34" charset="0"/>
                          <a:ea typeface="Calibri" panose="020F0502020204030204" pitchFamily="34" charset="0"/>
                        </a:rPr>
                        <a:t> </a:t>
                      </a:r>
                      <a:endParaRPr lang="en-CA" sz="1800" dirty="0">
                        <a:effectLst/>
                        <a:latin typeface="Calibri" panose="020F0502020204030204" pitchFamily="34" charset="0"/>
                        <a:ea typeface="Calibri" panose="020F0502020204030204" pitchFamily="34" charset="0"/>
                      </a:endParaRPr>
                    </a:p>
                    <a:p>
                      <a:pPr algn="l">
                        <a:lnSpc>
                          <a:spcPct val="107000"/>
                        </a:lnSpc>
                        <a:spcAft>
                          <a:spcPts val="800"/>
                        </a:spcAft>
                      </a:pPr>
                      <a:r>
                        <a:rPr lang="en-CA" sz="1800" dirty="0">
                          <a:solidFill>
                            <a:srgbClr val="000000"/>
                          </a:solidFill>
                          <a:effectLst/>
                          <a:latin typeface="Calibri" panose="020F0502020204030204" pitchFamily="34" charset="0"/>
                          <a:ea typeface="Calibri" panose="020F0502020204030204" pitchFamily="34" charset="0"/>
                        </a:rPr>
                        <a:t>The person can choose to change models over time.</a:t>
                      </a:r>
                      <a:endParaRPr lang="en-CA" sz="1800" dirty="0">
                        <a:effectLst/>
                        <a:latin typeface="Calibri" panose="020F0502020204030204" pitchFamily="34" charset="0"/>
                        <a:ea typeface="Calibri" panose="020F0502020204030204" pitchFamily="34" charset="0"/>
                      </a:endParaRPr>
                    </a:p>
                  </a:txBody>
                  <a:tcPr marL="68580" marR="68580" marT="0" marB="0"/>
                </a:tc>
                <a:tc>
                  <a:txBody>
                    <a:bodyPr/>
                    <a:lstStyle/>
                    <a:p>
                      <a:pPr algn="l">
                        <a:lnSpc>
                          <a:spcPct val="107000"/>
                        </a:lnSpc>
                        <a:spcAft>
                          <a:spcPts val="800"/>
                        </a:spcAft>
                      </a:pPr>
                      <a:r>
                        <a:rPr lang="en-CA" sz="1800" dirty="0">
                          <a:solidFill>
                            <a:srgbClr val="000000"/>
                          </a:solidFill>
                          <a:effectLst/>
                          <a:latin typeface="Calibri" panose="020F0502020204030204" pitchFamily="34" charset="0"/>
                          <a:ea typeface="Calibri" panose="020F0502020204030204" pitchFamily="34" charset="0"/>
                        </a:rPr>
                        <a:t>The person and family choose to send funding to an agency for support of the person.</a:t>
                      </a:r>
                      <a:endParaRPr lang="en-CA" sz="1800" dirty="0">
                        <a:effectLst/>
                        <a:latin typeface="Calibri" panose="020F0502020204030204" pitchFamily="34" charset="0"/>
                        <a:ea typeface="Calibri" panose="020F0502020204030204" pitchFamily="34" charset="0"/>
                      </a:endParaRPr>
                    </a:p>
                    <a:p>
                      <a:pPr algn="l">
                        <a:lnSpc>
                          <a:spcPct val="107000"/>
                        </a:lnSpc>
                        <a:spcAft>
                          <a:spcPts val="800"/>
                        </a:spcAft>
                      </a:pPr>
                      <a:r>
                        <a:rPr lang="en-CA" sz="700" dirty="0">
                          <a:solidFill>
                            <a:srgbClr val="000000"/>
                          </a:solidFill>
                          <a:effectLst/>
                          <a:latin typeface="Calibri" panose="020F0502020204030204" pitchFamily="34" charset="0"/>
                          <a:ea typeface="Calibri" panose="020F0502020204030204" pitchFamily="34" charset="0"/>
                        </a:rPr>
                        <a:t> </a:t>
                      </a:r>
                      <a:endParaRPr lang="en-CA" sz="1800" dirty="0">
                        <a:effectLst/>
                        <a:latin typeface="Calibri" panose="020F0502020204030204" pitchFamily="34" charset="0"/>
                        <a:ea typeface="Calibri" panose="020F0502020204030204" pitchFamily="34" charset="0"/>
                      </a:endParaRPr>
                    </a:p>
                    <a:p>
                      <a:pPr algn="l">
                        <a:lnSpc>
                          <a:spcPct val="107000"/>
                        </a:lnSpc>
                        <a:spcAft>
                          <a:spcPts val="800"/>
                        </a:spcAft>
                      </a:pPr>
                      <a:r>
                        <a:rPr lang="en-CA" sz="1800" dirty="0">
                          <a:solidFill>
                            <a:srgbClr val="000000"/>
                          </a:solidFill>
                          <a:effectLst/>
                          <a:latin typeface="Calibri" panose="020F0502020204030204" pitchFamily="34" charset="0"/>
                          <a:ea typeface="Calibri" panose="020F0502020204030204" pitchFamily="34" charset="0"/>
                        </a:rPr>
                        <a:t>The person can choose to change models over time.</a:t>
                      </a:r>
                      <a:endParaRPr lang="en-CA" sz="1800" dirty="0">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3415536758"/>
                  </a:ext>
                </a:extLst>
              </a:tr>
            </a:tbl>
          </a:graphicData>
        </a:graphic>
      </p:graphicFrame>
    </p:spTree>
    <p:extLst>
      <p:ext uri="{BB962C8B-B14F-4D97-AF65-F5344CB8AC3E}">
        <p14:creationId xmlns:p14="http://schemas.microsoft.com/office/powerpoint/2010/main" val="2288515905"/>
      </p:ext>
    </p:extLst>
  </p:cSld>
  <p:clrMapOvr>
    <a:masterClrMapping/>
  </p:clrMapOvr>
</p:sld>
</file>

<file path=ppt/theme/theme1.xml><?xml version="1.0" encoding="utf-8"?>
<a:theme xmlns:a="http://schemas.openxmlformats.org/drawingml/2006/main" name="SwellVTI">
  <a:themeElements>
    <a:clrScheme name="Swell">
      <a:dk1>
        <a:sysClr val="windowText" lastClr="000000"/>
      </a:dk1>
      <a:lt1>
        <a:sysClr val="window" lastClr="FFFFFF"/>
      </a:lt1>
      <a:dk2>
        <a:srgbClr val="233B47"/>
      </a:dk2>
      <a:lt2>
        <a:srgbClr val="FEEFD9"/>
      </a:lt2>
      <a:accent1>
        <a:srgbClr val="16AEA7"/>
      </a:accent1>
      <a:accent2>
        <a:srgbClr val="618F88"/>
      </a:accent2>
      <a:accent3>
        <a:srgbClr val="7A9973"/>
      </a:accent3>
      <a:accent4>
        <a:srgbClr val="8AAE8E"/>
      </a:accent4>
      <a:accent5>
        <a:srgbClr val="EB8F60"/>
      </a:accent5>
      <a:accent6>
        <a:srgbClr val="E57A6F"/>
      </a:accent6>
      <a:hlink>
        <a:srgbClr val="13968F"/>
      </a:hlink>
      <a:folHlink>
        <a:srgbClr val="E56152"/>
      </a:folHlink>
    </a:clrScheme>
    <a:fontScheme name="Neue Haas">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wellVTI" id="{8361A04D-931A-43DC-973B-1B0B1DD5DECC}" vid="{6DDB23E8-D18E-4BDA-98D6-324466149EB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TM04033919[[fn=Circuit]]</Template>
  <TotalTime>25278</TotalTime>
  <Words>1938</Words>
  <Application>Microsoft Macintosh PowerPoint</Application>
  <PresentationFormat>Widescreen</PresentationFormat>
  <Paragraphs>174</Paragraphs>
  <Slides>20</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Aptos</vt:lpstr>
      <vt:lpstr>Arial</vt:lpstr>
      <vt:lpstr>Calibri</vt:lpstr>
      <vt:lpstr>Neue Haas Grotesk Text Pro</vt:lpstr>
      <vt:lpstr>Wingdings 3</vt:lpstr>
      <vt:lpstr>SwellVTI</vt:lpstr>
      <vt:lpstr>Individualized Funding in Ontario: Possibilities and Pathways – Three   Approaches to Work for All</vt:lpstr>
      <vt:lpstr>  Resources and Capabilities Committee  Mandate The Resources and Capabilities Committee is a subcommittee of the Inspired By Our Grassroots Steering Committee.  This committee was struck to develop and make recommendations on a business model that will lead transformation as identified in Journey to Belonging, in a way that considers the needs of people and families first.  This committee reports back to the IOG Steering Committee which ultimately reports back and makes recommendations to the Provincial Executive Directors Group (PEDG), who originally initiated this work in 2013, and its subsequent work plan. </vt:lpstr>
      <vt:lpstr>Three Approaches to Work for All</vt:lpstr>
      <vt:lpstr>Setting the Context – that affects all</vt:lpstr>
      <vt:lpstr>Three Pathways and Possibilities</vt:lpstr>
      <vt:lpstr>Elements of the Three Pathways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Additional Issues of Note page 7-8</vt:lpstr>
      <vt:lpstr>Kory </vt:lpstr>
      <vt:lpstr>We invite you to “try these on for size”</vt:lpstr>
      <vt:lpstr>Pathways and Possibilities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Individualized Funding in Ontario: Possibilities and Pathways – Three   Approaches to Work for All</dc:title>
  <dc:creator>Janet Klees</dc:creator>
  <cp:lastModifiedBy>Connect Dot</cp:lastModifiedBy>
  <cp:revision>2</cp:revision>
  <dcterms:created xsi:type="dcterms:W3CDTF">2024-03-17T19:55:49Z</dcterms:created>
  <dcterms:modified xsi:type="dcterms:W3CDTF">2024-04-19T17:07:30Z</dcterms:modified>
</cp:coreProperties>
</file>