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7" r:id="rId2"/>
    <p:sldId id="258" r:id="rId3"/>
    <p:sldId id="275" r:id="rId4"/>
    <p:sldId id="276" r:id="rId5"/>
    <p:sldId id="259" r:id="rId6"/>
    <p:sldId id="264" r:id="rId7"/>
    <p:sldId id="277" r:id="rId8"/>
    <p:sldId id="278" r:id="rId9"/>
    <p:sldId id="279" r:id="rId10"/>
    <p:sldId id="280" r:id="rId11"/>
    <p:sldId id="265" r:id="rId12"/>
    <p:sldId id="271"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269" r:id="rId37"/>
    <p:sldId id="270" r:id="rId38"/>
    <p:sldId id="26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E29FDC-1260-CC4D-B44E-81E74D427145}">
          <p14:sldIdLst>
            <p14:sldId id="257"/>
            <p14:sldId id="258"/>
            <p14:sldId id="275"/>
            <p14:sldId id="276"/>
          </p14:sldIdLst>
        </p14:section>
        <p14:section name="Overcoming Technological Resistance:" id="{28103747-C4F9-C045-A0D4-07CE1F05A531}">
          <p14:sldIdLst>
            <p14:sldId id="259"/>
            <p14:sldId id="264"/>
            <p14:sldId id="277"/>
            <p14:sldId id="278"/>
            <p14:sldId id="279"/>
            <p14:sldId id="280"/>
          </p14:sldIdLst>
        </p14:section>
        <p14:section name="Centralized Management" id="{F203011B-A049-5641-BE64-A3A0462DCF7C}">
          <p14:sldIdLst>
            <p14:sldId id="265"/>
            <p14:sldId id="271"/>
            <p14:sldId id="281"/>
            <p14:sldId id="282"/>
          </p14:sldIdLst>
        </p14:section>
        <p14:section name="Resources for Non-Experts" id="{85FEFBA9-6B72-3A4A-BC63-C9235849A3DA}">
          <p14:sldIdLst>
            <p14:sldId id="283"/>
            <p14:sldId id="284"/>
            <p14:sldId id="285"/>
            <p14:sldId id="286"/>
            <p14:sldId id="287"/>
          </p14:sldIdLst>
        </p14:section>
        <p14:section name="Accessibility and User-friendliness" id="{E9E799E5-E636-6A44-9C67-9847090607A8}">
          <p14:sldIdLst>
            <p14:sldId id="288"/>
            <p14:sldId id="289"/>
            <p14:sldId id="290"/>
            <p14:sldId id="291"/>
          </p14:sldIdLst>
        </p14:section>
        <p14:section name="Reporting and Training" id="{BAA8743E-DCE6-FE4B-BF25-5892644C4530}">
          <p14:sldIdLst>
            <p14:sldId id="292"/>
            <p14:sldId id="293"/>
            <p14:sldId id="294"/>
          </p14:sldIdLst>
        </p14:section>
        <p14:section name="QR Codes" id="{811AA827-6354-F344-A860-A6FE8AEDAB7D}">
          <p14:sldIdLst>
            <p14:sldId id="295"/>
            <p14:sldId id="296"/>
            <p14:sldId id="297"/>
            <p14:sldId id="298"/>
          </p14:sldIdLst>
        </p14:section>
        <p14:section name="Benefits of Online Training" id="{DCCA7FF4-90F6-EB43-8276-5776AB0E187A}">
          <p14:sldIdLst>
            <p14:sldId id="299"/>
            <p14:sldId id="300"/>
            <p14:sldId id="301"/>
            <p14:sldId id="302"/>
            <p14:sldId id="303"/>
          </p14:sldIdLst>
        </p14:section>
        <p14:section name="Conclusion" id="{7D3FEDBD-36D8-A642-A88E-A00A2CF8BB5F}">
          <p14:sldIdLst>
            <p14:sldId id="269"/>
            <p14:sldId id="270"/>
            <p14:sldId id="261"/>
          </p14:sldIdLst>
        </p14:section>
      </p14:sectionLst>
    </p:ext>
    <p:ext uri="{EFAFB233-063F-42B5-8137-9DF3F51BA10A}">
      <p15:sldGuideLst xmlns:p15="http://schemas.microsoft.com/office/powerpoint/2012/main">
        <p15:guide id="1" orient="horz" pos="595" userDrawn="1">
          <p15:clr>
            <a:srgbClr val="A4A3A4"/>
          </p15:clr>
        </p15:guide>
        <p15:guide id="2" pos="604" userDrawn="1">
          <p15:clr>
            <a:srgbClr val="A4A3A4"/>
          </p15:clr>
        </p15:guide>
        <p15:guide id="3" orient="horz" pos="10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4BB"/>
    <a:srgbClr val="0CA89E"/>
    <a:srgbClr val="B5DBD8"/>
    <a:srgbClr val="F7941F"/>
    <a:srgbClr val="F1C6B7"/>
    <a:srgbClr val="F15922"/>
    <a:srgbClr val="92278E"/>
    <a:srgbClr val="F1DBEB"/>
    <a:srgbClr val="B8DE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5"/>
    <p:restoredTop sz="83333" autoAdjust="0"/>
  </p:normalViewPr>
  <p:slideViewPr>
    <p:cSldViewPr snapToGrid="0" showGuides="1">
      <p:cViewPr varScale="1">
        <p:scale>
          <a:sx n="105" d="100"/>
          <a:sy n="105" d="100"/>
        </p:scale>
        <p:origin x="232" y="200"/>
      </p:cViewPr>
      <p:guideLst>
        <p:guide orient="horz" pos="595"/>
        <p:guide pos="604"/>
        <p:guide orient="horz" pos="10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957B-ABFA-2C42-95D3-CA2F92C8FC98}" type="datetimeFigureOut">
              <a:rPr lang="en-US" smtClean="0"/>
              <a:t>4/3/24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9F111-23AA-C841-9F47-54F3812377D2}" type="slidenum">
              <a:rPr lang="en-US" smtClean="0"/>
              <a:t>‹#›</a:t>
            </a:fld>
            <a:endParaRPr lang="en-US"/>
          </a:p>
        </p:txBody>
      </p:sp>
    </p:spTree>
    <p:extLst>
      <p:ext uri="{BB962C8B-B14F-4D97-AF65-F5344CB8AC3E}">
        <p14:creationId xmlns:p14="http://schemas.microsoft.com/office/powerpoint/2010/main" val="15970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9F111-23AA-C841-9F47-54F3812377D2}" type="slidenum">
              <a:rPr lang="en-US" smtClean="0"/>
              <a:t>1</a:t>
            </a:fld>
            <a:endParaRPr lang="en-US"/>
          </a:p>
        </p:txBody>
      </p:sp>
    </p:spTree>
    <p:extLst>
      <p:ext uri="{BB962C8B-B14F-4D97-AF65-F5344CB8AC3E}">
        <p14:creationId xmlns:p14="http://schemas.microsoft.com/office/powerpoint/2010/main" val="213236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The program that we offer provides a centralized location for your business programs, such as health and safety, HR, etc. Why would having a centralized location for things like your policies, programs, information, and communication be such an advantage?</a:t>
            </a:r>
          </a:p>
          <a:p>
            <a:endParaRPr lang="en-CA" dirty="0"/>
          </a:p>
          <a:p>
            <a:r>
              <a:rPr lang="en-CA" dirty="0"/>
              <a:t>It offers several benefits:</a:t>
            </a:r>
          </a:p>
          <a:p>
            <a:pPr>
              <a:buFont typeface="+mj-lt"/>
              <a:buAutoNum type="arabicPeriod"/>
            </a:pPr>
            <a:r>
              <a:rPr lang="en-CA" b="1" dirty="0"/>
              <a:t>Accessibility</a:t>
            </a:r>
            <a:r>
              <a:rPr lang="en-CA" dirty="0"/>
              <a:t>: It provides easy access to important information and documents for all employees, regardless of their location or department, promoting transparency and efficiency in accessing necessary resources.</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CA" b="1" dirty="0"/>
              <a:t>Compliance: </a:t>
            </a:r>
            <a:r>
              <a:rPr lang="en-CA" dirty="0"/>
              <a:t>It helps ensure compliance with regulatory requirements by providing a single source of truth for important policies and procedures, making it easier to track and enforce adherence to relevant laws and regulations.</a:t>
            </a:r>
          </a:p>
          <a:p>
            <a:pPr>
              <a:buFont typeface="+mj-lt"/>
              <a:buAutoNum type="arabicPeriod"/>
            </a:pPr>
            <a:r>
              <a:rPr lang="en-CA" b="1" dirty="0"/>
              <a:t>Collaboration: </a:t>
            </a:r>
            <a:r>
              <a:rPr lang="en-CA" dirty="0"/>
              <a:t>Centralized information facilitates collaboration among teams by providing a common platform for sharing documents, ideas, updates, and fostering a more cohesive and productive work environment.</a:t>
            </a:r>
          </a:p>
          <a:p>
            <a:pPr>
              <a:buFont typeface="+mj-lt"/>
              <a:buAutoNum type="arabicPeriod"/>
            </a:pPr>
            <a:r>
              <a:rPr lang="en-CA" b="1" dirty="0"/>
              <a:t>Streamlined Communication: </a:t>
            </a:r>
            <a:r>
              <a:rPr lang="en-CA" dirty="0"/>
              <a:t>By centralizing communication channels, such as company announcements, newsletters, or internal messaging systems, organizations can ensure that important messages reach all employees efficiently, reducing the likelihood of miscommunication or missed communications.</a:t>
            </a:r>
          </a:p>
        </p:txBody>
      </p:sp>
      <p:sp>
        <p:nvSpPr>
          <p:cNvPr id="4" name="Slide Number Placeholder 3"/>
          <p:cNvSpPr>
            <a:spLocks noGrp="1"/>
          </p:cNvSpPr>
          <p:nvPr>
            <p:ph type="sldNum" sz="quarter" idx="5"/>
          </p:nvPr>
        </p:nvSpPr>
        <p:spPr/>
        <p:txBody>
          <a:bodyPr/>
          <a:lstStyle/>
          <a:p>
            <a:fld id="{9479F111-23AA-C841-9F47-54F3812377D2}" type="slidenum">
              <a:rPr lang="en-US" smtClean="0"/>
              <a:t>13</a:t>
            </a:fld>
            <a:endParaRPr lang="en-US"/>
          </a:p>
        </p:txBody>
      </p:sp>
    </p:spTree>
    <p:extLst>
      <p:ext uri="{BB962C8B-B14F-4D97-AF65-F5344CB8AC3E}">
        <p14:creationId xmlns:p14="http://schemas.microsoft.com/office/powerpoint/2010/main" val="130170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Employee engagement is crucial for effective communication in successful technology adoption for several reasons:</a:t>
            </a:r>
          </a:p>
          <a:p>
            <a:pPr>
              <a:buFont typeface="+mj-lt"/>
              <a:buAutoNum type="arabicPeriod"/>
            </a:pPr>
            <a:r>
              <a:rPr lang="en-CA" b="1" dirty="0"/>
              <a:t>Buy-In and Ownership:</a:t>
            </a:r>
            <a:r>
              <a:rPr lang="en-CA" dirty="0"/>
              <a:t> Engaged employees are more likely to feel invested in the success of technology adoption initiatives. When employees feel involved in decision-making processes and have a voice in how technology will be implemented, they are more likely to embrace the changes and take ownership of their role in the adoption process.</a:t>
            </a:r>
          </a:p>
          <a:p>
            <a:pPr>
              <a:buFont typeface="+mj-lt"/>
              <a:buAutoNum type="arabicPeriod"/>
            </a:pPr>
            <a:r>
              <a:rPr lang="en-CA" b="1" dirty="0"/>
              <a:t>Understanding and Clarity:</a:t>
            </a:r>
            <a:r>
              <a:rPr lang="en-CA" dirty="0"/>
              <a:t> Engaged employees are more likely to seek out information and ask questions about the new technology. This active engagement fosters a deeper understanding of how the technology will impact their work processes, leading to greater clarity and fewer misunderstandings.</a:t>
            </a:r>
          </a:p>
          <a:p>
            <a:pPr>
              <a:buFont typeface="+mj-lt"/>
              <a:buAutoNum type="arabicPeriod"/>
            </a:pPr>
            <a:r>
              <a:rPr lang="en-CA" b="1" dirty="0"/>
              <a:t>Feedback and Improvement:</a:t>
            </a:r>
            <a:r>
              <a:rPr lang="en-CA" dirty="0"/>
              <a:t> Engaged employees are more likely to provide valuable feedback throughout the technology adoption process. This feedback loop allows organizations to identify potential challenges or areas for improvement early on, leading to more effective implementation strategies and better outcomes in the long run.</a:t>
            </a:r>
          </a:p>
          <a:p>
            <a:pPr>
              <a:buFont typeface="+mj-lt"/>
              <a:buAutoNum type="arabicPeriod"/>
            </a:pPr>
            <a:r>
              <a:rPr lang="en-CA" b="1" dirty="0"/>
              <a:t>Advocacy and Support:</a:t>
            </a:r>
            <a:r>
              <a:rPr lang="en-CA" dirty="0"/>
              <a:t> Engaged employees can serve as advocates for the new technology within the organization. When employees are enthusiastic about the benefits of the technology and its potential to improve workflows or outcomes, they are more likely to encourage their colleagues to embrace the changes and provide support during the transition period.</a:t>
            </a:r>
          </a:p>
          <a:p>
            <a:pPr>
              <a:buFont typeface="+mj-lt"/>
              <a:buAutoNum type="arabicPeriod"/>
            </a:pPr>
            <a:r>
              <a:rPr lang="en-CA" b="1" dirty="0"/>
              <a:t>Adaptability and Resilience:</a:t>
            </a:r>
            <a:r>
              <a:rPr lang="en-CA" dirty="0"/>
              <a:t> Engaged employees are generally more adaptable and resilient in the face of change. Technology adoption often requires employees to learn new skills or adjust to new ways of working, and engaged employees are better equipped to navigate these challenges with a positive attitude and a willingness to learn.</a:t>
            </a:r>
          </a:p>
          <a:p>
            <a:r>
              <a:rPr lang="en-CA" dirty="0"/>
              <a:t>Overall, employee engagement fosters a culture of open communication, collaboration, and continuous improvement, which are essential ingredients for successful technology adoption in any organization.</a:t>
            </a:r>
          </a:p>
        </p:txBody>
      </p:sp>
      <p:sp>
        <p:nvSpPr>
          <p:cNvPr id="4" name="Slide Number Placeholder 3"/>
          <p:cNvSpPr>
            <a:spLocks noGrp="1"/>
          </p:cNvSpPr>
          <p:nvPr>
            <p:ph type="sldNum" sz="quarter" idx="5"/>
          </p:nvPr>
        </p:nvSpPr>
        <p:spPr/>
        <p:txBody>
          <a:bodyPr/>
          <a:lstStyle/>
          <a:p>
            <a:fld id="{9479F111-23AA-C841-9F47-54F3812377D2}" type="slidenum">
              <a:rPr lang="en-US" smtClean="0"/>
              <a:t>14</a:t>
            </a:fld>
            <a:endParaRPr lang="en-US"/>
          </a:p>
        </p:txBody>
      </p:sp>
    </p:spTree>
    <p:extLst>
      <p:ext uri="{BB962C8B-B14F-4D97-AF65-F5344CB8AC3E}">
        <p14:creationId xmlns:p14="http://schemas.microsoft.com/office/powerpoint/2010/main" val="2199769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set the expectation that everyone will just “get it”.</a:t>
            </a:r>
          </a:p>
          <a:p>
            <a:endParaRPr lang="en-US" dirty="0"/>
          </a:p>
        </p:txBody>
      </p:sp>
      <p:sp>
        <p:nvSpPr>
          <p:cNvPr id="4" name="Slide Number Placeholder 3"/>
          <p:cNvSpPr>
            <a:spLocks noGrp="1"/>
          </p:cNvSpPr>
          <p:nvPr>
            <p:ph type="sldNum" sz="quarter" idx="5"/>
          </p:nvPr>
        </p:nvSpPr>
        <p:spPr/>
        <p:txBody>
          <a:bodyPr/>
          <a:lstStyle/>
          <a:p>
            <a:fld id="{9479F111-23AA-C841-9F47-54F3812377D2}" type="slidenum">
              <a:rPr lang="en-US" smtClean="0"/>
              <a:t>16</a:t>
            </a:fld>
            <a:endParaRPr lang="en-US"/>
          </a:p>
        </p:txBody>
      </p:sp>
    </p:spTree>
    <p:extLst>
      <p:ext uri="{BB962C8B-B14F-4D97-AF65-F5344CB8AC3E}">
        <p14:creationId xmlns:p14="http://schemas.microsoft.com/office/powerpoint/2010/main" val="3715420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Here’s a sample of some questions we asked!</a:t>
            </a:r>
          </a:p>
          <a:p>
            <a:endParaRPr lang="en-US" dirty="0"/>
          </a:p>
          <a:p>
            <a:r>
              <a:rPr lang="en-CA" sz="1200" dirty="0"/>
              <a:t>Motivating staff to complete online training can be challenging, but here are some strategies you can employ:</a:t>
            </a:r>
          </a:p>
          <a:p>
            <a:pPr>
              <a:buFont typeface="+mj-lt"/>
              <a:buAutoNum type="arabicPeriod"/>
            </a:pPr>
            <a:r>
              <a:rPr lang="en-CA" sz="1200" b="1" dirty="0"/>
              <a:t>Highlight the Benefits</a:t>
            </a:r>
            <a:r>
              <a:rPr lang="en-CA" sz="1200" dirty="0"/>
              <a:t>: Emphasize how completing the training will benefit them personally and professionally. Whether it's improving skills, advancing their career, or staying up-to--date with industry trends; make it clear how the training aligns with their goals.</a:t>
            </a:r>
          </a:p>
          <a:p>
            <a:pPr>
              <a:buFont typeface="+mj-lt"/>
              <a:buAutoNum type="arabicPeriod"/>
            </a:pPr>
            <a:r>
              <a:rPr lang="en-CA" sz="1200" b="1" dirty="0"/>
              <a:t>Set Clear Expectations</a:t>
            </a:r>
            <a:r>
              <a:rPr lang="en-CA" sz="1200" dirty="0"/>
              <a:t>: Clearly communicate the importance of the training and any deadlines associated with it. Let your staff know that completing the training is a priority and required for their roles.</a:t>
            </a:r>
          </a:p>
          <a:p>
            <a:pPr>
              <a:buFont typeface="+mj-lt"/>
              <a:buAutoNum type="arabicPeriod"/>
            </a:pPr>
            <a:r>
              <a:rPr lang="en-CA" sz="1200" b="1" dirty="0"/>
              <a:t>Make it Relevant</a:t>
            </a:r>
            <a:r>
              <a:rPr lang="en-CA" sz="1200" dirty="0"/>
              <a:t>: Ensure that the training content is relevant to their job roles and responsibilities. When employees see the direct application of the knowledge gained from the training in their daily work, they are more likely to be motivated to complete it.</a:t>
            </a:r>
          </a:p>
          <a:p>
            <a:pPr>
              <a:buFont typeface="+mj-lt"/>
              <a:buAutoNum type="arabicPeriod"/>
            </a:pPr>
            <a:r>
              <a:rPr lang="en-CA" sz="1200" b="1" dirty="0"/>
              <a:t>Provide Incentives</a:t>
            </a:r>
            <a:r>
              <a:rPr lang="en-CA" sz="1200" dirty="0"/>
              <a:t>: Offer rewards or recognition for completing the training. This could be anything from gift cards to extra time off or even opportunities for advancement within the company.</a:t>
            </a:r>
          </a:p>
          <a:p>
            <a:pPr>
              <a:buFont typeface="+mj-lt"/>
              <a:buAutoNum type="arabicPeriod"/>
            </a:pPr>
            <a:r>
              <a:rPr lang="en-CA" sz="1200" b="1" dirty="0"/>
              <a:t>Offer Support</a:t>
            </a:r>
            <a:r>
              <a:rPr lang="en-CA" sz="1200" dirty="0"/>
              <a:t>: Provide support and resources to help employees complete the training successfully. This could include access to mentors, additional materials, or dedicated time during work hours to focus on the training.</a:t>
            </a:r>
          </a:p>
          <a:p>
            <a:pPr>
              <a:buFont typeface="+mj-lt"/>
              <a:buAutoNum type="arabicPeriod"/>
            </a:pPr>
            <a:r>
              <a:rPr lang="en-CA" sz="1200" b="1" dirty="0"/>
              <a:t>Encourage Collaboration</a:t>
            </a:r>
            <a:r>
              <a:rPr lang="en-CA" sz="1200" dirty="0"/>
              <a:t>: Foster a sense of community and collaboration among your staff by creating discussion forums or study groups where employees can support and motivate each other through the training process.</a:t>
            </a:r>
          </a:p>
          <a:p>
            <a:pPr>
              <a:buFont typeface="+mj-lt"/>
              <a:buAutoNum type="arabicPeriod"/>
            </a:pPr>
            <a:r>
              <a:rPr lang="en-CA" sz="1200" b="1" dirty="0"/>
              <a:t>Track Progress</a:t>
            </a:r>
            <a:r>
              <a:rPr lang="en-CA" sz="1200" dirty="0"/>
              <a:t>: Implement a system to track employees' progress through the training modules. Providing regular feedback and updates on their progress can help keep them motivated and accountable.</a:t>
            </a:r>
          </a:p>
          <a:p>
            <a:pPr>
              <a:buFont typeface="+mj-lt"/>
              <a:buAutoNum type="arabicPeriod"/>
            </a:pPr>
            <a:r>
              <a:rPr lang="en-CA" sz="1200" b="1" dirty="0"/>
              <a:t>Lead by Example</a:t>
            </a:r>
            <a:r>
              <a:rPr lang="en-CA" sz="1200" dirty="0"/>
              <a:t>: Show your own commitment to continuous learning by participating in training programs yourself. Leading by example can inspire your staff to prioritize their own professional development.</a:t>
            </a:r>
          </a:p>
          <a:p>
            <a:pPr>
              <a:buFont typeface="+mj-lt"/>
              <a:buAutoNum type="arabicPeriod"/>
            </a:pPr>
            <a:r>
              <a:rPr lang="en-CA" sz="1200" b="1" dirty="0"/>
              <a:t>Make it Engaging</a:t>
            </a:r>
            <a:r>
              <a:rPr lang="en-CA" sz="1200" dirty="0"/>
              <a:t>: Choose training platforms and materials that are interactive and engaging. Incorporate videos, quizzes, and other interactive elements to keep employees interested and motivated throughout the training process.</a:t>
            </a:r>
          </a:p>
          <a:p>
            <a:pPr>
              <a:buFont typeface="+mj-lt"/>
              <a:buAutoNum type="arabicPeriod"/>
            </a:pPr>
            <a:r>
              <a:rPr lang="en-CA" sz="1200" b="1" dirty="0"/>
              <a:t>Seek Feedback</a:t>
            </a:r>
            <a:r>
              <a:rPr lang="en-CA" sz="1200" dirty="0"/>
              <a:t>: Ask for feedback from your staff about the training programs. Understanding their preferences and challenges can help you tailor future training initiatives to better meet their needs and keep them motivated.</a:t>
            </a:r>
          </a:p>
          <a:p>
            <a:r>
              <a:rPr lang="en-CA" sz="1200" dirty="0"/>
              <a:t>By implementing these strategies, you can create a more motivating environment for your staff to complete online training successfully.</a:t>
            </a:r>
          </a:p>
        </p:txBody>
      </p:sp>
      <p:sp>
        <p:nvSpPr>
          <p:cNvPr id="4" name="Slide Number Placeholder 3"/>
          <p:cNvSpPr>
            <a:spLocks noGrp="1"/>
          </p:cNvSpPr>
          <p:nvPr>
            <p:ph type="sldNum" sz="quarter" idx="5"/>
          </p:nvPr>
        </p:nvSpPr>
        <p:spPr/>
        <p:txBody>
          <a:bodyPr/>
          <a:lstStyle/>
          <a:p>
            <a:fld id="{9479F111-23AA-C841-9F47-54F3812377D2}" type="slidenum">
              <a:rPr lang="en-US" smtClean="0"/>
              <a:t>18</a:t>
            </a:fld>
            <a:endParaRPr lang="en-US"/>
          </a:p>
        </p:txBody>
      </p:sp>
    </p:spTree>
    <p:extLst>
      <p:ext uri="{BB962C8B-B14F-4D97-AF65-F5344CB8AC3E}">
        <p14:creationId xmlns:p14="http://schemas.microsoft.com/office/powerpoint/2010/main" val="1968902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Arial" panose="020B0604020202020204" pitchFamily="34" charset="0"/>
              </a:rPr>
              <a:t>This solution isn’t perfect, so ensure you always read through the responses and cater them as needed. It is not always accurate and requires oversight.</a:t>
            </a:r>
          </a:p>
          <a:p>
            <a:endParaRPr lang="en-US" dirty="0"/>
          </a:p>
          <a:p>
            <a:endParaRPr lang="en-US" dirty="0"/>
          </a:p>
        </p:txBody>
      </p:sp>
      <p:sp>
        <p:nvSpPr>
          <p:cNvPr id="4" name="Slide Number Placeholder 3"/>
          <p:cNvSpPr>
            <a:spLocks noGrp="1"/>
          </p:cNvSpPr>
          <p:nvPr>
            <p:ph type="sldNum" sz="quarter" idx="5"/>
          </p:nvPr>
        </p:nvSpPr>
        <p:spPr/>
        <p:txBody>
          <a:bodyPr/>
          <a:lstStyle/>
          <a:p>
            <a:fld id="{9479F111-23AA-C841-9F47-54F3812377D2}" type="slidenum">
              <a:rPr lang="en-US" smtClean="0"/>
              <a:t>19</a:t>
            </a:fld>
            <a:endParaRPr lang="en-US"/>
          </a:p>
        </p:txBody>
      </p:sp>
    </p:spTree>
    <p:extLst>
      <p:ext uri="{BB962C8B-B14F-4D97-AF65-F5344CB8AC3E}">
        <p14:creationId xmlns:p14="http://schemas.microsoft.com/office/powerpoint/2010/main" val="3297552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buFont typeface="Arial" panose="020B0604020202020204" pitchFamily="34" charset="0"/>
              <a:buNone/>
            </a:pPr>
            <a:r>
              <a:rPr lang="en-CA" b="0" dirty="0"/>
              <a:t>Benefits include: </a:t>
            </a:r>
          </a:p>
          <a:p>
            <a:pPr>
              <a:buFont typeface="Arial" panose="020B0604020202020204" pitchFamily="34" charset="0"/>
              <a:buChar char="•"/>
            </a:pPr>
            <a:r>
              <a:rPr lang="en-CA" b="1" dirty="0"/>
              <a:t>Efficiency</a:t>
            </a:r>
            <a:r>
              <a:rPr lang="en-CA" dirty="0"/>
              <a:t>: Simplifies the reporting process, saving time and resources for both employees and management.</a:t>
            </a:r>
          </a:p>
          <a:p>
            <a:pPr>
              <a:buFont typeface="Arial" panose="020B0604020202020204" pitchFamily="34" charset="0"/>
              <a:buChar char="•"/>
            </a:pPr>
            <a:r>
              <a:rPr lang="en-CA" b="1" dirty="0"/>
              <a:t>Accuracy</a:t>
            </a:r>
            <a:r>
              <a:rPr lang="en-CA" dirty="0"/>
              <a:t>: Minimizes errors and ensures the completeness of incident reports through standardized digital forms.</a:t>
            </a:r>
          </a:p>
          <a:p>
            <a:pPr>
              <a:buFont typeface="Arial" panose="020B0604020202020204" pitchFamily="34" charset="0"/>
              <a:buChar char="•"/>
            </a:pPr>
            <a:r>
              <a:rPr lang="en-CA" b="1" dirty="0"/>
              <a:t>Visibility</a:t>
            </a:r>
            <a:r>
              <a:rPr lang="en-CA" dirty="0"/>
              <a:t>: Provides real-time visibility into incident trends and data, enabling proactive risk management and decision-making.</a:t>
            </a:r>
          </a:p>
          <a:p>
            <a:endParaRPr lang="en-US" dirty="0"/>
          </a:p>
          <a:p>
            <a:endParaRPr lang="en-US" dirty="0"/>
          </a:p>
        </p:txBody>
      </p:sp>
      <p:sp>
        <p:nvSpPr>
          <p:cNvPr id="4" name="Slide Number Placeholder 3"/>
          <p:cNvSpPr>
            <a:spLocks noGrp="1"/>
          </p:cNvSpPr>
          <p:nvPr>
            <p:ph type="sldNum" sz="quarter" idx="5"/>
          </p:nvPr>
        </p:nvSpPr>
        <p:spPr/>
        <p:txBody>
          <a:bodyPr/>
          <a:lstStyle/>
          <a:p>
            <a:fld id="{9479F111-23AA-C841-9F47-54F3812377D2}" type="slidenum">
              <a:rPr lang="en-US" smtClean="0"/>
              <a:t>25</a:t>
            </a:fld>
            <a:endParaRPr lang="en-US"/>
          </a:p>
        </p:txBody>
      </p:sp>
    </p:spTree>
    <p:extLst>
      <p:ext uri="{BB962C8B-B14F-4D97-AF65-F5344CB8AC3E}">
        <p14:creationId xmlns:p14="http://schemas.microsoft.com/office/powerpoint/2010/main" val="2216818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Benefits:</a:t>
            </a:r>
          </a:p>
          <a:p>
            <a:pPr>
              <a:buFont typeface="Arial" panose="020B0604020202020204" pitchFamily="34" charset="0"/>
              <a:buChar char="•"/>
            </a:pPr>
            <a:r>
              <a:rPr lang="en-CA" b="1" dirty="0"/>
              <a:t>Compliance</a:t>
            </a:r>
            <a:r>
              <a:rPr lang="en-CA" dirty="0"/>
              <a:t>: Ensures regulatory compliance by maintaining accurate and up-to-date training records accessible for audits or inspections.</a:t>
            </a:r>
          </a:p>
          <a:p>
            <a:pPr>
              <a:buFont typeface="Arial" panose="020B0604020202020204" pitchFamily="34" charset="0"/>
              <a:buChar char="•"/>
            </a:pPr>
            <a:r>
              <a:rPr lang="en-CA" b="1" dirty="0"/>
              <a:t>Accountability</a:t>
            </a:r>
            <a:r>
              <a:rPr lang="en-CA" dirty="0"/>
              <a:t>: Enables tracking of individual training progress and completion, fostering accountability among employees and supervisors.</a:t>
            </a:r>
          </a:p>
          <a:p>
            <a:pPr>
              <a:buFont typeface="Arial" panose="020B0604020202020204" pitchFamily="34" charset="0"/>
              <a:buChar char="•"/>
            </a:pPr>
            <a:r>
              <a:rPr lang="en-CA" b="1" dirty="0"/>
              <a:t>Insights</a:t>
            </a:r>
            <a:r>
              <a:rPr lang="en-CA" dirty="0"/>
              <a:t>: Facilitates data-driven analysis of training effectiveness, enabling adjustments and improvements to training programs as needed</a:t>
            </a:r>
          </a:p>
          <a:p>
            <a:endParaRPr lang="en-US" dirty="0"/>
          </a:p>
          <a:p>
            <a:endParaRPr lang="en-US" dirty="0"/>
          </a:p>
        </p:txBody>
      </p:sp>
      <p:sp>
        <p:nvSpPr>
          <p:cNvPr id="4" name="Slide Number Placeholder 3"/>
          <p:cNvSpPr>
            <a:spLocks noGrp="1"/>
          </p:cNvSpPr>
          <p:nvPr>
            <p:ph type="sldNum" sz="quarter" idx="5"/>
          </p:nvPr>
        </p:nvSpPr>
        <p:spPr/>
        <p:txBody>
          <a:bodyPr/>
          <a:lstStyle/>
          <a:p>
            <a:fld id="{9479F111-23AA-C841-9F47-54F3812377D2}" type="slidenum">
              <a:rPr lang="en-US" smtClean="0"/>
              <a:t>26</a:t>
            </a:fld>
            <a:endParaRPr lang="en-US"/>
          </a:p>
        </p:txBody>
      </p:sp>
    </p:spTree>
    <p:extLst>
      <p:ext uri="{BB962C8B-B14F-4D97-AF65-F5344CB8AC3E}">
        <p14:creationId xmlns:p14="http://schemas.microsoft.com/office/powerpoint/2010/main" val="3340660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Arial" panose="020B0604020202020204" pitchFamily="34" charset="0"/>
              </a:rPr>
              <a:t>While you’re here….hit the like button!</a:t>
            </a:r>
            <a:endParaRPr lang="en-US" dirty="0"/>
          </a:p>
          <a:p>
            <a:endParaRPr lang="en-US" dirty="0"/>
          </a:p>
        </p:txBody>
      </p:sp>
      <p:sp>
        <p:nvSpPr>
          <p:cNvPr id="4" name="Slide Number Placeholder 3"/>
          <p:cNvSpPr>
            <a:spLocks noGrp="1"/>
          </p:cNvSpPr>
          <p:nvPr>
            <p:ph type="sldNum" sz="quarter" idx="5"/>
          </p:nvPr>
        </p:nvSpPr>
        <p:spPr/>
        <p:txBody>
          <a:bodyPr/>
          <a:lstStyle/>
          <a:p>
            <a:fld id="{9479F111-23AA-C841-9F47-54F3812377D2}" type="slidenum">
              <a:rPr lang="en-US" smtClean="0"/>
              <a:t>30</a:t>
            </a:fld>
            <a:endParaRPr lang="en-US"/>
          </a:p>
        </p:txBody>
      </p:sp>
    </p:spTree>
    <p:extLst>
      <p:ext uri="{BB962C8B-B14F-4D97-AF65-F5344CB8AC3E}">
        <p14:creationId xmlns:p14="http://schemas.microsoft.com/office/powerpoint/2010/main" val="164004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sz="1200" dirty="0">
                <a:effectLst/>
                <a:latin typeface="Helvetica" pitchFamily="2" charset="0"/>
                <a:ea typeface="Calibri" panose="020F0502020204030204" pitchFamily="34" charset="0"/>
                <a:cs typeface="Arial" panose="020B0604020202020204" pitchFamily="34" charset="0"/>
              </a:rPr>
              <a:t>Good morning/afternoon. My name is Stuart White. I am the Manager of the WSIB Health &amp; Safety Excellence program at Dunk &amp; Associates. However, I am not going to be talking about that with you today, what I would love to talk to you about is how to monopolize technology to bridge the gap and foster healthy workplaces.</a:t>
            </a:r>
          </a:p>
          <a:p>
            <a:pPr marL="0" indent="0">
              <a:buNone/>
            </a:pPr>
            <a:endParaRPr lang="en-US" sz="1200" dirty="0">
              <a:effectLst/>
              <a:latin typeface="Helvetica" pitchFamily="2" charset="0"/>
              <a:ea typeface="Calibri" panose="020F0502020204030204" pitchFamily="34" charset="0"/>
              <a:cs typeface="Arial" panose="020B0604020202020204" pitchFamily="34" charset="0"/>
            </a:endParaRPr>
          </a:p>
          <a:p>
            <a:pPr marL="0" indent="0">
              <a:buNone/>
            </a:pPr>
            <a:r>
              <a:rPr lang="en-US" sz="1200" dirty="0">
                <a:effectLst/>
                <a:latin typeface="Helvetica" pitchFamily="2" charset="0"/>
                <a:ea typeface="Calibri" panose="020F0502020204030204" pitchFamily="34" charset="0"/>
                <a:cs typeface="Arial" panose="020B0604020202020204" pitchFamily="34" charset="0"/>
              </a:rPr>
              <a:t>Just a bit about us - Dunk &amp; Associates Inc./Systems 24-7 is a Canadian-based business specializing in providing affordable support and services in Health &amp; Safety and Human Resources. We have been in business since 2000.</a:t>
            </a:r>
          </a:p>
          <a:p>
            <a:pPr marL="0" indent="0">
              <a:buNone/>
            </a:pPr>
            <a:endParaRPr lang="en-US" sz="1200" dirty="0">
              <a:effectLst/>
              <a:latin typeface="Helvetica" pitchFamily="2" charset="0"/>
              <a:ea typeface="Calibri" panose="020F0502020204030204" pitchFamily="34" charset="0"/>
              <a:cs typeface="Arial" panose="020B0604020202020204" pitchFamily="34" charset="0"/>
            </a:endParaRPr>
          </a:p>
          <a:p>
            <a:pPr marL="0" indent="0">
              <a:buNone/>
            </a:pPr>
            <a:r>
              <a:rPr lang="en-US" sz="1200" dirty="0">
                <a:effectLst/>
                <a:latin typeface="Helvetica" pitchFamily="2" charset="0"/>
                <a:ea typeface="Calibri" panose="020F0502020204030204" pitchFamily="34" charset="0"/>
                <a:cs typeface="Arial" panose="020B0604020202020204" pitchFamily="34" charset="0"/>
              </a:rPr>
              <a:t>We are experts in this field as Dunk &amp; Associates recognized early on that technology is one of the most effective ways to increase efficiency and deliver programs. Our program, called Systems 24-7, is designed and developed in-house and it’s an innovative online portal that goes beyond a traditional Learning Management System (LMS). It offers employees a secure online gateway to access policies, procedures, forms, resources, and comprehensive safety and HR training. What makes us stand out is that all content on our platform is maintained by our qualified professionals to ensure legislative compliance, thereby significantly reducing the workload for our clients and assisting them in "Navigating Change.”</a:t>
            </a:r>
          </a:p>
          <a:p>
            <a:pPr marL="0" indent="0">
              <a:buNone/>
            </a:pPr>
            <a:endParaRPr lang="en-US" sz="1200" dirty="0">
              <a:effectLst/>
              <a:latin typeface="Helvetica" pitchFamily="2" charset="0"/>
              <a:ea typeface="Calibri" panose="020F0502020204030204" pitchFamily="34" charset="0"/>
              <a:cs typeface="Arial" panose="020B0604020202020204" pitchFamily="34" charset="0"/>
            </a:endParaRPr>
          </a:p>
          <a:p>
            <a:pPr marL="0" indent="0">
              <a:buNone/>
            </a:pPr>
            <a:r>
              <a:rPr lang="en-US" sz="1200" dirty="0">
                <a:effectLst/>
                <a:latin typeface="Helvetica" pitchFamily="2" charset="0"/>
                <a:ea typeface="Calibri" panose="020F0502020204030204" pitchFamily="34" charset="0"/>
                <a:cs typeface="Arial" panose="020B0604020202020204" pitchFamily="34" charset="0"/>
              </a:rPr>
              <a:t>Today I will not be speaking specifically about how programs (although I welcome you to come find me at the vendor booths to have those discussions), but I will talk to you about some things for you to consider when using technology within the workplace. </a:t>
            </a:r>
            <a:endParaRPr lang="en-CA"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479F111-23AA-C841-9F47-54F3812377D2}" type="slidenum">
              <a:rPr lang="en-US" smtClean="0"/>
              <a:t>2</a:t>
            </a:fld>
            <a:endParaRPr lang="en-US"/>
          </a:p>
        </p:txBody>
      </p:sp>
    </p:spTree>
    <p:extLst>
      <p:ext uri="{BB962C8B-B14F-4D97-AF65-F5344CB8AC3E}">
        <p14:creationId xmlns:p14="http://schemas.microsoft.com/office/powerpoint/2010/main" val="191021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Times New Roman" panose="02020603050405020304" pitchFamily="18" charset="0"/>
                <a:cs typeface="Arial" panose="020B0604020202020204" pitchFamily="34" charset="0"/>
              </a:rPr>
              <a:t>In today's rapidly evolving work landscape, integrating technology is paramount in your business, and you can monopolize on it to achieve heightened health and safety &amp; HR outcomes. However, we know this comes with struggles. Acknowledging the diversity in technological literacy among employees is crucial. In our time together today, we will explore practical and accessible technological solutions that organizations can adopt to enhance performance and foster a healthy workplace culture while catering to the varied needs of a diverse workforce.</a:t>
            </a:r>
            <a:endParaRPr lang="en-CA"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479F111-23AA-C841-9F47-54F3812377D2}" type="slidenum">
              <a:rPr lang="en-US" smtClean="0"/>
              <a:t>3</a:t>
            </a:fld>
            <a:endParaRPr lang="en-US"/>
          </a:p>
        </p:txBody>
      </p:sp>
    </p:spTree>
    <p:extLst>
      <p:ext uri="{BB962C8B-B14F-4D97-AF65-F5344CB8AC3E}">
        <p14:creationId xmlns:p14="http://schemas.microsoft.com/office/powerpoint/2010/main" val="411994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get into discussing technology, we must recognize that there are challenges any time we want to introduce a new program into the workplace. It can be a struggle to get everyone on board, our employees have differing levels of experience and understanding, language barriers, and also different ways in which our employees learn. Some employees need to learn by doing, while others will need more active demonstration.</a:t>
            </a:r>
          </a:p>
          <a:p>
            <a:endParaRPr lang="en-US" dirty="0"/>
          </a:p>
        </p:txBody>
      </p:sp>
      <p:sp>
        <p:nvSpPr>
          <p:cNvPr id="4" name="Slide Number Placeholder 3"/>
          <p:cNvSpPr>
            <a:spLocks noGrp="1"/>
          </p:cNvSpPr>
          <p:nvPr>
            <p:ph type="sldNum" sz="quarter" idx="5"/>
          </p:nvPr>
        </p:nvSpPr>
        <p:spPr/>
        <p:txBody>
          <a:bodyPr/>
          <a:lstStyle/>
          <a:p>
            <a:fld id="{9479F111-23AA-C841-9F47-54F3812377D2}" type="slidenum">
              <a:rPr lang="en-US" smtClean="0"/>
              <a:t>6</a:t>
            </a:fld>
            <a:endParaRPr lang="en-US"/>
          </a:p>
        </p:txBody>
      </p:sp>
    </p:spTree>
    <p:extLst>
      <p:ext uri="{BB962C8B-B14F-4D97-AF65-F5344CB8AC3E}">
        <p14:creationId xmlns:p14="http://schemas.microsoft.com/office/powerpoint/2010/main" val="141680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u="none" dirty="0"/>
              <a:t>With that said, don’t get discouraged! There are many solutions that you can explore to alleviate these challenges.</a:t>
            </a:r>
          </a:p>
          <a:p>
            <a:endParaRPr lang="en-US" b="0" u="none" dirty="0"/>
          </a:p>
          <a:p>
            <a:pPr marL="171450" indent="-171450">
              <a:buSzPts val="1000"/>
              <a:buFont typeface="Arial" panose="020B0604020202020204" pitchFamily="34" charset="0"/>
              <a:buChar char="•"/>
              <a:tabLst>
                <a:tab pos="457200" algn="l"/>
              </a:tabLst>
            </a:pPr>
            <a:r>
              <a:rPr lang="en-CA" sz="1200" dirty="0">
                <a:effectLst/>
                <a:latin typeface="Arial" panose="020B0604020202020204" pitchFamily="34" charset="0"/>
                <a:ea typeface="Calibri" panose="020F0502020204030204" pitchFamily="34" charset="0"/>
                <a:cs typeface="Arial" panose="020B0604020202020204" pitchFamily="34" charset="0"/>
              </a:rPr>
              <a:t>Get employees involved in the process of selecting new programs and survey them. You can create a stakeholder group and survey your staff to create a business requirements document or needs analysis on all the issues you need this new piece of technology to provide. What you select may not end up checking off all the boxes, but when you can demonstrate that you have listened, you’ll receive better buy-in later.</a:t>
            </a:r>
          </a:p>
          <a:p>
            <a:pPr marL="171450" indent="-171450">
              <a:buSzPts val="1000"/>
              <a:buFont typeface="Arial" panose="020B0604020202020204" pitchFamily="34" charset="0"/>
              <a:buChar char="•"/>
              <a:tabLst>
                <a:tab pos="457200" algn="l"/>
              </a:tabLst>
            </a:pPr>
            <a:r>
              <a:rPr lang="en-CA" sz="1200" dirty="0">
                <a:effectLst/>
                <a:latin typeface="Arial" panose="020B0604020202020204" pitchFamily="34" charset="0"/>
                <a:ea typeface="Calibri" panose="020F0502020204030204" pitchFamily="34" charset="0"/>
                <a:cs typeface="Arial" panose="020B0604020202020204" pitchFamily="34" charset="0"/>
              </a:rPr>
              <a:t>Research solutions that check off your boxes. You might need to talk to colleagues in similar industries to see what they are using. You may even decide to put our RFP (Request for Proposal) so vendors can approach you to explain how they can fill your needs.</a:t>
            </a:r>
          </a:p>
          <a:p>
            <a:pPr marL="171450" indent="-171450">
              <a:buSzPts val="1000"/>
              <a:buFont typeface="Arial" panose="020B0604020202020204" pitchFamily="34" charset="0"/>
              <a:buChar char="•"/>
              <a:tabLst>
                <a:tab pos="457200" algn="l"/>
              </a:tabLst>
            </a:pPr>
            <a:r>
              <a:rPr lang="en-CA" sz="1200" dirty="0">
                <a:latin typeface="Arial" panose="020B0604020202020204" pitchFamily="34" charset="0"/>
                <a:ea typeface="Calibri" panose="020F0502020204030204" pitchFamily="34" charset="0"/>
                <a:cs typeface="Arial" panose="020B0604020202020204" pitchFamily="34" charset="0"/>
              </a:rPr>
              <a:t>Select software solutions with technical support. There’s nothing worse than when you need help, that you find out that there’s no one that you can talk to.</a:t>
            </a:r>
          </a:p>
          <a:p>
            <a:pPr marL="171450" indent="-171450">
              <a:buSzPts val="1000"/>
              <a:buFont typeface="Arial" panose="020B0604020202020204" pitchFamily="34" charset="0"/>
              <a:buChar char="•"/>
              <a:tabLst>
                <a:tab pos="457200" algn="l"/>
              </a:tabLst>
            </a:pPr>
            <a:r>
              <a:rPr lang="en-CA" sz="1200" dirty="0">
                <a:latin typeface="Arial" panose="020B0604020202020204" pitchFamily="34" charset="0"/>
                <a:ea typeface="Calibri" panose="020F0502020204030204" pitchFamily="34" charset="0"/>
                <a:cs typeface="Arial" panose="020B0604020202020204" pitchFamily="34" charset="0"/>
              </a:rPr>
              <a:t>Trial software solutions: create committees to demo and play in the software to see how they like it. What are the advantages and disadvantages of each solution? Along with this, collect the feedback!</a:t>
            </a:r>
          </a:p>
          <a:p>
            <a:pPr marL="171450" indent="-171450">
              <a:buSzPts val="1000"/>
              <a:buFont typeface="Arial" panose="020B0604020202020204" pitchFamily="34" charset="0"/>
              <a:buChar char="•"/>
              <a:tabLst>
                <a:tab pos="457200" algn="l"/>
              </a:tabLst>
            </a:pPr>
            <a:r>
              <a:rPr lang="en-CA" sz="1200" dirty="0">
                <a:latin typeface="Arial" panose="020B0604020202020204" pitchFamily="34" charset="0"/>
                <a:ea typeface="Calibri" panose="020F0502020204030204" pitchFamily="34" charset="0"/>
                <a:cs typeface="Arial" panose="020B0604020202020204" pitchFamily="34" charset="0"/>
              </a:rPr>
              <a:t>Ensure solutions are user-friendly and accessible. We will talk more about accessibility a little later on in this presentation.</a:t>
            </a:r>
          </a:p>
          <a:p>
            <a:endParaRPr lang="en-US" b="0" u="none" dirty="0"/>
          </a:p>
          <a:p>
            <a:endParaRPr lang="en-US" dirty="0"/>
          </a:p>
        </p:txBody>
      </p:sp>
      <p:sp>
        <p:nvSpPr>
          <p:cNvPr id="4" name="Slide Number Placeholder 3"/>
          <p:cNvSpPr>
            <a:spLocks noGrp="1"/>
          </p:cNvSpPr>
          <p:nvPr>
            <p:ph type="sldNum" sz="quarter" idx="5"/>
          </p:nvPr>
        </p:nvSpPr>
        <p:spPr/>
        <p:txBody>
          <a:bodyPr/>
          <a:lstStyle/>
          <a:p>
            <a:fld id="{9479F111-23AA-C841-9F47-54F3812377D2}" type="slidenum">
              <a:rPr lang="en-US" smtClean="0"/>
              <a:t>7</a:t>
            </a:fld>
            <a:endParaRPr lang="en-US"/>
          </a:p>
        </p:txBody>
      </p:sp>
    </p:spTree>
    <p:extLst>
      <p:ext uri="{BB962C8B-B14F-4D97-AF65-F5344CB8AC3E}">
        <p14:creationId xmlns:p14="http://schemas.microsoft.com/office/powerpoint/2010/main" val="142392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SzPts val="1000"/>
              <a:buNone/>
              <a:tabLst>
                <a:tab pos="457200" algn="l"/>
              </a:tabLst>
            </a:pPr>
            <a:r>
              <a:rPr lang="en-CA" sz="1200" b="1" dirty="0">
                <a:latin typeface="Arial" panose="020B0604020202020204" pitchFamily="34" charset="0"/>
                <a:ea typeface="Calibri" panose="020F0502020204030204" pitchFamily="34" charset="0"/>
                <a:cs typeface="Arial" panose="020B0604020202020204" pitchFamily="34" charset="0"/>
              </a:rPr>
              <a:t>Most importantly</a:t>
            </a:r>
          </a:p>
          <a:p>
            <a:pPr marL="171450" indent="-171450">
              <a:buSzPts val="1000"/>
              <a:buFont typeface="Arial" panose="020B0604020202020204" pitchFamily="34" charset="0"/>
              <a:buChar char="•"/>
              <a:tabLst>
                <a:tab pos="457200" algn="l"/>
              </a:tabLst>
            </a:pPr>
            <a:r>
              <a:rPr lang="en-CA" sz="1200" dirty="0">
                <a:latin typeface="Arial" panose="020B0604020202020204" pitchFamily="34" charset="0"/>
                <a:ea typeface="Calibri" panose="020F0502020204030204" pitchFamily="34" charset="0"/>
                <a:cs typeface="Arial" panose="020B0604020202020204" pitchFamily="34" charset="0"/>
              </a:rPr>
              <a:t>Ensure adequate internal training – webinars, recorded demos, user guides, videos. Again, keep in mind that your staff all have different approaches to learning. Make sure that the training you offer considers this. Any time you train internally, make sure you reinforce the key concepts you want staff to remember. Create training goals before you start so you don’t get sidetracked with information that isn’t necessary and repeat those concepts often. The best way for adults to learn is by repetition so don’t be afraid of overcommunication. There isn’t such a thing as long as the message is consistent.</a:t>
            </a:r>
          </a:p>
          <a:p>
            <a:pPr marL="171450" indent="-171450">
              <a:buSzPts val="1000"/>
              <a:buFont typeface="Arial" panose="020B0604020202020204" pitchFamily="34" charset="0"/>
              <a:buChar char="•"/>
              <a:tabLst>
                <a:tab pos="457200" algn="l"/>
              </a:tabLst>
            </a:pPr>
            <a:r>
              <a:rPr lang="en-CA" sz="1200" dirty="0">
                <a:latin typeface="Arial" panose="020B0604020202020204" pitchFamily="34" charset="0"/>
                <a:ea typeface="Calibri" panose="020F0502020204030204" pitchFamily="34" charset="0"/>
                <a:cs typeface="Arial" panose="020B0604020202020204" pitchFamily="34" charset="0"/>
              </a:rPr>
              <a:t>Also assign </a:t>
            </a:r>
            <a:r>
              <a:rPr lang="en-CA" sz="1200" b="1" dirty="0">
                <a:latin typeface="Arial" panose="020B0604020202020204" pitchFamily="34" charset="0"/>
                <a:ea typeface="Calibri" panose="020F0502020204030204" pitchFamily="34" charset="0"/>
                <a:cs typeface="Arial" panose="020B0604020202020204" pitchFamily="34" charset="0"/>
              </a:rPr>
              <a:t>at least</a:t>
            </a:r>
            <a:r>
              <a:rPr lang="en-CA" sz="1200" dirty="0">
                <a:latin typeface="Arial" panose="020B0604020202020204" pitchFamily="34" charset="0"/>
                <a:ea typeface="Calibri" panose="020F0502020204030204" pitchFamily="34" charset="0"/>
                <a:cs typeface="Arial" panose="020B0604020202020204" pitchFamily="34" charset="0"/>
              </a:rPr>
              <a:t> one person to “champion” the software and act as an internal support. This person can serve as the point of contact between the technology provider and your organization. They can also be the person your staff go to when there are questions.</a:t>
            </a:r>
          </a:p>
          <a:p>
            <a:endParaRPr lang="en-US" b="1" u="sng" dirty="0"/>
          </a:p>
          <a:p>
            <a:endParaRPr lang="en-US" dirty="0"/>
          </a:p>
        </p:txBody>
      </p:sp>
      <p:sp>
        <p:nvSpPr>
          <p:cNvPr id="4" name="Slide Number Placeholder 3"/>
          <p:cNvSpPr>
            <a:spLocks noGrp="1"/>
          </p:cNvSpPr>
          <p:nvPr>
            <p:ph type="sldNum" sz="quarter" idx="5"/>
          </p:nvPr>
        </p:nvSpPr>
        <p:spPr/>
        <p:txBody>
          <a:bodyPr/>
          <a:lstStyle/>
          <a:p>
            <a:fld id="{9479F111-23AA-C841-9F47-54F3812377D2}" type="slidenum">
              <a:rPr lang="en-US" smtClean="0"/>
              <a:t>8</a:t>
            </a:fld>
            <a:endParaRPr lang="en-US"/>
          </a:p>
        </p:txBody>
      </p:sp>
    </p:spTree>
    <p:extLst>
      <p:ext uri="{BB962C8B-B14F-4D97-AF65-F5344CB8AC3E}">
        <p14:creationId xmlns:p14="http://schemas.microsoft.com/office/powerpoint/2010/main" val="296865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Anytime we look at bringing in new software to the organization, change management is going to be crucial. I am not suggesting that you need to hire someone specifically as a change manager, although yes, this job does exist, but you need to plan carefully. </a:t>
            </a:r>
          </a:p>
          <a:p>
            <a:endParaRPr lang="en-US" dirty="0"/>
          </a:p>
          <a:p>
            <a:pPr marL="342900" lvl="0" indent="-342900">
              <a:buSzPts val="1000"/>
              <a:buFont typeface="Symbol" pitchFamily="2" charset="2"/>
              <a:buChar char=""/>
              <a:tabLst>
                <a:tab pos="457200" algn="l"/>
              </a:tabLst>
            </a:pPr>
            <a:r>
              <a:rPr lang="en-CA" sz="1200" dirty="0">
                <a:latin typeface="Arial" panose="020B0604020202020204" pitchFamily="34" charset="0"/>
                <a:ea typeface="Times New Roman" panose="02020603050405020304" pitchFamily="18" charset="0"/>
                <a:cs typeface="Arial" panose="020B0604020202020204" pitchFamily="34" charset="0"/>
              </a:rPr>
              <a:t>Have a launch plan, which can include a progressive roll-out. Sometimes it is best to select one department to trial a piece of software within first, before you roll it out across the entire organization. You can also consider breaking down the program into different components. For example, if you started using our program Systems 24-7 to manage your internal health and safety, often we would get your employees started on the platform right away with the necessary training. This gets their fingers into the software, and over time we can roll out other features such as online policy sign-offs, monthly online safety talks, online incident reporting, etc. You don’t have to chew it all off at once. A lot of the time, it’s actually better to not.</a:t>
            </a:r>
          </a:p>
          <a:p>
            <a:pPr marL="342900" lvl="0" indent="-342900">
              <a:buSzPts val="1000"/>
              <a:buFont typeface="Symbol" pitchFamily="2" charset="2"/>
              <a:buChar char=""/>
              <a:tabLst>
                <a:tab pos="457200" algn="l"/>
              </a:tabLst>
            </a:pPr>
            <a:r>
              <a:rPr lang="en-CA" sz="1200" dirty="0">
                <a:latin typeface="Arial" panose="020B0604020202020204" pitchFamily="34" charset="0"/>
                <a:ea typeface="Times New Roman" panose="02020603050405020304" pitchFamily="18" charset="0"/>
                <a:cs typeface="Arial" panose="020B0604020202020204" pitchFamily="34" charset="0"/>
              </a:rPr>
              <a:t>Also, when you have a plan, assign benchmarks and expectations. It will be easier to measure your success when the plan is more tangible.</a:t>
            </a:r>
          </a:p>
          <a:p>
            <a:pPr marL="342900" lvl="0" indent="-342900">
              <a:buSzPts val="1000"/>
              <a:buFont typeface="Symbol" pitchFamily="2" charset="2"/>
              <a:buChar char=""/>
              <a:tabLst>
                <a:tab pos="457200" algn="l"/>
              </a:tabLst>
            </a:pPr>
            <a:r>
              <a:rPr lang="en-CA" sz="1200" dirty="0">
                <a:latin typeface="Arial" panose="020B0604020202020204" pitchFamily="34" charset="0"/>
                <a:ea typeface="Times New Roman" panose="02020603050405020304" pitchFamily="18" charset="0"/>
                <a:cs typeface="Arial" panose="020B0604020202020204" pitchFamily="34" charset="0"/>
              </a:rPr>
              <a:t>Ensure clear communication so that everyone knows what their roles and responsibilities are. If your management team has different access than your front-line employees, do they know what they need to be doing? You might want to create written procedures as part of your communication initiatives.</a:t>
            </a:r>
          </a:p>
          <a:p>
            <a:pPr marL="342900" lvl="0" indent="-342900">
              <a:buSzPts val="1000"/>
              <a:buFont typeface="Symbol" pitchFamily="2" charset="2"/>
              <a:buChar char=""/>
              <a:tabLst>
                <a:tab pos="457200" algn="l"/>
              </a:tabLst>
            </a:pPr>
            <a:r>
              <a:rPr lang="en-CA" sz="1200" dirty="0">
                <a:effectLst/>
                <a:latin typeface="Arial" panose="020B0604020202020204" pitchFamily="34" charset="0"/>
                <a:ea typeface="Times New Roman" panose="02020603050405020304" pitchFamily="18" charset="0"/>
                <a:cs typeface="Arial" panose="020B0604020202020204" pitchFamily="34" charset="0"/>
              </a:rPr>
              <a:t>Engage with employees; </a:t>
            </a:r>
            <a:r>
              <a:rPr lang="en-CA" sz="1200" dirty="0">
                <a:latin typeface="Arial" panose="020B0604020202020204" pitchFamily="34" charset="0"/>
                <a:ea typeface="Times New Roman" panose="02020603050405020304" pitchFamily="18" charset="0"/>
                <a:cs typeface="Arial" panose="020B0604020202020204" pitchFamily="34" charset="0"/>
              </a:rPr>
              <a:t>initiate post-launch surveys, gather feedback, and make improvements.</a:t>
            </a:r>
          </a:p>
          <a:p>
            <a:endParaRPr lang="en-US" dirty="0"/>
          </a:p>
          <a:p>
            <a:endParaRPr lang="en-US" dirty="0"/>
          </a:p>
        </p:txBody>
      </p:sp>
      <p:sp>
        <p:nvSpPr>
          <p:cNvPr id="4" name="Slide Number Placeholder 3"/>
          <p:cNvSpPr>
            <a:spLocks noGrp="1"/>
          </p:cNvSpPr>
          <p:nvPr>
            <p:ph type="sldNum" sz="quarter" idx="5"/>
          </p:nvPr>
        </p:nvSpPr>
        <p:spPr/>
        <p:txBody>
          <a:bodyPr/>
          <a:lstStyle/>
          <a:p>
            <a:fld id="{9479F111-23AA-C841-9F47-54F3812377D2}" type="slidenum">
              <a:rPr lang="en-US" smtClean="0"/>
              <a:t>9</a:t>
            </a:fld>
            <a:endParaRPr lang="en-US"/>
          </a:p>
        </p:txBody>
      </p:sp>
    </p:spTree>
    <p:extLst>
      <p:ext uri="{BB962C8B-B14F-4D97-AF65-F5344CB8AC3E}">
        <p14:creationId xmlns:p14="http://schemas.microsoft.com/office/powerpoint/2010/main" val="1606494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Software programs play a crucial role in managing change by providing tools and platforms to facilitate various aspects of the change management process. Some key roles of software programs in managing change include:</a:t>
            </a:r>
          </a:p>
          <a:p>
            <a:pPr>
              <a:buFont typeface="+mj-lt"/>
              <a:buAutoNum type="arabicPeriod"/>
            </a:pPr>
            <a:r>
              <a:rPr lang="en-CA" b="1" dirty="0"/>
              <a:t>Project Management:</a:t>
            </a:r>
            <a:r>
              <a:rPr lang="en-CA" dirty="0"/>
              <a:t> Software programs offer features for planning, tracking, and managing change initiatives. They provide tools for setting timelines, assigning tasks, tracking progress, and managing resources, and helping teams stay organized and on track throughout the change process.</a:t>
            </a:r>
          </a:p>
          <a:p>
            <a:pPr>
              <a:buFont typeface="+mj-lt"/>
              <a:buAutoNum type="arabicPeriod"/>
            </a:pPr>
            <a:r>
              <a:rPr lang="en-CA" b="1" dirty="0"/>
              <a:t>Communication and Collaboration:</a:t>
            </a:r>
            <a:r>
              <a:rPr lang="en-CA" dirty="0"/>
              <a:t> Change management software enables effective communication and collaboration among stakeholders involved in the change process. It provides centralized platforms for sharing information, discussing ideas, and collaborating on tasks, and fostering transparency and alignment among team members. This can be as simple as creating project groups on teams.</a:t>
            </a:r>
          </a:p>
          <a:p>
            <a:pPr>
              <a:buFont typeface="+mj-lt"/>
              <a:buAutoNum type="arabicPeriod"/>
            </a:pPr>
            <a:r>
              <a:rPr lang="en-CA" b="1" dirty="0"/>
              <a:t>Documentation and Knowledge Management:</a:t>
            </a:r>
            <a:r>
              <a:rPr lang="en-CA" dirty="0"/>
              <a:t> Software programs offer capabilities for documenting change management plans, processes, and procedures. They provide repositories for storing relevant documents, resources, and best practices, ensuring that valuable knowledge is captured and accessible to stakeholders throughout the organization.</a:t>
            </a:r>
          </a:p>
          <a:p>
            <a:pPr>
              <a:buFont typeface="+mj-lt"/>
              <a:buAutoNum type="arabicPeriod"/>
            </a:pPr>
            <a:r>
              <a:rPr lang="en-CA" b="1" dirty="0"/>
              <a:t>Training and Learning Management:</a:t>
            </a:r>
            <a:r>
              <a:rPr lang="en-CA" dirty="0"/>
              <a:t> Change management software may include features for delivering training and educational materials to support users in adapting to changes effectively. It provides platforms for creating and delivering training modules, tracking learner progress, assessing comprehension, and enabling organizations to ensure that employees are adequately prepared for change.</a:t>
            </a:r>
          </a:p>
          <a:p>
            <a:pPr>
              <a:buFont typeface="+mj-lt"/>
              <a:buAutoNum type="arabicPeriod"/>
            </a:pPr>
            <a:r>
              <a:rPr lang="en-CA" b="1" dirty="0"/>
              <a:t>Feedback and Measurement:</a:t>
            </a:r>
            <a:r>
              <a:rPr lang="en-CA" dirty="0"/>
              <a:t> Software programs enable organizations to gather feedback from stakeholders and measure the impact of change initiatives. They provide mechanisms for collecting feedback through surveys, polls, or feedback forms, as well as tools for analyzing data and identifying areas for improvement, enabling organizations to iteratively refine their change management strategies.</a:t>
            </a:r>
          </a:p>
          <a:p>
            <a:r>
              <a:rPr lang="en-CA" dirty="0"/>
              <a:t>Overall, software programs play a pivotal role in streamlining and enhancing various aspects of the change management process, ultimately supporting organizations in successfully navigating and implementing change initiatives.</a:t>
            </a:r>
            <a:endParaRPr lang="en-US" dirty="0"/>
          </a:p>
          <a:p>
            <a:endParaRPr lang="en-US" dirty="0"/>
          </a:p>
        </p:txBody>
      </p:sp>
      <p:sp>
        <p:nvSpPr>
          <p:cNvPr id="4" name="Slide Number Placeholder 3"/>
          <p:cNvSpPr>
            <a:spLocks noGrp="1"/>
          </p:cNvSpPr>
          <p:nvPr>
            <p:ph type="sldNum" sz="quarter" idx="5"/>
          </p:nvPr>
        </p:nvSpPr>
        <p:spPr/>
        <p:txBody>
          <a:bodyPr/>
          <a:lstStyle/>
          <a:p>
            <a:fld id="{9479F111-23AA-C841-9F47-54F3812377D2}" type="slidenum">
              <a:rPr lang="en-US" smtClean="0"/>
              <a:t>10</a:t>
            </a:fld>
            <a:endParaRPr lang="en-US"/>
          </a:p>
        </p:txBody>
      </p:sp>
    </p:spTree>
    <p:extLst>
      <p:ext uri="{BB962C8B-B14F-4D97-AF65-F5344CB8AC3E}">
        <p14:creationId xmlns:p14="http://schemas.microsoft.com/office/powerpoint/2010/main" val="2823918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Centralized management refers to the organizational structure or approach in which decision-making authority, control, and oversight are concentrated within a single entity or location within an organization. In a centralized management system:</a:t>
            </a:r>
          </a:p>
          <a:p>
            <a:pPr>
              <a:buFont typeface="+mj-lt"/>
              <a:buAutoNum type="arabicPeriod"/>
            </a:pPr>
            <a:r>
              <a:rPr lang="en-CA" b="1" dirty="0"/>
              <a:t>Decision-making Authority:</a:t>
            </a:r>
            <a:r>
              <a:rPr lang="en-CA" dirty="0"/>
              <a:t> Key decisions regarding policies, procedures, resource allocation, and strategic direction are made by a central authority, such as top management or a designated leadership team.</a:t>
            </a:r>
          </a:p>
          <a:p>
            <a:pPr>
              <a:buFont typeface="+mj-lt"/>
              <a:buAutoNum type="arabicPeriod"/>
            </a:pPr>
            <a:r>
              <a:rPr lang="en-CA" b="1" dirty="0"/>
              <a:t>Control and Oversight:</a:t>
            </a:r>
            <a:r>
              <a:rPr lang="en-CA" dirty="0"/>
              <a:t> The central management entity exercises control and oversight over various functions, departments, or branches of the organization. This includes monitoring performance, ensuring compliance with policies and regulations, and coordinating activities to achieve organizational goals.</a:t>
            </a:r>
          </a:p>
          <a:p>
            <a:pPr>
              <a:buFont typeface="+mj-lt"/>
              <a:buAutoNum type="arabicPeriod"/>
            </a:pPr>
            <a:r>
              <a:rPr lang="en-CA" b="1" dirty="0"/>
              <a:t>Standardization and Consistency:</a:t>
            </a:r>
            <a:r>
              <a:rPr lang="en-CA" dirty="0"/>
              <a:t> Centralized management often involves standardizing processes, practices, and procedures across the organization to ensure consistency and efficiency in operations. This can help streamline workflows, reduce duplication of efforts, and improve overall effectiveness.</a:t>
            </a:r>
          </a:p>
          <a:p>
            <a:pPr>
              <a:buFont typeface="+mj-lt"/>
              <a:buAutoNum type="arabicPeriod"/>
            </a:pPr>
            <a:r>
              <a:rPr lang="en-CA" b="1" dirty="0"/>
              <a:t>Resource Allocation:</a:t>
            </a:r>
            <a:r>
              <a:rPr lang="en-CA" dirty="0"/>
              <a:t> Centralized management typically involves central control over resource allocation, including budgeting, staffing, and project prioritization. This allows for strategic allocation of resources based on organizational priorities and goals.</a:t>
            </a:r>
          </a:p>
          <a:p>
            <a:pPr>
              <a:buFont typeface="+mj-lt"/>
              <a:buAutoNum type="arabicPeriod"/>
            </a:pPr>
            <a:r>
              <a:rPr lang="en-CA" b="1" dirty="0"/>
              <a:t>Communication and Coordination:</a:t>
            </a:r>
            <a:r>
              <a:rPr lang="en-CA" dirty="0"/>
              <a:t> Centralized management facilitates communication and coordination among different parts of the organization by providing a clear hierarchy of authority and channels for information flow. This helps ensure alignment of efforts and promotes collaboration toward common objectives.</a:t>
            </a:r>
          </a:p>
          <a:p>
            <a:r>
              <a:rPr lang="en-CA" dirty="0"/>
              <a:t>While centralized management offers certain advantages, such as clear lines of authority and efficient resource allocation, it may also face challenges such as slower decision-making processes, reduced flexibility, and potential disconnect between central leadership and local operations. Organizations often balance centralized management with decentralized or distributed decision-making structures to optimize effectiveness and responsiveness to changing conditions.</a:t>
            </a:r>
          </a:p>
          <a:p>
            <a:pPr>
              <a:buFont typeface="+mj-lt"/>
              <a:buAutoNum type="arabicPeriod"/>
            </a:pPr>
            <a:endParaRPr lang="en-CA" dirty="0"/>
          </a:p>
          <a:p>
            <a:endParaRPr lang="en-US" dirty="0"/>
          </a:p>
          <a:p>
            <a:endParaRPr lang="en-US" dirty="0"/>
          </a:p>
        </p:txBody>
      </p:sp>
      <p:sp>
        <p:nvSpPr>
          <p:cNvPr id="4" name="Slide Number Placeholder 3"/>
          <p:cNvSpPr>
            <a:spLocks noGrp="1"/>
          </p:cNvSpPr>
          <p:nvPr>
            <p:ph type="sldNum" sz="quarter" idx="5"/>
          </p:nvPr>
        </p:nvSpPr>
        <p:spPr/>
        <p:txBody>
          <a:bodyPr/>
          <a:lstStyle/>
          <a:p>
            <a:fld id="{9479F111-23AA-C841-9F47-54F3812377D2}" type="slidenum">
              <a:rPr lang="en-US" smtClean="0"/>
              <a:t>12</a:t>
            </a:fld>
            <a:endParaRPr lang="en-US"/>
          </a:p>
        </p:txBody>
      </p:sp>
    </p:spTree>
    <p:extLst>
      <p:ext uri="{BB962C8B-B14F-4D97-AF65-F5344CB8AC3E}">
        <p14:creationId xmlns:p14="http://schemas.microsoft.com/office/powerpoint/2010/main" val="3400775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777444"/>
            <a:ext cx="10363200" cy="974911"/>
          </a:xfrm>
        </p:spPr>
        <p:txBody>
          <a:bodyPr anchor="t">
            <a:normAutofit/>
          </a:bodyPr>
          <a:lstStyle>
            <a:lvl1pPr algn="ctr">
              <a:defRPr sz="4000" b="1" i="0">
                <a:solidFill>
                  <a:srgbClr val="F7941F"/>
                </a:solidFill>
                <a:latin typeface="Arial Narrow" panose="020B0604020202020204" pitchFamily="34" charset="0"/>
                <a:cs typeface="Arial Narrow" panose="020B0604020202020204" pitchFamily="34" charset="0"/>
              </a:defRPr>
            </a:lvl1pPr>
          </a:lstStyle>
          <a:p>
            <a:r>
              <a:rPr lang="en-US" sz="4800" b="1" dirty="0">
                <a:solidFill>
                  <a:srgbClr val="F7941F"/>
                </a:solidFill>
                <a:latin typeface="Arial Narrow" panose="020B0604020202020204" pitchFamily="34" charset="0"/>
                <a:cs typeface="Arial Narrow" panose="020B0604020202020204" pitchFamily="34" charset="0"/>
              </a:rPr>
              <a:t>Title</a:t>
            </a:r>
            <a:endParaRPr lang="en-US" dirty="0"/>
          </a:p>
        </p:txBody>
      </p:sp>
      <p:sp>
        <p:nvSpPr>
          <p:cNvPr id="3" name="Subtitle 2"/>
          <p:cNvSpPr>
            <a:spLocks noGrp="1"/>
          </p:cNvSpPr>
          <p:nvPr>
            <p:ph type="subTitle" idx="1" hasCustomPrompt="1"/>
          </p:nvPr>
        </p:nvSpPr>
        <p:spPr>
          <a:xfrm>
            <a:off x="1524000" y="4844431"/>
            <a:ext cx="9144000" cy="632031"/>
          </a:xfrm>
        </p:spPr>
        <p:txBody>
          <a:bodyPr>
            <a:normAutofit/>
          </a:bodyPr>
          <a:lstStyle>
            <a:lvl1pPr marL="0" indent="0" algn="ctr">
              <a:buNone/>
              <a:defRPr sz="2000" b="0" i="0">
                <a:solidFill>
                  <a:srgbClr val="F7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rgbClr val="F7941F"/>
                </a:solidFill>
                <a:latin typeface="Arial Narrow" panose="020B0604020202020204" pitchFamily="34" charset="0"/>
                <a:cs typeface="Arial Narrow" panose="020B0604020202020204" pitchFamily="34" charset="0"/>
              </a:rPr>
              <a:t>Sub-Title</a:t>
            </a:r>
            <a:endParaRPr lang="en-CA" sz="2400" b="1" dirty="0">
              <a:solidFill>
                <a:srgbClr val="F7941F"/>
              </a:solidFill>
              <a:latin typeface="Arial Narrow" panose="020B0604020202020204" pitchFamily="34" charset="0"/>
              <a:cs typeface="Arial Narrow" panose="020B0604020202020204" pitchFamily="34" charset="0"/>
            </a:endParaRPr>
          </a:p>
        </p:txBody>
      </p:sp>
      <p:pic>
        <p:nvPicPr>
          <p:cNvPr id="7" name="Picture 6" descr="A blue background with triangles&#10;&#10;Description automatically generated">
            <a:extLst>
              <a:ext uri="{FF2B5EF4-FFF2-40B4-BE49-F238E27FC236}">
                <a16:creationId xmlns:a16="http://schemas.microsoft.com/office/drawing/2014/main" id="{F406EDA7-D9FE-1275-7B33-B2656B087F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216" b="14443"/>
          <a:stretch/>
        </p:blipFill>
        <p:spPr>
          <a:xfrm>
            <a:off x="0" y="5883090"/>
            <a:ext cx="12192000" cy="1325430"/>
          </a:xfrm>
          <a:prstGeom prst="rect">
            <a:avLst/>
          </a:prstGeom>
        </p:spPr>
      </p:pic>
    </p:spTree>
    <p:extLst>
      <p:ext uri="{BB962C8B-B14F-4D97-AF65-F5344CB8AC3E}">
        <p14:creationId xmlns:p14="http://schemas.microsoft.com/office/powerpoint/2010/main" val="41513556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28491D-77DC-124D-92B4-BF3B11F2CBED}" type="datetimeFigureOut">
              <a:rPr lang="en-US" smtClean="0"/>
              <a:t>4/3/24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2BD75-D224-F440-8701-9AE4FB208492}" type="slidenum">
              <a:rPr lang="en-US" smtClean="0"/>
              <a:t>‹#›</a:t>
            </a:fld>
            <a:endParaRPr lang="en-US"/>
          </a:p>
        </p:txBody>
      </p:sp>
    </p:spTree>
    <p:extLst>
      <p:ext uri="{BB962C8B-B14F-4D97-AF65-F5344CB8AC3E}">
        <p14:creationId xmlns:p14="http://schemas.microsoft.com/office/powerpoint/2010/main" val="211059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28491D-77DC-124D-92B4-BF3B11F2CBED}" type="datetimeFigureOut">
              <a:rPr lang="en-US" smtClean="0"/>
              <a:t>4/3/24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2BD75-D224-F440-8701-9AE4FB208492}" type="slidenum">
              <a:rPr lang="en-US" smtClean="0"/>
              <a:t>‹#›</a:t>
            </a:fld>
            <a:endParaRPr lang="en-US"/>
          </a:p>
        </p:txBody>
      </p:sp>
    </p:spTree>
    <p:extLst>
      <p:ext uri="{BB962C8B-B14F-4D97-AF65-F5344CB8AC3E}">
        <p14:creationId xmlns:p14="http://schemas.microsoft.com/office/powerpoint/2010/main" val="4244701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28491D-77DC-124D-92B4-BF3B11F2CBED}" type="datetimeFigureOut">
              <a:rPr lang="en-US" smtClean="0"/>
              <a:t>4/3/24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2BD75-D224-F440-8701-9AE4FB208492}" type="slidenum">
              <a:rPr lang="en-US" smtClean="0"/>
              <a:t>‹#›</a:t>
            </a:fld>
            <a:endParaRPr lang="en-US"/>
          </a:p>
        </p:txBody>
      </p:sp>
    </p:spTree>
    <p:extLst>
      <p:ext uri="{BB962C8B-B14F-4D97-AF65-F5344CB8AC3E}">
        <p14:creationId xmlns:p14="http://schemas.microsoft.com/office/powerpoint/2010/main" val="1559244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28491D-77DC-124D-92B4-BF3B11F2CBED}" type="datetimeFigureOut">
              <a:rPr lang="en-US" smtClean="0"/>
              <a:t>4/3/24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2BD75-D224-F440-8701-9AE4FB208492}" type="slidenum">
              <a:rPr lang="en-US" smtClean="0"/>
              <a:t>‹#›</a:t>
            </a:fld>
            <a:endParaRPr lang="en-US"/>
          </a:p>
        </p:txBody>
      </p:sp>
    </p:spTree>
    <p:extLst>
      <p:ext uri="{BB962C8B-B14F-4D97-AF65-F5344CB8AC3E}">
        <p14:creationId xmlns:p14="http://schemas.microsoft.com/office/powerpoint/2010/main" val="426284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blue background with triangles&#10;&#10;Description automatically generated">
            <a:extLst>
              <a:ext uri="{FF2B5EF4-FFF2-40B4-BE49-F238E27FC236}">
                <a16:creationId xmlns:a16="http://schemas.microsoft.com/office/drawing/2014/main" id="{8E5F5E21-1CA8-71BB-2AB4-745B754759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216" b="14443"/>
          <a:stretch/>
        </p:blipFill>
        <p:spPr>
          <a:xfrm>
            <a:off x="0" y="5883826"/>
            <a:ext cx="12192000" cy="974911"/>
          </a:xfrm>
          <a:prstGeom prst="rect">
            <a:avLst/>
          </a:prstGeom>
        </p:spPr>
      </p:pic>
      <p:sp>
        <p:nvSpPr>
          <p:cNvPr id="8" name="Title 1">
            <a:extLst>
              <a:ext uri="{FF2B5EF4-FFF2-40B4-BE49-F238E27FC236}">
                <a16:creationId xmlns:a16="http://schemas.microsoft.com/office/drawing/2014/main" id="{B6C398D7-F591-C760-C3CA-EB806ADB5368}"/>
              </a:ext>
            </a:extLst>
          </p:cNvPr>
          <p:cNvSpPr>
            <a:spLocks noGrp="1"/>
          </p:cNvSpPr>
          <p:nvPr>
            <p:ph type="title"/>
          </p:nvPr>
        </p:nvSpPr>
        <p:spPr>
          <a:xfrm>
            <a:off x="838200" y="365127"/>
            <a:ext cx="10515600" cy="907083"/>
          </a:xfrm>
        </p:spPr>
        <p:txBody>
          <a:bodyPr>
            <a:normAutofit/>
          </a:bodyPr>
          <a:lstStyle>
            <a:lvl1pPr algn="ctr">
              <a:defRPr sz="3200" b="1" i="0">
                <a:solidFill>
                  <a:srgbClr val="F7941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A63CC7B9-A678-CC87-6CD2-AAEEF967E8AE}"/>
              </a:ext>
            </a:extLst>
          </p:cNvPr>
          <p:cNvSpPr>
            <a:spLocks noGrp="1"/>
          </p:cNvSpPr>
          <p:nvPr>
            <p:ph idx="1"/>
          </p:nvPr>
        </p:nvSpPr>
        <p:spPr>
          <a:xfrm>
            <a:off x="838200" y="1470991"/>
            <a:ext cx="10515600" cy="4283766"/>
          </a:xfrm>
        </p:spPr>
        <p:txBody>
          <a:bodyPr>
            <a:normAutofit/>
          </a:bodyPr>
          <a:lstStyle>
            <a:lvl1pPr>
              <a:lnSpc>
                <a:spcPct val="100000"/>
              </a:lnSpc>
              <a:spcBef>
                <a:spcPts val="600"/>
              </a:spcBef>
              <a:defRPr sz="1800">
                <a:latin typeface="Arial" panose="020B0604020202020204" pitchFamily="34" charset="0"/>
                <a:cs typeface="Arial" panose="020B0604020202020204" pitchFamily="34" charset="0"/>
              </a:defRPr>
            </a:lvl1pPr>
            <a:lvl2pPr>
              <a:lnSpc>
                <a:spcPct val="100000"/>
              </a:lnSpc>
              <a:spcBef>
                <a:spcPts val="600"/>
              </a:spcBef>
              <a:defRPr sz="1800">
                <a:latin typeface="Arial" panose="020B0604020202020204" pitchFamily="34" charset="0"/>
                <a:cs typeface="Arial" panose="020B0604020202020204" pitchFamily="34" charset="0"/>
              </a:defRPr>
            </a:lvl2pPr>
            <a:lvl3pPr>
              <a:lnSpc>
                <a:spcPct val="100000"/>
              </a:lnSpc>
              <a:spcBef>
                <a:spcPts val="600"/>
              </a:spcBef>
              <a:defRPr sz="18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black background with white text&#10;&#10;Description automatically generated">
            <a:extLst>
              <a:ext uri="{FF2B5EF4-FFF2-40B4-BE49-F238E27FC236}">
                <a16:creationId xmlns:a16="http://schemas.microsoft.com/office/drawing/2014/main" id="{9ED8219D-4BBE-102F-922E-A7BB9C6695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317" y="6018856"/>
            <a:ext cx="2488603" cy="685446"/>
          </a:xfrm>
          <a:prstGeom prst="rect">
            <a:avLst/>
          </a:prstGeom>
        </p:spPr>
      </p:pic>
    </p:spTree>
    <p:extLst>
      <p:ext uri="{BB962C8B-B14F-4D97-AF65-F5344CB8AC3E}">
        <p14:creationId xmlns:p14="http://schemas.microsoft.com/office/powerpoint/2010/main" val="319540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2B18D50B-315C-0140-1218-CF569C85235C}"/>
              </a:ext>
            </a:extLst>
          </p:cNvPr>
          <p:cNvSpPr>
            <a:spLocks noChangeArrowheads="1"/>
          </p:cNvSpPr>
          <p:nvPr userDrawn="1">
            <p:custDataLst>
              <p:tags r:id="rId1"/>
            </p:custDataLst>
          </p:nvPr>
        </p:nvSpPr>
        <p:spPr bwMode="auto">
          <a:xfrm flipH="1">
            <a:off x="397566" y="1480178"/>
            <a:ext cx="5714501" cy="705784"/>
          </a:xfrm>
          <a:prstGeom prst="rightArrow">
            <a:avLst>
              <a:gd name="adj1" fmla="val 65396"/>
              <a:gd name="adj2" fmla="val 52997"/>
            </a:avLst>
          </a:prstGeom>
          <a:solidFill>
            <a:srgbClr val="0674BB"/>
          </a:solidFill>
          <a:ln w="6350" algn="ctr">
            <a:noFill/>
            <a:miter lim="800000"/>
            <a:headEnd type="none" w="sm" len="sm"/>
            <a:tailEnd type="none" w="sm" len="sm"/>
          </a:ln>
        </p:spPr>
        <p:txBody>
          <a:bodyPr rot="10800000" vert="eaVert" wrap="square"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04040"/>
              </a:solidFill>
              <a:effectLst/>
              <a:uLnTx/>
              <a:uFillTx/>
              <a:latin typeface="Arial"/>
              <a:ea typeface="+mn-ea"/>
              <a:cs typeface="+mn-cs"/>
            </a:endParaRPr>
          </a:p>
        </p:txBody>
      </p:sp>
      <p:sp>
        <p:nvSpPr>
          <p:cNvPr id="13" name="AutoShape 5">
            <a:extLst>
              <a:ext uri="{FF2B5EF4-FFF2-40B4-BE49-F238E27FC236}">
                <a16:creationId xmlns:a16="http://schemas.microsoft.com/office/drawing/2014/main" id="{CAFE9E61-D396-B91E-B6E6-C09FD27AE2EF}"/>
              </a:ext>
            </a:extLst>
          </p:cNvPr>
          <p:cNvSpPr>
            <a:spLocks noChangeArrowheads="1"/>
          </p:cNvSpPr>
          <p:nvPr userDrawn="1">
            <p:custDataLst>
              <p:tags r:id="rId2"/>
            </p:custDataLst>
          </p:nvPr>
        </p:nvSpPr>
        <p:spPr bwMode="auto">
          <a:xfrm rot="10800000" flipH="1">
            <a:off x="6096000" y="1471199"/>
            <a:ext cx="5698435" cy="714761"/>
          </a:xfrm>
          <a:prstGeom prst="rightArrow">
            <a:avLst>
              <a:gd name="adj1" fmla="val 65396"/>
              <a:gd name="adj2" fmla="val 52997"/>
            </a:avLst>
          </a:prstGeom>
          <a:solidFill>
            <a:srgbClr val="FF9300"/>
          </a:solidFill>
          <a:ln w="6350" algn="ctr">
            <a:noFill/>
            <a:miter lim="800000"/>
            <a:headEnd type="none" w="sm" len="sm"/>
            <a:tailEnd type="none" w="sm" len="sm"/>
          </a:ln>
        </p:spPr>
        <p:txBody>
          <a:bodyPr rot="10800000" vert="eaVert" wrap="square"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04040"/>
              </a:solidFill>
              <a:effectLst/>
              <a:uLnTx/>
              <a:uFillTx/>
              <a:latin typeface="Arial"/>
              <a:ea typeface="+mn-ea"/>
              <a:cs typeface="+mn-cs"/>
            </a:endParaRPr>
          </a:p>
        </p:txBody>
      </p:sp>
      <p:pic>
        <p:nvPicPr>
          <p:cNvPr id="7" name="Picture 6" descr="A blue background with triangles&#10;&#10;Description automatically generated">
            <a:extLst>
              <a:ext uri="{FF2B5EF4-FFF2-40B4-BE49-F238E27FC236}">
                <a16:creationId xmlns:a16="http://schemas.microsoft.com/office/drawing/2014/main" id="{8E5F5E21-1CA8-71BB-2AB4-745B7547590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3216" b="14443"/>
          <a:stretch/>
        </p:blipFill>
        <p:spPr>
          <a:xfrm>
            <a:off x="0" y="5883826"/>
            <a:ext cx="12192000" cy="974911"/>
          </a:xfrm>
          <a:prstGeom prst="rect">
            <a:avLst/>
          </a:prstGeom>
        </p:spPr>
      </p:pic>
      <p:sp>
        <p:nvSpPr>
          <p:cNvPr id="8" name="Title 1">
            <a:extLst>
              <a:ext uri="{FF2B5EF4-FFF2-40B4-BE49-F238E27FC236}">
                <a16:creationId xmlns:a16="http://schemas.microsoft.com/office/drawing/2014/main" id="{B6C398D7-F591-C760-C3CA-EB806ADB5368}"/>
              </a:ext>
            </a:extLst>
          </p:cNvPr>
          <p:cNvSpPr>
            <a:spLocks noGrp="1"/>
          </p:cNvSpPr>
          <p:nvPr>
            <p:ph type="title" hasCustomPrompt="1"/>
          </p:nvPr>
        </p:nvSpPr>
        <p:spPr>
          <a:xfrm>
            <a:off x="838200" y="365127"/>
            <a:ext cx="10515600" cy="907083"/>
          </a:xfrm>
        </p:spPr>
        <p:txBody>
          <a:bodyPr>
            <a:noAutofit/>
          </a:bodyPr>
          <a:lstStyle>
            <a:lvl1pPr algn="ctr">
              <a:defRPr sz="3200" b="1" i="0">
                <a:solidFill>
                  <a:srgbClr val="F7941F"/>
                </a:solidFill>
                <a:latin typeface="Arial Narrow" panose="020B0604020202020204" pitchFamily="34" charset="0"/>
                <a:cs typeface="Arial Narrow"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dirty="0">
                <a:solidFill>
                  <a:srgbClr val="FF9300"/>
                </a:solidFill>
                <a:latin typeface="Arial" panose="020B0604020202020204" pitchFamily="34" charset="0"/>
                <a:ea typeface="Open Sans Extrabold" panose="020B0606030504020204" pitchFamily="34" charset="0"/>
                <a:cs typeface="Arial" panose="020B0604020202020204" pitchFamily="34" charset="0"/>
              </a:rPr>
              <a:t>About Dunk &amp; Associates Inc./</a:t>
            </a:r>
            <a:br>
              <a:rPr lang="en-US" sz="3200" dirty="0">
                <a:solidFill>
                  <a:srgbClr val="FF9300"/>
                </a:solidFill>
                <a:latin typeface="Arial" panose="020B0604020202020204" pitchFamily="34" charset="0"/>
                <a:ea typeface="Open Sans Extrabold" panose="020B0606030504020204" pitchFamily="34" charset="0"/>
                <a:cs typeface="Arial" panose="020B0604020202020204" pitchFamily="34" charset="0"/>
              </a:rPr>
            </a:br>
            <a:r>
              <a:rPr lang="en-US" sz="3200" dirty="0">
                <a:solidFill>
                  <a:srgbClr val="FF9300"/>
                </a:solidFill>
                <a:latin typeface="Arial" panose="020B0604020202020204" pitchFamily="34" charset="0"/>
                <a:ea typeface="Open Sans Extrabold" panose="020B0606030504020204" pitchFamily="34" charset="0"/>
                <a:cs typeface="Arial" panose="020B0604020202020204" pitchFamily="34" charset="0"/>
              </a:rPr>
              <a:t>Systems 24-7</a:t>
            </a:r>
            <a:endParaRPr lang="en-US" dirty="0"/>
          </a:p>
        </p:txBody>
      </p:sp>
      <p:sp>
        <p:nvSpPr>
          <p:cNvPr id="5" name="TextBox 4">
            <a:extLst>
              <a:ext uri="{FF2B5EF4-FFF2-40B4-BE49-F238E27FC236}">
                <a16:creationId xmlns:a16="http://schemas.microsoft.com/office/drawing/2014/main" id="{DA18E660-76FA-2489-458C-48F0674653F0}"/>
              </a:ext>
            </a:extLst>
          </p:cNvPr>
          <p:cNvSpPr txBox="1"/>
          <p:nvPr userDrawn="1"/>
        </p:nvSpPr>
        <p:spPr>
          <a:xfrm>
            <a:off x="980662" y="1558433"/>
            <a:ext cx="3663196" cy="547849"/>
          </a:xfrm>
          <a:prstGeom prst="rect">
            <a:avLst/>
          </a:prstGeom>
          <a:noFill/>
        </p:spPr>
        <p:txBody>
          <a:bodyPr wrap="square" lIns="36000" tIns="0" rIns="36000" bIns="0" rtlCol="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a:ea typeface="+mn-ea"/>
                <a:cs typeface="+mn-cs"/>
              </a:rPr>
              <a:t>Dunk &amp; Associates</a:t>
            </a: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6" name="TextBox 5">
            <a:extLst>
              <a:ext uri="{FF2B5EF4-FFF2-40B4-BE49-F238E27FC236}">
                <a16:creationId xmlns:a16="http://schemas.microsoft.com/office/drawing/2014/main" id="{56712F6F-BDED-B3EC-9D4A-105A7569A7EC}"/>
              </a:ext>
            </a:extLst>
          </p:cNvPr>
          <p:cNvSpPr txBox="1"/>
          <p:nvPr userDrawn="1"/>
        </p:nvSpPr>
        <p:spPr>
          <a:xfrm>
            <a:off x="6427308" y="1558433"/>
            <a:ext cx="3877615" cy="547848"/>
          </a:xfrm>
          <a:prstGeom prst="rect">
            <a:avLst/>
          </a:prstGeom>
          <a:noFill/>
        </p:spPr>
        <p:txBody>
          <a:bodyPr wrap="square" lIns="36000" tIns="0" rIns="36000" bIns="0" rtlCol="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a:ea typeface="+mn-ea"/>
                <a:cs typeface="+mn-cs"/>
              </a:rPr>
              <a:t>Systems 24-7</a:t>
            </a: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945009D1-4B4A-03E0-7FF6-D290B7B69D31}"/>
              </a:ext>
            </a:extLst>
          </p:cNvPr>
          <p:cNvSpPr/>
          <p:nvPr userDrawn="1"/>
        </p:nvSpPr>
        <p:spPr>
          <a:xfrm>
            <a:off x="980662" y="2133316"/>
            <a:ext cx="4545495" cy="2646878"/>
          </a:xfrm>
          <a:prstGeom prst="rect">
            <a:avLst/>
          </a:prstGeom>
        </p:spPr>
        <p:txBody>
          <a:bodyPr wrap="square">
            <a:spAutoFit/>
          </a:bodyPr>
          <a:lstStyle/>
          <a:p>
            <a:pPr marR="0" lvl="0" algn="l" defTabSz="914400" rtl="0" eaLnBrk="1" fontAlgn="auto" latinLnBrk="0" hangingPunct="1">
              <a:spcBef>
                <a:spcPts val="600"/>
              </a:spcBef>
              <a:buClrTx/>
              <a:buSzTx/>
              <a:tabLst/>
              <a:defRPr/>
            </a:pPr>
            <a:r>
              <a:rPr kumimoji="0" lang="en-US" sz="1700" b="1" i="0" u="none" strike="noStrike" kern="1200" cap="none" spc="0" normalizeH="0" baseline="0" noProof="0" dirty="0">
                <a:ln>
                  <a:noFill/>
                </a:ln>
                <a:solidFill>
                  <a:srgbClr val="0CA89E"/>
                </a:solidFill>
                <a:effectLst/>
                <a:uLnTx/>
                <a:uFillTx/>
                <a:latin typeface="Arial"/>
                <a:ea typeface="+mn-ea"/>
                <a:cs typeface="+mn-cs"/>
              </a:rPr>
              <a:t>Provides the resources and professional supports needed:</a:t>
            </a:r>
          </a:p>
          <a:p>
            <a:pPr marL="285750" indent="-285750">
              <a:spcBef>
                <a:spcPts val="600"/>
              </a:spcBef>
              <a:buFont typeface="Arial" panose="020B0604020202020204" pitchFamily="34" charset="0"/>
              <a:buChar char="•"/>
              <a:defRPr/>
            </a:pPr>
            <a:r>
              <a:rPr lang="en-US" sz="1700" dirty="0">
                <a:solidFill>
                  <a:schemeClr val="tx1"/>
                </a:solidFill>
                <a:latin typeface="Arial"/>
              </a:rPr>
              <a:t>Safety and HR Consulting</a:t>
            </a:r>
          </a:p>
          <a:p>
            <a:pPr marL="285750" indent="-285750">
              <a:spcBef>
                <a:spcPts val="600"/>
              </a:spcBef>
              <a:buFont typeface="Arial" panose="020B0604020202020204" pitchFamily="34" charset="0"/>
              <a:buChar char="•"/>
              <a:defRPr/>
            </a:pPr>
            <a:r>
              <a:rPr kumimoji="0" lang="en-US" sz="1700" b="0" i="0" u="none" strike="noStrike" kern="1200" cap="none" spc="0" normalizeH="0" baseline="0" noProof="0" dirty="0">
                <a:ln>
                  <a:noFill/>
                </a:ln>
                <a:solidFill>
                  <a:schemeClr val="tx1"/>
                </a:solidFill>
                <a:effectLst/>
                <a:uLnTx/>
                <a:uFillTx/>
                <a:latin typeface="Arial"/>
                <a:ea typeface="+mn-ea"/>
                <a:cs typeface="+mn-cs"/>
              </a:rPr>
              <a:t>Accountability and Program Compliance</a:t>
            </a:r>
          </a:p>
          <a:p>
            <a:pPr marL="285750" indent="-285750">
              <a:spcBef>
                <a:spcPts val="600"/>
              </a:spcBef>
              <a:buFont typeface="Arial" panose="020B0604020202020204" pitchFamily="34" charset="0"/>
              <a:buChar char="•"/>
              <a:defRPr/>
            </a:pPr>
            <a:r>
              <a:rPr lang="en-US" sz="1700" dirty="0">
                <a:solidFill>
                  <a:schemeClr val="tx1"/>
                </a:solidFill>
                <a:latin typeface="Arial"/>
              </a:rPr>
              <a:t>Policies, Forms, and Training</a:t>
            </a:r>
          </a:p>
          <a:p>
            <a:pPr marL="285750" indent="-285750">
              <a:spcBef>
                <a:spcPts val="600"/>
              </a:spcBef>
              <a:buFont typeface="Arial" panose="020B0604020202020204" pitchFamily="34" charset="0"/>
              <a:buChar char="•"/>
              <a:defRPr/>
            </a:pPr>
            <a:r>
              <a:rPr lang="en-US" sz="1700" dirty="0">
                <a:solidFill>
                  <a:schemeClr val="tx1"/>
                </a:solidFill>
                <a:latin typeface="Arial"/>
              </a:rPr>
              <a:t>Resource Library</a:t>
            </a:r>
          </a:p>
          <a:p>
            <a:pPr marL="285750" indent="-285750">
              <a:spcBef>
                <a:spcPts val="600"/>
              </a:spcBef>
              <a:buFont typeface="Arial" panose="020B0604020202020204" pitchFamily="34" charset="0"/>
              <a:buChar char="•"/>
              <a:defRPr/>
            </a:pPr>
            <a:r>
              <a:rPr lang="en-US" sz="1700" dirty="0">
                <a:solidFill>
                  <a:schemeClr val="tx1"/>
                </a:solidFill>
                <a:latin typeface="Arial"/>
              </a:rPr>
              <a:t>Newsletters</a:t>
            </a:r>
          </a:p>
          <a:p>
            <a:pPr marL="285750" indent="-285750">
              <a:spcBef>
                <a:spcPts val="600"/>
              </a:spcBef>
              <a:buFont typeface="Arial" panose="020B0604020202020204" pitchFamily="34" charset="0"/>
              <a:buChar char="•"/>
              <a:defRPr/>
            </a:pPr>
            <a:r>
              <a:rPr kumimoji="0" lang="en-US" sz="1700" b="0" i="0" u="none" strike="noStrike" kern="1200" cap="none" spc="0" normalizeH="0" baseline="0" noProof="0" dirty="0">
                <a:ln>
                  <a:noFill/>
                </a:ln>
                <a:solidFill>
                  <a:schemeClr val="tx1"/>
                </a:solidFill>
                <a:effectLst/>
                <a:uLnTx/>
                <a:uFillTx/>
                <a:latin typeface="Arial"/>
                <a:ea typeface="+mn-ea"/>
                <a:cs typeface="+mn-cs"/>
              </a:rPr>
              <a:t>Complimentary Monthly Webinars</a:t>
            </a:r>
          </a:p>
        </p:txBody>
      </p:sp>
      <p:sp>
        <p:nvSpPr>
          <p:cNvPr id="12" name="Rectangle 11">
            <a:extLst>
              <a:ext uri="{FF2B5EF4-FFF2-40B4-BE49-F238E27FC236}">
                <a16:creationId xmlns:a16="http://schemas.microsoft.com/office/drawing/2014/main" id="{03AFFC25-79D7-27A9-8566-40824665C5E8}"/>
              </a:ext>
            </a:extLst>
          </p:cNvPr>
          <p:cNvSpPr/>
          <p:nvPr userDrawn="1"/>
        </p:nvSpPr>
        <p:spPr>
          <a:xfrm>
            <a:off x="6427309" y="2146015"/>
            <a:ext cx="5049075" cy="2616101"/>
          </a:xfrm>
          <a:prstGeom prst="rect">
            <a:avLst/>
          </a:prstGeom>
        </p:spPr>
        <p:txBody>
          <a:bodyPr wrap="square">
            <a:spAutoFit/>
          </a:bodyPr>
          <a:lstStyle/>
          <a:p>
            <a:pPr marR="0" lvl="0" algn="l" defTabSz="914400" rtl="0" eaLnBrk="1" fontAlgn="auto" latinLnBrk="0" hangingPunct="1">
              <a:spcBef>
                <a:spcPts val="600"/>
              </a:spcBef>
              <a:buClrTx/>
              <a:buSzTx/>
              <a:tabLst/>
              <a:defRPr/>
            </a:pPr>
            <a:r>
              <a:rPr kumimoji="0" lang="en-CA" sz="1800" b="1" i="0" u="none" strike="noStrike" kern="1200" cap="none" spc="0" normalizeH="0" baseline="0" noProof="0" dirty="0">
                <a:ln>
                  <a:noFill/>
                </a:ln>
                <a:solidFill>
                  <a:srgbClr val="0CA89E"/>
                </a:solidFill>
                <a:effectLst/>
                <a:uLnTx/>
                <a:uFillTx/>
                <a:latin typeface="Arial"/>
                <a:ea typeface="+mn-ea"/>
                <a:cs typeface="+mn-cs"/>
              </a:rPr>
              <a:t>The online platform is used for </a:t>
            </a:r>
            <a:r>
              <a:rPr lang="en-CA" sz="1800" b="1" i="0" u="none" strike="noStrike" dirty="0">
                <a:solidFill>
                  <a:srgbClr val="0CA89E"/>
                </a:solidFill>
                <a:effectLst/>
                <a:latin typeface="Arial" panose="020B0604020202020204" pitchFamily="34" charset="0"/>
              </a:rPr>
              <a:t>business management and employee engagement.</a:t>
            </a:r>
          </a:p>
          <a:p>
            <a:pPr marL="285750" marR="0" lvl="0" indent="-285750" algn="l" defTabSz="914400" rtl="0" eaLnBrk="1" fontAlgn="auto" latinLnBrk="0" hangingPunct="1">
              <a:spcBef>
                <a:spcPts val="600"/>
              </a:spcBef>
              <a:buClrTx/>
              <a:buSzTx/>
              <a:buFont typeface="Arial" panose="020B0604020202020204" pitchFamily="34" charset="0"/>
              <a:buChar char="•"/>
              <a:tabLst/>
              <a:defRPr/>
            </a:pPr>
            <a:r>
              <a:rPr lang="en-CA" sz="1700" dirty="0">
                <a:solidFill>
                  <a:schemeClr val="tx1"/>
                </a:solidFill>
                <a:latin typeface="Arial"/>
              </a:rPr>
              <a:t>Secure access to your program materials (policies, SOPs, forms, safety talks, etc.)</a:t>
            </a:r>
          </a:p>
          <a:p>
            <a:pPr marL="285750" indent="-285750">
              <a:spcBef>
                <a:spcPts val="600"/>
              </a:spcBef>
              <a:buFont typeface="Arial" panose="020B0604020202020204" pitchFamily="34" charset="0"/>
              <a:buChar char="•"/>
              <a:defRPr/>
            </a:pPr>
            <a:r>
              <a:rPr lang="en-CA" sz="1700" dirty="0">
                <a:solidFill>
                  <a:schemeClr val="tx1"/>
                </a:solidFill>
                <a:latin typeface="Arial"/>
              </a:rPr>
              <a:t>Online Training &amp; Tracking</a:t>
            </a:r>
          </a:p>
          <a:p>
            <a:pPr marL="285750" indent="-285750">
              <a:spcBef>
                <a:spcPts val="600"/>
              </a:spcBef>
              <a:buFont typeface="Arial" panose="020B0604020202020204" pitchFamily="34" charset="0"/>
              <a:buChar char="•"/>
              <a:defRPr/>
            </a:pPr>
            <a:r>
              <a:rPr kumimoji="0" lang="en-CA" sz="1700" b="0" i="0" u="none" strike="noStrike" kern="1200" cap="none" spc="0" normalizeH="0" baseline="0" noProof="0" dirty="0">
                <a:ln>
                  <a:noFill/>
                </a:ln>
                <a:solidFill>
                  <a:schemeClr val="tx1"/>
                </a:solidFill>
                <a:effectLst/>
                <a:uLnTx/>
                <a:uFillTx/>
                <a:latin typeface="Arial"/>
                <a:ea typeface="+mn-ea"/>
                <a:cs typeface="+mn-cs"/>
              </a:rPr>
              <a:t>Course Development Tools</a:t>
            </a:r>
          </a:p>
          <a:p>
            <a:pPr marL="285750" indent="-285750">
              <a:spcBef>
                <a:spcPts val="600"/>
              </a:spcBef>
              <a:buFont typeface="Arial" panose="020B0604020202020204" pitchFamily="34" charset="0"/>
              <a:buChar char="•"/>
              <a:defRPr/>
            </a:pPr>
            <a:r>
              <a:rPr lang="en-CA" sz="1800" dirty="0">
                <a:solidFill>
                  <a:schemeClr val="tx1"/>
                </a:solidFill>
                <a:latin typeface="Arial" panose="020B0604020202020204" pitchFamily="34" charset="0"/>
                <a:cs typeface="Arial" panose="020B0604020202020204" pitchFamily="34" charset="0"/>
              </a:rPr>
              <a:t>I</a:t>
            </a:r>
            <a:r>
              <a:rPr lang="en-CA" sz="1800" i="0" u="none" strike="noStrike" dirty="0">
                <a:solidFill>
                  <a:schemeClr val="tx1"/>
                </a:solidFill>
                <a:effectLst/>
                <a:latin typeface="Arial" panose="020B0604020202020204" pitchFamily="34" charset="0"/>
                <a:cs typeface="Arial" panose="020B0604020202020204" pitchFamily="34" charset="0"/>
              </a:rPr>
              <a:t>nternal communication and news updates</a:t>
            </a:r>
          </a:p>
          <a:p>
            <a:pPr marL="285750" indent="-285750">
              <a:spcBef>
                <a:spcPts val="600"/>
              </a:spcBef>
              <a:buFont typeface="Arial" panose="020B0604020202020204" pitchFamily="34" charset="0"/>
              <a:buChar char="•"/>
              <a:defRPr/>
            </a:pPr>
            <a:r>
              <a:rPr kumimoji="0" lang="en-CA" sz="1700" b="0" i="0" u="none" strike="noStrike" kern="1200" cap="none" spc="0" normalizeH="0" baseline="0" noProof="0" dirty="0">
                <a:ln>
                  <a:noFill/>
                </a:ln>
                <a:solidFill>
                  <a:schemeClr val="tx1"/>
                </a:solidFill>
                <a:effectLst/>
                <a:uLnTx/>
                <a:uFillTx/>
                <a:latin typeface="Arial"/>
                <a:ea typeface="+mn-ea"/>
                <a:cs typeface="+mn-cs"/>
              </a:rPr>
              <a:t>Unlimited Tech Support</a:t>
            </a:r>
          </a:p>
        </p:txBody>
      </p:sp>
      <p:pic>
        <p:nvPicPr>
          <p:cNvPr id="18" name="Graphic 17" descr="Document outline">
            <a:extLst>
              <a:ext uri="{FF2B5EF4-FFF2-40B4-BE49-F238E27FC236}">
                <a16:creationId xmlns:a16="http://schemas.microsoft.com/office/drawing/2014/main" id="{3F1AA81F-F79E-08A7-C2DB-A4DDA40C17A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48391">
            <a:off x="4401180" y="4374172"/>
            <a:ext cx="1729341" cy="1297006"/>
          </a:xfrm>
          <a:prstGeom prst="rect">
            <a:avLst/>
          </a:prstGeom>
        </p:spPr>
      </p:pic>
      <p:pic>
        <p:nvPicPr>
          <p:cNvPr id="20" name="Graphic 19" descr="Laptop outline">
            <a:extLst>
              <a:ext uri="{FF2B5EF4-FFF2-40B4-BE49-F238E27FC236}">
                <a16:creationId xmlns:a16="http://schemas.microsoft.com/office/drawing/2014/main" id="{3588B616-F553-23AC-DA54-D517706868E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194916" y="4672042"/>
            <a:ext cx="1754771" cy="1316078"/>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1F9BEE28-D5F6-2F85-C40D-185993E0279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317" y="6018856"/>
            <a:ext cx="2488603" cy="685446"/>
          </a:xfrm>
          <a:prstGeom prst="rect">
            <a:avLst/>
          </a:prstGeom>
        </p:spPr>
      </p:pic>
    </p:spTree>
    <p:extLst>
      <p:ext uri="{BB962C8B-B14F-4D97-AF65-F5344CB8AC3E}">
        <p14:creationId xmlns:p14="http://schemas.microsoft.com/office/powerpoint/2010/main" val="402990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832652"/>
            <a:ext cx="10515600" cy="809728"/>
          </a:xfrm>
        </p:spPr>
        <p:txBody>
          <a:bodyPr anchor="ctr">
            <a:normAutofit/>
          </a:bodyPr>
          <a:lstStyle>
            <a:lvl1pPr algn="ctr">
              <a:defRPr sz="4800" b="1" i="0">
                <a:solidFill>
                  <a:srgbClr val="0CA89E"/>
                </a:solidFill>
                <a:latin typeface="Arial Narrow" panose="020B0604020202020204" pitchFamily="34" charset="0"/>
                <a:cs typeface="Arial Narrow"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srgbClr val="05A89E"/>
                </a:solidFill>
                <a:latin typeface="Arial Narrow" panose="020B0604020202020204" pitchFamily="34" charset="0"/>
                <a:cs typeface="Arial Narrow" panose="020B0604020202020204" pitchFamily="34" charset="0"/>
              </a:rPr>
              <a:t>Section Title Centered Teal 48pt </a:t>
            </a:r>
            <a:endParaRPr lang="en-US" dirty="0"/>
          </a:p>
        </p:txBody>
      </p:sp>
      <p:pic>
        <p:nvPicPr>
          <p:cNvPr id="7" name="Picture 6" descr="A yellow background with triangles&#10;&#10;Description automatically generated">
            <a:extLst>
              <a:ext uri="{FF2B5EF4-FFF2-40B4-BE49-F238E27FC236}">
                <a16:creationId xmlns:a16="http://schemas.microsoft.com/office/drawing/2014/main" id="{B11954C8-EAFB-F7CE-0DE8-FBAB70968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294158"/>
            <a:ext cx="12192001" cy="1563842"/>
          </a:xfrm>
          <a:prstGeom prst="rect">
            <a:avLst/>
          </a:prstGeom>
        </p:spPr>
      </p:pic>
      <p:sp>
        <p:nvSpPr>
          <p:cNvPr id="9" name="Subtitle 2">
            <a:extLst>
              <a:ext uri="{FF2B5EF4-FFF2-40B4-BE49-F238E27FC236}">
                <a16:creationId xmlns:a16="http://schemas.microsoft.com/office/drawing/2014/main" id="{F87B6E2D-AEB7-95BD-48A0-148CAE08660B}"/>
              </a:ext>
            </a:extLst>
          </p:cNvPr>
          <p:cNvSpPr>
            <a:spLocks noGrp="1"/>
          </p:cNvSpPr>
          <p:nvPr>
            <p:ph type="subTitle" idx="10"/>
          </p:nvPr>
        </p:nvSpPr>
        <p:spPr>
          <a:xfrm>
            <a:off x="1524000" y="3642379"/>
            <a:ext cx="9144000" cy="691082"/>
          </a:xfrm>
        </p:spPr>
        <p:txBody>
          <a:bodyPr>
            <a:normAutofit/>
          </a:bodyPr>
          <a:lstStyle>
            <a:lvl1pPr marL="0" indent="0" algn="ctr">
              <a:buNone/>
              <a:defRPr b="0" i="0">
                <a:solidFill>
                  <a:srgbClr val="0CA89E"/>
                </a:solidFill>
                <a:latin typeface="Arial" panose="020B0604020202020204" pitchFamily="34" charset="0"/>
                <a:cs typeface="Arial" panose="020B0604020202020204" pitchFamily="34" charset="0"/>
              </a:defRPr>
            </a:lvl1pPr>
          </a:lstStyle>
          <a:p>
            <a:r>
              <a:rPr lang="en-US" sz="2000">
                <a:solidFill>
                  <a:srgbClr val="05A89E"/>
                </a:solidFill>
                <a:latin typeface="Arial" panose="020B0604020202020204" pitchFamily="34" charset="0"/>
                <a:cs typeface="Arial" panose="020B0604020202020204" pitchFamily="34" charset="0"/>
              </a:rPr>
              <a:t>Click to edit Master subtitle style</a:t>
            </a:r>
            <a:endParaRPr lang="en-CA" sz="2000" dirty="0">
              <a:solidFill>
                <a:srgbClr val="05A89E"/>
              </a:solidFill>
              <a:latin typeface="Arial" panose="020B0604020202020204" pitchFamily="34" charset="0"/>
              <a:cs typeface="Arial" panose="020B0604020202020204" pitchFamily="34" charset="0"/>
            </a:endParaRPr>
          </a:p>
        </p:txBody>
      </p:sp>
      <p:pic>
        <p:nvPicPr>
          <p:cNvPr id="3" name="Picture 2" descr="A black background with white text&#10;&#10;Description automatically generated">
            <a:extLst>
              <a:ext uri="{FF2B5EF4-FFF2-40B4-BE49-F238E27FC236}">
                <a16:creationId xmlns:a16="http://schemas.microsoft.com/office/drawing/2014/main" id="{438008BF-397E-764E-39A3-183416DEF6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6166" y="5566316"/>
            <a:ext cx="3859668" cy="1063084"/>
          </a:xfrm>
          <a:prstGeom prst="rect">
            <a:avLst/>
          </a:prstGeom>
        </p:spPr>
      </p:pic>
    </p:spTree>
    <p:extLst>
      <p:ext uri="{BB962C8B-B14F-4D97-AF65-F5344CB8AC3E}">
        <p14:creationId xmlns:p14="http://schemas.microsoft.com/office/powerpoint/2010/main" val="27919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descr="A blue background with triangles&#10;&#10;Description automatically generated">
            <a:extLst>
              <a:ext uri="{FF2B5EF4-FFF2-40B4-BE49-F238E27FC236}">
                <a16:creationId xmlns:a16="http://schemas.microsoft.com/office/drawing/2014/main" id="{8E5F5E21-1CA8-71BB-2AB4-745B754759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216" b="14443"/>
          <a:stretch/>
        </p:blipFill>
        <p:spPr>
          <a:xfrm>
            <a:off x="0" y="5883826"/>
            <a:ext cx="12192000" cy="974911"/>
          </a:xfrm>
          <a:prstGeom prst="rect">
            <a:avLst/>
          </a:prstGeom>
        </p:spPr>
      </p:pic>
      <p:sp>
        <p:nvSpPr>
          <p:cNvPr id="8" name="Title 1">
            <a:extLst>
              <a:ext uri="{FF2B5EF4-FFF2-40B4-BE49-F238E27FC236}">
                <a16:creationId xmlns:a16="http://schemas.microsoft.com/office/drawing/2014/main" id="{B6C398D7-F591-C760-C3CA-EB806ADB5368}"/>
              </a:ext>
            </a:extLst>
          </p:cNvPr>
          <p:cNvSpPr>
            <a:spLocks noGrp="1"/>
          </p:cNvSpPr>
          <p:nvPr>
            <p:ph type="title" hasCustomPrompt="1"/>
          </p:nvPr>
        </p:nvSpPr>
        <p:spPr>
          <a:xfrm>
            <a:off x="838200" y="365127"/>
            <a:ext cx="10515600" cy="907083"/>
          </a:xfrm>
        </p:spPr>
        <p:txBody>
          <a:bodyPr>
            <a:noAutofit/>
          </a:bodyPr>
          <a:lstStyle>
            <a:lvl1pPr algn="ctr">
              <a:defRPr sz="3200" b="1" i="0">
                <a:solidFill>
                  <a:srgbClr val="F7941F"/>
                </a:solidFill>
                <a:latin typeface="Arial Narrow" panose="020B0604020202020204" pitchFamily="34" charset="0"/>
                <a:cs typeface="Arial Narrow" panose="020B0604020202020204" pitchFamily="34" charset="0"/>
              </a:defRPr>
            </a:lvl1pPr>
          </a:lstStyle>
          <a:p>
            <a:r>
              <a:rPr lang="en-US" b="1" dirty="0">
                <a:latin typeface="Arial" panose="020B0604020202020204" pitchFamily="34" charset="0"/>
                <a:cs typeface="Arial" panose="020B0604020202020204" pitchFamily="34" charset="0"/>
              </a:rPr>
              <a:t>Love This Webinar?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Here’s How To Get The Recording</a:t>
            </a:r>
            <a:endParaRPr lang="en-US" dirty="0"/>
          </a:p>
        </p:txBody>
      </p:sp>
      <p:sp>
        <p:nvSpPr>
          <p:cNvPr id="9" name="Content Placeholder 2">
            <a:extLst>
              <a:ext uri="{FF2B5EF4-FFF2-40B4-BE49-F238E27FC236}">
                <a16:creationId xmlns:a16="http://schemas.microsoft.com/office/drawing/2014/main" id="{A63CC7B9-A678-CC87-6CD2-AAEEF967E8AE}"/>
              </a:ext>
            </a:extLst>
          </p:cNvPr>
          <p:cNvSpPr>
            <a:spLocks noGrp="1"/>
          </p:cNvSpPr>
          <p:nvPr>
            <p:ph idx="1"/>
          </p:nvPr>
        </p:nvSpPr>
        <p:spPr>
          <a:xfrm>
            <a:off x="838200" y="1470991"/>
            <a:ext cx="5112027" cy="4283766"/>
          </a:xfrm>
        </p:spPr>
        <p:txBody>
          <a:bodyPr>
            <a:normAutofit/>
          </a:bodyPr>
          <a:lstStyle>
            <a:lvl1pPr>
              <a:lnSpc>
                <a:spcPct val="100000"/>
              </a:lnSpc>
              <a:spcBef>
                <a:spcPts val="600"/>
              </a:spcBef>
              <a:defRPr sz="1800">
                <a:latin typeface="Arial" panose="020B0604020202020204" pitchFamily="34" charset="0"/>
                <a:cs typeface="Arial" panose="020B0604020202020204" pitchFamily="34" charset="0"/>
              </a:defRPr>
            </a:lvl1pPr>
            <a:lvl2pPr>
              <a:lnSpc>
                <a:spcPct val="100000"/>
              </a:lnSpc>
              <a:spcBef>
                <a:spcPts val="600"/>
              </a:spcBef>
              <a:defRPr sz="1800">
                <a:latin typeface="Arial" panose="020B0604020202020204" pitchFamily="34" charset="0"/>
                <a:cs typeface="Arial" panose="020B0604020202020204" pitchFamily="34" charset="0"/>
              </a:defRPr>
            </a:lvl2pPr>
            <a:lvl3pPr>
              <a:lnSpc>
                <a:spcPct val="100000"/>
              </a:lnSpc>
              <a:spcBef>
                <a:spcPts val="600"/>
              </a:spcBef>
              <a:defRPr sz="18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3" descr="D:\Fullppt\005-PNG이미지\노트북.png">
            <a:extLst>
              <a:ext uri="{FF2B5EF4-FFF2-40B4-BE49-F238E27FC236}">
                <a16:creationId xmlns:a16="http://schemas.microsoft.com/office/drawing/2014/main" id="{10503D86-45D4-F087-F834-3ED7D87182F6}"/>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5273040" y="1173232"/>
            <a:ext cx="7793428" cy="32655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 website&#10;&#10;Description automatically generated">
            <a:extLst>
              <a:ext uri="{FF2B5EF4-FFF2-40B4-BE49-F238E27FC236}">
                <a16:creationId xmlns:a16="http://schemas.microsoft.com/office/drawing/2014/main" id="{4B4F2DD3-1730-1B91-C782-4A0C5B86C8F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6194"/>
          <a:stretch/>
        </p:blipFill>
        <p:spPr>
          <a:xfrm>
            <a:off x="7414869" y="1615669"/>
            <a:ext cx="3650865" cy="2255291"/>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B4D7CF68-ACC6-E912-5F36-FCFEEEE61C9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317" y="6018856"/>
            <a:ext cx="2488603" cy="685446"/>
          </a:xfrm>
          <a:prstGeom prst="rect">
            <a:avLst/>
          </a:prstGeom>
        </p:spPr>
      </p:pic>
    </p:spTree>
    <p:extLst>
      <p:ext uri="{BB962C8B-B14F-4D97-AF65-F5344CB8AC3E}">
        <p14:creationId xmlns:p14="http://schemas.microsoft.com/office/powerpoint/2010/main" val="1304969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28491D-77DC-124D-92B4-BF3B11F2CBED}" type="datetimeFigureOut">
              <a:rPr lang="en-US" smtClean="0"/>
              <a:t>4/3/24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2BD75-D224-F440-8701-9AE4FB208492}" type="slidenum">
              <a:rPr lang="en-US" smtClean="0"/>
              <a:t>‹#›</a:t>
            </a:fld>
            <a:endParaRPr lang="en-US"/>
          </a:p>
        </p:txBody>
      </p:sp>
    </p:spTree>
    <p:extLst>
      <p:ext uri="{BB962C8B-B14F-4D97-AF65-F5344CB8AC3E}">
        <p14:creationId xmlns:p14="http://schemas.microsoft.com/office/powerpoint/2010/main" val="399607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28491D-77DC-124D-92B4-BF3B11F2CBED}" type="datetimeFigureOut">
              <a:rPr lang="en-US" smtClean="0"/>
              <a:t>4/3/24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A2BD75-D224-F440-8701-9AE4FB208492}" type="slidenum">
              <a:rPr lang="en-US" smtClean="0"/>
              <a:t>‹#›</a:t>
            </a:fld>
            <a:endParaRPr lang="en-US"/>
          </a:p>
        </p:txBody>
      </p:sp>
    </p:spTree>
    <p:extLst>
      <p:ext uri="{BB962C8B-B14F-4D97-AF65-F5344CB8AC3E}">
        <p14:creationId xmlns:p14="http://schemas.microsoft.com/office/powerpoint/2010/main" val="420876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28491D-77DC-124D-92B4-BF3B11F2CBED}" type="datetimeFigureOut">
              <a:rPr lang="en-US" smtClean="0"/>
              <a:t>4/3/24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A2BD75-D224-F440-8701-9AE4FB208492}" type="slidenum">
              <a:rPr lang="en-US" smtClean="0"/>
              <a:t>‹#›</a:t>
            </a:fld>
            <a:endParaRPr lang="en-US"/>
          </a:p>
        </p:txBody>
      </p:sp>
    </p:spTree>
    <p:extLst>
      <p:ext uri="{BB962C8B-B14F-4D97-AF65-F5344CB8AC3E}">
        <p14:creationId xmlns:p14="http://schemas.microsoft.com/office/powerpoint/2010/main" val="69840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8491D-77DC-124D-92B4-BF3B11F2CBED}" type="datetimeFigureOut">
              <a:rPr lang="en-US" smtClean="0"/>
              <a:t>4/3/24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2BD75-D224-F440-8701-9AE4FB208492}" type="slidenum">
              <a:rPr lang="en-US" smtClean="0"/>
              <a:t>‹#›</a:t>
            </a:fld>
            <a:endParaRPr lang="en-US"/>
          </a:p>
        </p:txBody>
      </p:sp>
    </p:spTree>
    <p:extLst>
      <p:ext uri="{BB962C8B-B14F-4D97-AF65-F5344CB8AC3E}">
        <p14:creationId xmlns:p14="http://schemas.microsoft.com/office/powerpoint/2010/main" val="312256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8491D-77DC-124D-92B4-BF3B11F2CBED}" type="datetimeFigureOut">
              <a:rPr lang="en-US" smtClean="0"/>
              <a:t>4/3/24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2BD75-D224-F440-8701-9AE4FB208492}" type="slidenum">
              <a:rPr lang="en-US" smtClean="0"/>
              <a:t>‹#›</a:t>
            </a:fld>
            <a:endParaRPr lang="en-US"/>
          </a:p>
        </p:txBody>
      </p:sp>
    </p:spTree>
    <p:extLst>
      <p:ext uri="{BB962C8B-B14F-4D97-AF65-F5344CB8AC3E}">
        <p14:creationId xmlns:p14="http://schemas.microsoft.com/office/powerpoint/2010/main" val="438767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72"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ystems24-7.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www.facebook.com/Systems247/" TargetMode="External"/><Relationship Id="rId7" Type="http://schemas.openxmlformats.org/officeDocument/2006/relationships/hyperlink" Target="https://ca.linkedin.com/company/systems-24-7" TargetMode="External"/><Relationship Id="rId2" Type="http://schemas.openxmlformats.org/officeDocument/2006/relationships/hyperlink" Target="mailto:communications@systems24-7.com" TargetMode="Externa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s://www.instagram.com/dunk247/" TargetMode="External"/><Relationship Id="rId4" Type="http://schemas.openxmlformats.org/officeDocument/2006/relationships/image" Target="../media/image49.png"/><Relationship Id="rId9"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A7D1E-EE26-C239-6B26-C5CB0E2C19C4}"/>
              </a:ext>
            </a:extLst>
          </p:cNvPr>
          <p:cNvSpPr>
            <a:spLocks noGrp="1"/>
          </p:cNvSpPr>
          <p:nvPr>
            <p:ph type="ctrTitle"/>
          </p:nvPr>
        </p:nvSpPr>
        <p:spPr>
          <a:xfrm>
            <a:off x="1048512" y="4213848"/>
            <a:ext cx="10143744" cy="1273116"/>
          </a:xfrm>
        </p:spPr>
        <p:txBody>
          <a:bodyPr>
            <a:noAutofit/>
          </a:bodyPr>
          <a:lstStyle/>
          <a:p>
            <a:pPr>
              <a:lnSpc>
                <a:spcPct val="100000"/>
              </a:lnSpc>
            </a:pPr>
            <a:r>
              <a:rPr lang="en-US" sz="3600" i="1" dirty="0">
                <a:latin typeface="Helvetica" pitchFamily="2" charset="0"/>
                <a:ea typeface="Calibri" panose="020F0502020204030204" pitchFamily="34" charset="0"/>
                <a:cs typeface="Arial" panose="020B0604020202020204" pitchFamily="34" charset="0"/>
              </a:rPr>
              <a:t>Monopolizing Technology to Bridge the Gap and Foster Healthy Workplace Cultures</a:t>
            </a:r>
            <a:endParaRPr lang="en-US" sz="3600" dirty="0"/>
          </a:p>
        </p:txBody>
      </p:sp>
      <p:sp>
        <p:nvSpPr>
          <p:cNvPr id="3" name="Subtitle 2">
            <a:extLst>
              <a:ext uri="{FF2B5EF4-FFF2-40B4-BE49-F238E27FC236}">
                <a16:creationId xmlns:a16="http://schemas.microsoft.com/office/drawing/2014/main" id="{A812B4F8-552C-0786-78B0-FFEBF4235E22}"/>
              </a:ext>
            </a:extLst>
          </p:cNvPr>
          <p:cNvSpPr>
            <a:spLocks noGrp="1"/>
          </p:cNvSpPr>
          <p:nvPr>
            <p:ph type="subTitle" idx="1"/>
          </p:nvPr>
        </p:nvSpPr>
        <p:spPr>
          <a:xfrm>
            <a:off x="2667000" y="6178774"/>
            <a:ext cx="6858000" cy="772239"/>
          </a:xfrm>
        </p:spPr>
        <p:txBody>
          <a:bodyPr>
            <a:normAutofit/>
          </a:bodyPr>
          <a:lstStyle/>
          <a:p>
            <a:pPr>
              <a:lnSpc>
                <a:spcPct val="110000"/>
              </a:lnSpc>
            </a:pPr>
            <a:r>
              <a:rPr lang="en-US" i="1" dirty="0">
                <a:solidFill>
                  <a:schemeClr val="bg1"/>
                </a:solidFill>
                <a:latin typeface="Helvetica" pitchFamily="2" charset="0"/>
                <a:ea typeface="Calibri" panose="020F0502020204030204" pitchFamily="34" charset="0"/>
              </a:rPr>
              <a:t>Presented by: Stuart White</a:t>
            </a:r>
            <a:br>
              <a:rPr lang="en-US" i="1" dirty="0">
                <a:solidFill>
                  <a:schemeClr val="bg1"/>
                </a:solidFill>
                <a:latin typeface="Helvetica" pitchFamily="2" charset="0"/>
                <a:ea typeface="Calibri" panose="020F0502020204030204" pitchFamily="34" charset="0"/>
              </a:rPr>
            </a:br>
            <a:r>
              <a:rPr lang="en-US" i="1" dirty="0">
                <a:solidFill>
                  <a:schemeClr val="bg1"/>
                </a:solidFill>
                <a:latin typeface="Helvetica" pitchFamily="2" charset="0"/>
                <a:ea typeface="Calibri" panose="020F0502020204030204" pitchFamily="34" charset="0"/>
              </a:rPr>
              <a:t>Dunk &amp; Associates Inc./Systems 24-7</a:t>
            </a:r>
            <a:endParaRPr lang="en-US" dirty="0">
              <a:solidFill>
                <a:schemeClr val="bg1"/>
              </a:solidFill>
            </a:endParaRPr>
          </a:p>
        </p:txBody>
      </p:sp>
      <p:pic>
        <p:nvPicPr>
          <p:cNvPr id="8" name="Picture 7" descr="A black background with white text&#10;&#10;Description automatically generated">
            <a:extLst>
              <a:ext uri="{FF2B5EF4-FFF2-40B4-BE49-F238E27FC236}">
                <a16:creationId xmlns:a16="http://schemas.microsoft.com/office/drawing/2014/main" id="{4DBFEC56-DDA1-9136-3519-B0BB878F1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875" y="381756"/>
            <a:ext cx="2946054" cy="811444"/>
          </a:xfrm>
          <a:prstGeom prst="rect">
            <a:avLst/>
          </a:prstGeom>
        </p:spPr>
      </p:pic>
      <p:pic>
        <p:nvPicPr>
          <p:cNvPr id="5" name="Picture 4" descr="A hand holding a cell phone&#10;&#10;Description automatically generated">
            <a:extLst>
              <a:ext uri="{FF2B5EF4-FFF2-40B4-BE49-F238E27FC236}">
                <a16:creationId xmlns:a16="http://schemas.microsoft.com/office/drawing/2014/main" id="{BB72668B-E8B3-AA99-219F-873DB92B21E3}"/>
              </a:ext>
            </a:extLst>
          </p:cNvPr>
          <p:cNvPicPr>
            <a:picLocks noChangeAspect="1"/>
          </p:cNvPicPr>
          <p:nvPr/>
        </p:nvPicPr>
        <p:blipFill rotWithShape="1">
          <a:blip r:embed="rId4"/>
          <a:srcRect t="23750" b="15628"/>
          <a:stretch/>
        </p:blipFill>
        <p:spPr>
          <a:xfrm>
            <a:off x="0" y="0"/>
            <a:ext cx="12192000" cy="3767328"/>
          </a:xfrm>
          <a:prstGeom prst="rect">
            <a:avLst/>
          </a:prstGeom>
        </p:spPr>
      </p:pic>
      <p:sp>
        <p:nvSpPr>
          <p:cNvPr id="7" name="Rectangle 6">
            <a:extLst>
              <a:ext uri="{FF2B5EF4-FFF2-40B4-BE49-F238E27FC236}">
                <a16:creationId xmlns:a16="http://schemas.microsoft.com/office/drawing/2014/main" id="{52925FB7-57E3-8E1A-ADBA-D6CBB82A756F}"/>
              </a:ext>
            </a:extLst>
          </p:cNvPr>
          <p:cNvSpPr/>
          <p:nvPr/>
        </p:nvSpPr>
        <p:spPr>
          <a:xfrm>
            <a:off x="0" y="0"/>
            <a:ext cx="12192000" cy="3767328"/>
          </a:xfrm>
          <a:prstGeom prst="rect">
            <a:avLst/>
          </a:prstGeom>
          <a:solidFill>
            <a:srgbClr val="B8DEF5">
              <a:alpha val="5459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background with white text&#10;&#10;Description automatically generated">
            <a:extLst>
              <a:ext uri="{FF2B5EF4-FFF2-40B4-BE49-F238E27FC236}">
                <a16:creationId xmlns:a16="http://schemas.microsoft.com/office/drawing/2014/main" id="{3C1605DB-B77E-1FC3-4519-6FFF5AFF7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48" y="227552"/>
            <a:ext cx="2946054" cy="811444"/>
          </a:xfrm>
          <a:prstGeom prst="rect">
            <a:avLst/>
          </a:prstGeom>
        </p:spPr>
      </p:pic>
    </p:spTree>
    <p:extLst>
      <p:ext uri="{BB962C8B-B14F-4D97-AF65-F5344CB8AC3E}">
        <p14:creationId xmlns:p14="http://schemas.microsoft.com/office/powerpoint/2010/main" val="3031463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BA97E45-614A-554D-A435-643FEC0C2574}"/>
              </a:ext>
            </a:extLst>
          </p:cNvPr>
          <p:cNvSpPr/>
          <p:nvPr/>
        </p:nvSpPr>
        <p:spPr>
          <a:xfrm>
            <a:off x="781780" y="1985964"/>
            <a:ext cx="3130597" cy="771525"/>
          </a:xfrm>
          <a:prstGeom prst="rect">
            <a:avLst/>
          </a:prstGeom>
          <a:solidFill>
            <a:srgbClr val="07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EC4E7B-82F1-66AB-3BBA-3794965F1E0F}"/>
              </a:ext>
            </a:extLst>
          </p:cNvPr>
          <p:cNvSpPr>
            <a:spLocks noGrp="1"/>
          </p:cNvSpPr>
          <p:nvPr>
            <p:ph type="title"/>
          </p:nvPr>
        </p:nvSpPr>
        <p:spPr/>
        <p:txBody>
          <a:bodyPr/>
          <a:lstStyle/>
          <a:p>
            <a:r>
              <a:rPr lang="en-CA" dirty="0">
                <a:ea typeface="Times New Roman" panose="02020603050405020304" pitchFamily="18" charset="0"/>
              </a:rPr>
              <a:t>Overcoming Technological Resistance</a:t>
            </a:r>
            <a:endParaRPr lang="en-US" dirty="0"/>
          </a:p>
        </p:txBody>
      </p:sp>
      <p:sp>
        <p:nvSpPr>
          <p:cNvPr id="3" name="Content Placeholder 2">
            <a:extLst>
              <a:ext uri="{FF2B5EF4-FFF2-40B4-BE49-F238E27FC236}">
                <a16:creationId xmlns:a16="http://schemas.microsoft.com/office/drawing/2014/main" id="{D0BC866A-EA45-D46C-3410-D411E01E982A}"/>
              </a:ext>
            </a:extLst>
          </p:cNvPr>
          <p:cNvSpPr>
            <a:spLocks noGrp="1"/>
          </p:cNvSpPr>
          <p:nvPr>
            <p:ph idx="1"/>
          </p:nvPr>
        </p:nvSpPr>
        <p:spPr>
          <a:xfrm>
            <a:off x="2152650" y="1470991"/>
            <a:ext cx="7886700" cy="432343"/>
          </a:xfrm>
        </p:spPr>
        <p:txBody>
          <a:bodyPr>
            <a:normAutofit/>
          </a:bodyPr>
          <a:lstStyle/>
          <a:p>
            <a:pPr marL="0" indent="0" algn="ctr">
              <a:spcBef>
                <a:spcPts val="1200"/>
              </a:spcBef>
              <a:buSzPts val="1000"/>
              <a:buNone/>
              <a:tabLst>
                <a:tab pos="457200" algn="l"/>
              </a:tabLst>
            </a:pPr>
            <a:r>
              <a:rPr lang="en-CA" b="1" dirty="0">
                <a:solidFill>
                  <a:srgbClr val="0CA89E"/>
                </a:solidFill>
                <a:ea typeface="Calibri" panose="020F0502020204030204" pitchFamily="34" charset="0"/>
              </a:rPr>
              <a:t>Role of Software Programs in Managing Change</a:t>
            </a:r>
            <a:endParaRPr lang="en-CA" dirty="0">
              <a:solidFill>
                <a:srgbClr val="0CA89E"/>
              </a:solidFill>
              <a:ea typeface="Times New Roman" panose="02020603050405020304" pitchFamily="18" charset="0"/>
            </a:endParaRPr>
          </a:p>
        </p:txBody>
      </p:sp>
      <p:sp>
        <p:nvSpPr>
          <p:cNvPr id="4" name="Rectangle 3">
            <a:extLst>
              <a:ext uri="{FF2B5EF4-FFF2-40B4-BE49-F238E27FC236}">
                <a16:creationId xmlns:a16="http://schemas.microsoft.com/office/drawing/2014/main" id="{C7110687-9BB7-4A4D-85D1-323A3EC58732}"/>
              </a:ext>
            </a:extLst>
          </p:cNvPr>
          <p:cNvSpPr/>
          <p:nvPr/>
        </p:nvSpPr>
        <p:spPr>
          <a:xfrm>
            <a:off x="781780" y="1985963"/>
            <a:ext cx="3130598" cy="2562666"/>
          </a:xfrm>
          <a:prstGeom prst="rect">
            <a:avLst/>
          </a:prstGeom>
          <a:noFill/>
          <a:ln w="38100">
            <a:solidFill>
              <a:srgbClr val="07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6968710-F4B2-C04A-A5A8-3B065DA88695}"/>
              </a:ext>
            </a:extLst>
          </p:cNvPr>
          <p:cNvSpPr txBox="1"/>
          <p:nvPr/>
        </p:nvSpPr>
        <p:spPr>
          <a:xfrm>
            <a:off x="934209" y="2086417"/>
            <a:ext cx="2578578" cy="2185214"/>
          </a:xfrm>
          <a:prstGeom prst="rect">
            <a:avLst/>
          </a:prstGeom>
          <a:noFill/>
        </p:spPr>
        <p:txBody>
          <a:bodyPr wrap="square">
            <a:spAutoFit/>
          </a:bodyPr>
          <a:lstStyle/>
          <a:p>
            <a:pPr>
              <a:spcBef>
                <a:spcPts val="1200"/>
              </a:spcBef>
              <a:buSzPct val="100000"/>
              <a:tabLst>
                <a:tab pos="457200" algn="l"/>
              </a:tabLst>
            </a:pPr>
            <a:r>
              <a:rPr lang="en-CA" b="1" dirty="0">
                <a:solidFill>
                  <a:schemeClr val="bg1"/>
                </a:solidFill>
                <a:latin typeface="Arial" panose="020B0604020202020204" pitchFamily="34" charset="0"/>
                <a:ea typeface="Calibri" panose="020F0502020204030204" pitchFamily="34" charset="0"/>
                <a:cs typeface="Arial" panose="020B0604020202020204" pitchFamily="34" charset="0"/>
              </a:rPr>
              <a:t>Project </a:t>
            </a:r>
            <a:br>
              <a:rPr lang="en-CA"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CA" b="1" dirty="0">
                <a:solidFill>
                  <a:schemeClr val="bg1"/>
                </a:solidFill>
                <a:latin typeface="Arial" panose="020B0604020202020204" pitchFamily="34" charset="0"/>
                <a:ea typeface="Calibri" panose="020F0502020204030204" pitchFamily="34" charset="0"/>
                <a:cs typeface="Arial" panose="020B0604020202020204" pitchFamily="34" charset="0"/>
              </a:rPr>
              <a:t>management </a:t>
            </a:r>
          </a:p>
          <a:p>
            <a:pPr>
              <a:spcBef>
                <a:spcPts val="1200"/>
              </a:spcBef>
              <a:buSzPct val="100000"/>
              <a:tabLst>
                <a:tab pos="457200" algn="l"/>
              </a:tabLst>
            </a:pPr>
            <a:r>
              <a:rPr lang="en-CA" dirty="0">
                <a:latin typeface="Arial" panose="020B0604020202020204" pitchFamily="34" charset="0"/>
                <a:ea typeface="Calibri" panose="020F0502020204030204" pitchFamily="34" charset="0"/>
                <a:cs typeface="Arial" panose="020B0604020202020204" pitchFamily="34" charset="0"/>
              </a:rPr>
              <a:t>Software programs can provide you with features for planning, tracking, and managing change initiatives</a:t>
            </a:r>
          </a:p>
        </p:txBody>
      </p:sp>
      <p:sp>
        <p:nvSpPr>
          <p:cNvPr id="16" name="Rectangle 15">
            <a:extLst>
              <a:ext uri="{FF2B5EF4-FFF2-40B4-BE49-F238E27FC236}">
                <a16:creationId xmlns:a16="http://schemas.microsoft.com/office/drawing/2014/main" id="{8EFD8ABF-4FCE-D146-B7D9-7286ADF6DA24}"/>
              </a:ext>
            </a:extLst>
          </p:cNvPr>
          <p:cNvSpPr/>
          <p:nvPr/>
        </p:nvSpPr>
        <p:spPr>
          <a:xfrm>
            <a:off x="4206239" y="1981642"/>
            <a:ext cx="3286121" cy="775847"/>
          </a:xfrm>
          <a:prstGeom prst="rect">
            <a:avLst/>
          </a:prstGeom>
          <a:solidFill>
            <a:srgbClr val="07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9056F4-9073-3F4E-AA60-E0FA637825F4}"/>
              </a:ext>
            </a:extLst>
          </p:cNvPr>
          <p:cNvSpPr/>
          <p:nvPr/>
        </p:nvSpPr>
        <p:spPr>
          <a:xfrm>
            <a:off x="4206239" y="1981641"/>
            <a:ext cx="3286121" cy="2562666"/>
          </a:xfrm>
          <a:prstGeom prst="rect">
            <a:avLst/>
          </a:prstGeom>
          <a:noFill/>
          <a:ln w="38100">
            <a:solidFill>
              <a:srgbClr val="07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65D4D0A-A2E6-994A-8F65-2C2FF2DA76DC}"/>
              </a:ext>
            </a:extLst>
          </p:cNvPr>
          <p:cNvSpPr txBox="1"/>
          <p:nvPr/>
        </p:nvSpPr>
        <p:spPr>
          <a:xfrm>
            <a:off x="4390038" y="2082095"/>
            <a:ext cx="2791050" cy="1631216"/>
          </a:xfrm>
          <a:prstGeom prst="rect">
            <a:avLst/>
          </a:prstGeom>
          <a:noFill/>
        </p:spPr>
        <p:txBody>
          <a:bodyPr wrap="square">
            <a:spAutoFit/>
          </a:bodyPr>
          <a:lstStyle/>
          <a:p>
            <a:pPr>
              <a:spcBef>
                <a:spcPts val="1200"/>
              </a:spcBef>
              <a:buSzPct val="100000"/>
              <a:tabLst>
                <a:tab pos="457200" algn="l"/>
              </a:tabLst>
            </a:pPr>
            <a:r>
              <a:rPr lang="en-CA" b="1" dirty="0">
                <a:solidFill>
                  <a:schemeClr val="bg1"/>
                </a:solidFill>
                <a:latin typeface="Arial" panose="020B0604020202020204" pitchFamily="34" charset="0"/>
                <a:ea typeface="Calibri" panose="020F0502020204030204" pitchFamily="34" charset="0"/>
                <a:cs typeface="Arial" panose="020B0604020202020204" pitchFamily="34" charset="0"/>
              </a:rPr>
              <a:t>Communication and Collaboration</a:t>
            </a:r>
          </a:p>
          <a:p>
            <a:pPr>
              <a:spcBef>
                <a:spcPts val="1200"/>
              </a:spcBef>
              <a:buSzPct val="100000"/>
              <a:tabLst>
                <a:tab pos="457200" algn="l"/>
              </a:tabLst>
            </a:pPr>
            <a:r>
              <a:rPr lang="en-CA" dirty="0">
                <a:latin typeface="Arial" panose="020B0604020202020204" pitchFamily="34" charset="0"/>
                <a:ea typeface="Calibri" panose="020F0502020204030204" pitchFamily="34" charset="0"/>
                <a:cs typeface="Arial" panose="020B0604020202020204" pitchFamily="34" charset="0"/>
              </a:rPr>
              <a:t>Share information, discuss ideas, and collaborate on tasks</a:t>
            </a:r>
          </a:p>
        </p:txBody>
      </p:sp>
      <p:sp>
        <p:nvSpPr>
          <p:cNvPr id="19" name="Rectangle 18">
            <a:extLst>
              <a:ext uri="{FF2B5EF4-FFF2-40B4-BE49-F238E27FC236}">
                <a16:creationId xmlns:a16="http://schemas.microsoft.com/office/drawing/2014/main" id="{26FBBF9D-912E-EB48-9FE8-9885ECB88348}"/>
              </a:ext>
            </a:extLst>
          </p:cNvPr>
          <p:cNvSpPr/>
          <p:nvPr/>
        </p:nvSpPr>
        <p:spPr>
          <a:xfrm>
            <a:off x="7786221" y="1981642"/>
            <a:ext cx="3550427" cy="775847"/>
          </a:xfrm>
          <a:prstGeom prst="rect">
            <a:avLst/>
          </a:prstGeom>
          <a:solidFill>
            <a:srgbClr val="07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2E846CE-C126-EA43-A383-ED1861DD896D}"/>
              </a:ext>
            </a:extLst>
          </p:cNvPr>
          <p:cNvSpPr/>
          <p:nvPr/>
        </p:nvSpPr>
        <p:spPr>
          <a:xfrm>
            <a:off x="7786221" y="1981641"/>
            <a:ext cx="3550427" cy="2562666"/>
          </a:xfrm>
          <a:prstGeom prst="rect">
            <a:avLst/>
          </a:prstGeom>
          <a:noFill/>
          <a:ln w="38100">
            <a:solidFill>
              <a:srgbClr val="07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8147E52-D734-744C-A2FE-E77E4C6564CA}"/>
              </a:ext>
            </a:extLst>
          </p:cNvPr>
          <p:cNvSpPr txBox="1"/>
          <p:nvPr/>
        </p:nvSpPr>
        <p:spPr>
          <a:xfrm>
            <a:off x="7924800" y="2082095"/>
            <a:ext cx="3035808" cy="1908215"/>
          </a:xfrm>
          <a:prstGeom prst="rect">
            <a:avLst/>
          </a:prstGeom>
          <a:noFill/>
        </p:spPr>
        <p:txBody>
          <a:bodyPr wrap="square">
            <a:spAutoFit/>
          </a:bodyPr>
          <a:lstStyle/>
          <a:p>
            <a:pPr>
              <a:spcBef>
                <a:spcPts val="1200"/>
              </a:spcBef>
              <a:buSzPct val="100000"/>
              <a:tabLst>
                <a:tab pos="457200" algn="l"/>
              </a:tabLst>
            </a:pPr>
            <a:r>
              <a:rPr lang="en-CA" b="1" dirty="0">
                <a:solidFill>
                  <a:schemeClr val="bg1"/>
                </a:solidFill>
                <a:latin typeface="Arial" panose="020B0604020202020204" pitchFamily="34" charset="0"/>
                <a:ea typeface="Calibri" panose="020F0502020204030204" pitchFamily="34" charset="0"/>
                <a:cs typeface="Arial" panose="020B0604020202020204" pitchFamily="34" charset="0"/>
              </a:rPr>
              <a:t>Documentation and Knowledge Management </a:t>
            </a:r>
          </a:p>
          <a:p>
            <a:pPr>
              <a:spcBef>
                <a:spcPts val="1200"/>
              </a:spcBef>
              <a:buSzPct val="100000"/>
              <a:tabLst>
                <a:tab pos="457200" algn="l"/>
              </a:tabLst>
            </a:pPr>
            <a:r>
              <a:rPr lang="en-CA" dirty="0">
                <a:latin typeface="Arial" panose="020B0604020202020204" pitchFamily="34" charset="0"/>
                <a:ea typeface="Calibri" panose="020F0502020204030204" pitchFamily="34" charset="0"/>
                <a:cs typeface="Arial" panose="020B0604020202020204" pitchFamily="34" charset="0"/>
              </a:rPr>
              <a:t>Software programs offer capabilities for documenting change management plans, processes, and procedures</a:t>
            </a:r>
          </a:p>
        </p:txBody>
      </p:sp>
      <p:sp>
        <p:nvSpPr>
          <p:cNvPr id="22" name="Rectangle 21">
            <a:extLst>
              <a:ext uri="{FF2B5EF4-FFF2-40B4-BE49-F238E27FC236}">
                <a16:creationId xmlns:a16="http://schemas.microsoft.com/office/drawing/2014/main" id="{80DC7CE4-6288-E44E-9B6A-6315BEEB50FC}"/>
              </a:ext>
            </a:extLst>
          </p:cNvPr>
          <p:cNvSpPr/>
          <p:nvPr/>
        </p:nvSpPr>
        <p:spPr>
          <a:xfrm>
            <a:off x="2643290" y="4773717"/>
            <a:ext cx="3515734" cy="892739"/>
          </a:xfrm>
          <a:prstGeom prst="rect">
            <a:avLst/>
          </a:prstGeom>
          <a:solidFill>
            <a:srgbClr val="07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B3EDF41-F633-464A-A9C4-93DF3A0C9315}"/>
              </a:ext>
            </a:extLst>
          </p:cNvPr>
          <p:cNvSpPr txBox="1"/>
          <p:nvPr/>
        </p:nvSpPr>
        <p:spPr>
          <a:xfrm>
            <a:off x="2776971" y="4882481"/>
            <a:ext cx="2841167" cy="646331"/>
          </a:xfrm>
          <a:prstGeom prst="rect">
            <a:avLst/>
          </a:prstGeom>
          <a:noFill/>
        </p:spPr>
        <p:txBody>
          <a:bodyPr wrap="square">
            <a:spAutoFit/>
          </a:bodyPr>
          <a:lstStyle/>
          <a:p>
            <a:pPr>
              <a:buSzPct val="100000"/>
              <a:tabLst>
                <a:tab pos="457200" algn="l"/>
              </a:tabLst>
            </a:pPr>
            <a:r>
              <a:rPr lang="en-CA" b="1" dirty="0">
                <a:solidFill>
                  <a:schemeClr val="bg1"/>
                </a:solidFill>
                <a:latin typeface="Arial" panose="020B0604020202020204" pitchFamily="34" charset="0"/>
                <a:ea typeface="Calibri" panose="020F0502020204030204" pitchFamily="34" charset="0"/>
                <a:cs typeface="Arial" panose="020B0604020202020204" pitchFamily="34" charset="0"/>
              </a:rPr>
              <a:t>Training and Learning Management</a:t>
            </a:r>
          </a:p>
        </p:txBody>
      </p:sp>
      <p:sp>
        <p:nvSpPr>
          <p:cNvPr id="23" name="Rectangle 22">
            <a:extLst>
              <a:ext uri="{FF2B5EF4-FFF2-40B4-BE49-F238E27FC236}">
                <a16:creationId xmlns:a16="http://schemas.microsoft.com/office/drawing/2014/main" id="{8A3CE930-8CAD-CC4B-9BF1-A47CBC6D033F}"/>
              </a:ext>
            </a:extLst>
          </p:cNvPr>
          <p:cNvSpPr/>
          <p:nvPr/>
        </p:nvSpPr>
        <p:spPr>
          <a:xfrm>
            <a:off x="6454006" y="4765111"/>
            <a:ext cx="3286120" cy="892739"/>
          </a:xfrm>
          <a:prstGeom prst="rect">
            <a:avLst/>
          </a:prstGeom>
          <a:solidFill>
            <a:srgbClr val="07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2FB3BFD-B507-2443-B3B6-76EA3ABC59E1}"/>
              </a:ext>
            </a:extLst>
          </p:cNvPr>
          <p:cNvSpPr txBox="1"/>
          <p:nvPr/>
        </p:nvSpPr>
        <p:spPr>
          <a:xfrm>
            <a:off x="6556271" y="4873875"/>
            <a:ext cx="1945305" cy="646331"/>
          </a:xfrm>
          <a:prstGeom prst="rect">
            <a:avLst/>
          </a:prstGeom>
          <a:noFill/>
        </p:spPr>
        <p:txBody>
          <a:bodyPr wrap="square">
            <a:spAutoFit/>
          </a:bodyPr>
          <a:lstStyle/>
          <a:p>
            <a:pPr>
              <a:buSzPct val="100000"/>
              <a:tabLst>
                <a:tab pos="457200" algn="l"/>
              </a:tabLst>
            </a:pPr>
            <a:r>
              <a:rPr lang="en-CA" b="1" dirty="0">
                <a:solidFill>
                  <a:schemeClr val="bg1"/>
                </a:solidFill>
                <a:latin typeface="Arial" panose="020B0604020202020204" pitchFamily="34" charset="0"/>
                <a:ea typeface="Calibri" panose="020F0502020204030204" pitchFamily="34" charset="0"/>
                <a:cs typeface="Arial" panose="020B0604020202020204" pitchFamily="34" charset="0"/>
              </a:rPr>
              <a:t>Feedback and Measurement</a:t>
            </a:r>
            <a:endParaRPr lang="en-CA" b="1"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pic>
        <p:nvPicPr>
          <p:cNvPr id="6" name="Graphic 5" descr="Internet Of Things outline">
            <a:extLst>
              <a:ext uri="{FF2B5EF4-FFF2-40B4-BE49-F238E27FC236}">
                <a16:creationId xmlns:a16="http://schemas.microsoft.com/office/drawing/2014/main" id="{CBBEC3AB-D0D1-CA5C-F2DC-93D3C68043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5528" y="2034547"/>
            <a:ext cx="647259" cy="647259"/>
          </a:xfrm>
          <a:prstGeom prst="rect">
            <a:avLst/>
          </a:prstGeom>
        </p:spPr>
      </p:pic>
      <p:pic>
        <p:nvPicPr>
          <p:cNvPr id="9" name="Graphic 8" descr="Group brainstorm outline">
            <a:extLst>
              <a:ext uri="{FF2B5EF4-FFF2-40B4-BE49-F238E27FC236}">
                <a16:creationId xmlns:a16="http://schemas.microsoft.com/office/drawing/2014/main" id="{5BD9F63A-3F58-BD30-4AD1-D2D89D0E90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54006" y="3621715"/>
            <a:ext cx="914400" cy="914400"/>
          </a:xfrm>
          <a:prstGeom prst="rect">
            <a:avLst/>
          </a:prstGeom>
        </p:spPr>
      </p:pic>
      <p:pic>
        <p:nvPicPr>
          <p:cNvPr id="11" name="Graphic 10" descr="Document outline">
            <a:extLst>
              <a:ext uri="{FF2B5EF4-FFF2-40B4-BE49-F238E27FC236}">
                <a16:creationId xmlns:a16="http://schemas.microsoft.com/office/drawing/2014/main" id="{2055CB71-9414-1486-83E4-780641D81C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07563" y="3851950"/>
            <a:ext cx="621853" cy="621853"/>
          </a:xfrm>
          <a:prstGeom prst="rect">
            <a:avLst/>
          </a:prstGeom>
        </p:spPr>
      </p:pic>
      <p:pic>
        <p:nvPicPr>
          <p:cNvPr id="13" name="Graphic 12" descr="Classroom outline">
            <a:extLst>
              <a:ext uri="{FF2B5EF4-FFF2-40B4-BE49-F238E27FC236}">
                <a16:creationId xmlns:a16="http://schemas.microsoft.com/office/drawing/2014/main" id="{5BB46998-1B3B-9D09-E81D-9DCCAA3FA6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58566" y="4862412"/>
            <a:ext cx="755499" cy="755499"/>
          </a:xfrm>
          <a:prstGeom prst="rect">
            <a:avLst/>
          </a:prstGeom>
        </p:spPr>
      </p:pic>
      <p:pic>
        <p:nvPicPr>
          <p:cNvPr id="26" name="Graphic 25" descr="Pen outline">
            <a:extLst>
              <a:ext uri="{FF2B5EF4-FFF2-40B4-BE49-F238E27FC236}">
                <a16:creationId xmlns:a16="http://schemas.microsoft.com/office/drawing/2014/main" id="{E5205304-042C-2F17-4AF9-64D194E9AA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05244" y="4865888"/>
            <a:ext cx="752023" cy="752023"/>
          </a:xfrm>
          <a:prstGeom prst="rect">
            <a:avLst/>
          </a:prstGeom>
        </p:spPr>
      </p:pic>
    </p:spTree>
    <p:extLst>
      <p:ext uri="{BB962C8B-B14F-4D97-AF65-F5344CB8AC3E}">
        <p14:creationId xmlns:p14="http://schemas.microsoft.com/office/powerpoint/2010/main" val="371971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66101-AE8A-64B1-A9E3-C39686DD7085}"/>
              </a:ext>
            </a:extLst>
          </p:cNvPr>
          <p:cNvSpPr>
            <a:spLocks noGrp="1"/>
          </p:cNvSpPr>
          <p:nvPr>
            <p:ph type="title"/>
          </p:nvPr>
        </p:nvSpPr>
        <p:spPr>
          <a:xfrm>
            <a:off x="831851" y="2037919"/>
            <a:ext cx="10515600" cy="809728"/>
          </a:xfrm>
        </p:spPr>
        <p:txBody>
          <a:bodyPr/>
          <a:lstStyle/>
          <a:p>
            <a:r>
              <a:rPr lang="en-CA" dirty="0">
                <a:latin typeface="Arial" panose="020B0604020202020204" pitchFamily="34" charset="0"/>
                <a:ea typeface="Times New Roman" panose="02020603050405020304" pitchFamily="18" charset="0"/>
                <a:cs typeface="Arial" panose="020B0604020202020204" pitchFamily="34" charset="0"/>
              </a:rPr>
              <a:t>Centralized Management</a:t>
            </a:r>
            <a:endParaRPr lang="en-US" dirty="0"/>
          </a:p>
        </p:txBody>
      </p:sp>
      <p:sp>
        <p:nvSpPr>
          <p:cNvPr id="3" name="Subtitle 2">
            <a:extLst>
              <a:ext uri="{FF2B5EF4-FFF2-40B4-BE49-F238E27FC236}">
                <a16:creationId xmlns:a16="http://schemas.microsoft.com/office/drawing/2014/main" id="{8D396E5B-6BA4-5CD3-1477-622DD667E0BB}"/>
              </a:ext>
            </a:extLst>
          </p:cNvPr>
          <p:cNvSpPr>
            <a:spLocks noGrp="1"/>
          </p:cNvSpPr>
          <p:nvPr>
            <p:ph type="subTitle" idx="10"/>
          </p:nvPr>
        </p:nvSpPr>
        <p:spPr>
          <a:xfrm>
            <a:off x="1524000" y="2847646"/>
            <a:ext cx="9144000" cy="691082"/>
          </a:xfrm>
        </p:spPr>
        <p:txBody>
          <a:bodyPr/>
          <a:lstStyle/>
          <a:p>
            <a:r>
              <a:rPr lang="en-US" dirty="0"/>
              <a:t>Section 2</a:t>
            </a:r>
          </a:p>
        </p:txBody>
      </p:sp>
    </p:spTree>
    <p:extLst>
      <p:ext uri="{BB962C8B-B14F-4D97-AF65-F5344CB8AC3E}">
        <p14:creationId xmlns:p14="http://schemas.microsoft.com/office/powerpoint/2010/main" val="393016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73B295-6585-9ED7-DDCD-CC2ABD1F57AD}"/>
              </a:ext>
            </a:extLst>
          </p:cNvPr>
          <p:cNvSpPr>
            <a:spLocks noGrp="1"/>
          </p:cNvSpPr>
          <p:nvPr>
            <p:ph idx="1"/>
          </p:nvPr>
        </p:nvSpPr>
        <p:spPr>
          <a:xfrm>
            <a:off x="2310192" y="1734206"/>
            <a:ext cx="7571616" cy="4020551"/>
          </a:xfrm>
        </p:spPr>
        <p:txBody>
          <a:bodyPr/>
          <a:lstStyle/>
          <a:p>
            <a:pPr marL="0" indent="0" algn="ctr">
              <a:spcBef>
                <a:spcPts val="1200"/>
              </a:spcBef>
              <a:buSzPts val="1000"/>
              <a:buNone/>
              <a:tabLst>
                <a:tab pos="457200" algn="l"/>
              </a:tabLst>
            </a:pPr>
            <a:r>
              <a:rPr lang="en-CA" b="1" dirty="0">
                <a:solidFill>
                  <a:srgbClr val="92278E"/>
                </a:solidFill>
                <a:ea typeface="Times New Roman" panose="02020603050405020304" pitchFamily="18" charset="0"/>
              </a:rPr>
              <a:t>What is centralized management?</a:t>
            </a:r>
          </a:p>
          <a:p>
            <a:pPr marL="0" indent="0" algn="ctr">
              <a:spcBef>
                <a:spcPts val="1200"/>
              </a:spcBef>
              <a:buSzPts val="1000"/>
              <a:buNone/>
              <a:tabLst>
                <a:tab pos="457200" algn="l"/>
              </a:tabLst>
            </a:pPr>
            <a:r>
              <a:rPr lang="en-CA" dirty="0">
                <a:ea typeface="Times New Roman" panose="02020603050405020304" pitchFamily="18" charset="0"/>
              </a:rPr>
              <a:t>Centralized management refers to the organizational structure or approach in which decision-making authority, control, and oversight are concentrated within a single entity or location within an organization. </a:t>
            </a:r>
          </a:p>
        </p:txBody>
      </p:sp>
      <p:sp>
        <p:nvSpPr>
          <p:cNvPr id="4" name="Rectangle 3">
            <a:extLst>
              <a:ext uri="{FF2B5EF4-FFF2-40B4-BE49-F238E27FC236}">
                <a16:creationId xmlns:a16="http://schemas.microsoft.com/office/drawing/2014/main" id="{E441E074-FD0C-2B4E-5A32-DF82704CFC9E}"/>
              </a:ext>
            </a:extLst>
          </p:cNvPr>
          <p:cNvSpPr/>
          <p:nvPr/>
        </p:nvSpPr>
        <p:spPr>
          <a:xfrm>
            <a:off x="2152650" y="3336616"/>
            <a:ext cx="2181717" cy="945932"/>
          </a:xfrm>
          <a:prstGeom prst="rect">
            <a:avLst/>
          </a:prstGeom>
          <a:noFill/>
          <a:ln w="57150">
            <a:solidFill>
              <a:srgbClr val="F15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buSzPct val="100000"/>
              <a:tabLst>
                <a:tab pos="457200" algn="l"/>
              </a:tabLst>
            </a:pPr>
            <a:r>
              <a:rPr lang="en-CA" dirty="0">
                <a:solidFill>
                  <a:schemeClr val="tx1"/>
                </a:solidFill>
                <a:latin typeface="Arial" panose="020B0604020202020204" pitchFamily="34" charset="0"/>
                <a:ea typeface="Times New Roman" panose="02020603050405020304" pitchFamily="18" charset="0"/>
                <a:cs typeface="Arial" panose="020B0604020202020204" pitchFamily="34" charset="0"/>
              </a:rPr>
              <a:t>Decision-making authority</a:t>
            </a:r>
          </a:p>
        </p:txBody>
      </p:sp>
      <p:sp>
        <p:nvSpPr>
          <p:cNvPr id="5" name="Rectangle 4">
            <a:extLst>
              <a:ext uri="{FF2B5EF4-FFF2-40B4-BE49-F238E27FC236}">
                <a16:creationId xmlns:a16="http://schemas.microsoft.com/office/drawing/2014/main" id="{85A392FA-378A-7DA9-5FE4-E9F38793DD1F}"/>
              </a:ext>
            </a:extLst>
          </p:cNvPr>
          <p:cNvSpPr/>
          <p:nvPr/>
        </p:nvSpPr>
        <p:spPr>
          <a:xfrm>
            <a:off x="4914653" y="3336616"/>
            <a:ext cx="2181717" cy="945932"/>
          </a:xfrm>
          <a:prstGeom prst="rect">
            <a:avLst/>
          </a:prstGeom>
          <a:noFill/>
          <a:ln w="57150">
            <a:solidFill>
              <a:srgbClr val="F15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panose="020B0604020202020204" pitchFamily="34" charset="0"/>
                <a:ea typeface="Times New Roman" panose="02020603050405020304" pitchFamily="18" charset="0"/>
                <a:cs typeface="Arial" panose="020B0604020202020204" pitchFamily="34" charset="0"/>
              </a:rPr>
              <a:t>Control and oversight</a:t>
            </a:r>
          </a:p>
        </p:txBody>
      </p:sp>
      <p:sp>
        <p:nvSpPr>
          <p:cNvPr id="6" name="Rectangle 5">
            <a:extLst>
              <a:ext uri="{FF2B5EF4-FFF2-40B4-BE49-F238E27FC236}">
                <a16:creationId xmlns:a16="http://schemas.microsoft.com/office/drawing/2014/main" id="{1D93B498-5301-E4D1-66A0-B612921DB761}"/>
              </a:ext>
            </a:extLst>
          </p:cNvPr>
          <p:cNvSpPr/>
          <p:nvPr/>
        </p:nvSpPr>
        <p:spPr>
          <a:xfrm>
            <a:off x="7676657" y="3336616"/>
            <a:ext cx="2181717" cy="945932"/>
          </a:xfrm>
          <a:prstGeom prst="rect">
            <a:avLst/>
          </a:prstGeom>
          <a:noFill/>
          <a:ln w="57150">
            <a:solidFill>
              <a:srgbClr val="F15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panose="020B0604020202020204" pitchFamily="34" charset="0"/>
                <a:ea typeface="Times New Roman" panose="02020603050405020304" pitchFamily="18" charset="0"/>
                <a:cs typeface="Arial" panose="020B0604020202020204" pitchFamily="34" charset="0"/>
              </a:rPr>
              <a:t>Standardization and Consistency</a:t>
            </a:r>
          </a:p>
        </p:txBody>
      </p:sp>
      <p:sp>
        <p:nvSpPr>
          <p:cNvPr id="2" name="Title 1">
            <a:extLst>
              <a:ext uri="{FF2B5EF4-FFF2-40B4-BE49-F238E27FC236}">
                <a16:creationId xmlns:a16="http://schemas.microsoft.com/office/drawing/2014/main" id="{3BF6364D-B44D-F076-B216-BC2E00EE0FDB}"/>
              </a:ext>
            </a:extLst>
          </p:cNvPr>
          <p:cNvSpPr>
            <a:spLocks noGrp="1"/>
          </p:cNvSpPr>
          <p:nvPr>
            <p:ph type="title"/>
          </p:nvPr>
        </p:nvSpPr>
        <p:spPr>
          <a:xfrm>
            <a:off x="2152650" y="365126"/>
            <a:ext cx="7886700" cy="1369081"/>
          </a:xfrm>
        </p:spPr>
        <p:txBody>
          <a:bodyPr>
            <a:normAutofit/>
          </a:bodyPr>
          <a:lstStyle/>
          <a:p>
            <a:r>
              <a:rPr lang="en-CA" dirty="0">
                <a:ea typeface="Times New Roman" panose="02020603050405020304" pitchFamily="18" charset="0"/>
              </a:rPr>
              <a:t>Centralized Management through Software Platforms</a:t>
            </a:r>
            <a:endParaRPr lang="en-US" dirty="0"/>
          </a:p>
        </p:txBody>
      </p:sp>
      <p:sp>
        <p:nvSpPr>
          <p:cNvPr id="7" name="Rectangle 6">
            <a:extLst>
              <a:ext uri="{FF2B5EF4-FFF2-40B4-BE49-F238E27FC236}">
                <a16:creationId xmlns:a16="http://schemas.microsoft.com/office/drawing/2014/main" id="{7A81B9F6-A518-E64A-9D79-189A2447FF77}"/>
              </a:ext>
            </a:extLst>
          </p:cNvPr>
          <p:cNvSpPr/>
          <p:nvPr/>
        </p:nvSpPr>
        <p:spPr>
          <a:xfrm>
            <a:off x="3566291" y="4542847"/>
            <a:ext cx="2181717" cy="945932"/>
          </a:xfrm>
          <a:prstGeom prst="rect">
            <a:avLst/>
          </a:prstGeom>
          <a:noFill/>
          <a:ln w="57150">
            <a:solidFill>
              <a:srgbClr val="F15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panose="020B0604020202020204" pitchFamily="34" charset="0"/>
                <a:ea typeface="Times New Roman" panose="02020603050405020304" pitchFamily="18" charset="0"/>
                <a:cs typeface="Arial" panose="020B0604020202020204" pitchFamily="34" charset="0"/>
              </a:rPr>
              <a:t>Resource Allocation</a:t>
            </a:r>
          </a:p>
        </p:txBody>
      </p:sp>
      <p:sp>
        <p:nvSpPr>
          <p:cNvPr id="8" name="Rectangle 7">
            <a:extLst>
              <a:ext uri="{FF2B5EF4-FFF2-40B4-BE49-F238E27FC236}">
                <a16:creationId xmlns:a16="http://schemas.microsoft.com/office/drawing/2014/main" id="{EBAF9B31-FDCC-1463-78C7-CDA5D8F706F7}"/>
              </a:ext>
            </a:extLst>
          </p:cNvPr>
          <p:cNvSpPr/>
          <p:nvPr/>
        </p:nvSpPr>
        <p:spPr>
          <a:xfrm>
            <a:off x="6328294" y="4542847"/>
            <a:ext cx="2181717" cy="945932"/>
          </a:xfrm>
          <a:prstGeom prst="rect">
            <a:avLst/>
          </a:prstGeom>
          <a:noFill/>
          <a:ln w="57150">
            <a:solidFill>
              <a:srgbClr val="F15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panose="020B0604020202020204" pitchFamily="34" charset="0"/>
                <a:ea typeface="Times New Roman" panose="02020603050405020304" pitchFamily="18" charset="0"/>
                <a:cs typeface="Arial" panose="020B0604020202020204" pitchFamily="34" charset="0"/>
              </a:rPr>
              <a:t>Communication and Coordination</a:t>
            </a:r>
          </a:p>
        </p:txBody>
      </p:sp>
    </p:spTree>
    <p:extLst>
      <p:ext uri="{BB962C8B-B14F-4D97-AF65-F5344CB8AC3E}">
        <p14:creationId xmlns:p14="http://schemas.microsoft.com/office/powerpoint/2010/main" val="598077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364D-B44D-F076-B216-BC2E00EE0FDB}"/>
              </a:ext>
            </a:extLst>
          </p:cNvPr>
          <p:cNvSpPr>
            <a:spLocks noGrp="1"/>
          </p:cNvSpPr>
          <p:nvPr>
            <p:ph type="title"/>
          </p:nvPr>
        </p:nvSpPr>
        <p:spPr>
          <a:xfrm>
            <a:off x="2152650" y="365126"/>
            <a:ext cx="7886700" cy="1369081"/>
          </a:xfrm>
        </p:spPr>
        <p:txBody>
          <a:bodyPr>
            <a:normAutofit/>
          </a:bodyPr>
          <a:lstStyle/>
          <a:p>
            <a:r>
              <a:rPr lang="en-CA" dirty="0">
                <a:ea typeface="Times New Roman" panose="02020603050405020304" pitchFamily="18" charset="0"/>
              </a:rPr>
              <a:t>Centralized Management through Software Platforms</a:t>
            </a:r>
            <a:endParaRPr lang="en-US" dirty="0"/>
          </a:p>
        </p:txBody>
      </p:sp>
      <p:sp>
        <p:nvSpPr>
          <p:cNvPr id="3" name="Content Placeholder 2">
            <a:extLst>
              <a:ext uri="{FF2B5EF4-FFF2-40B4-BE49-F238E27FC236}">
                <a16:creationId xmlns:a16="http://schemas.microsoft.com/office/drawing/2014/main" id="{6773B295-6585-9ED7-DDCD-CC2ABD1F57AD}"/>
              </a:ext>
            </a:extLst>
          </p:cNvPr>
          <p:cNvSpPr>
            <a:spLocks noGrp="1"/>
          </p:cNvSpPr>
          <p:nvPr>
            <p:ph idx="1"/>
          </p:nvPr>
        </p:nvSpPr>
        <p:spPr>
          <a:xfrm>
            <a:off x="4519448" y="1734206"/>
            <a:ext cx="5785945" cy="4020551"/>
          </a:xfrm>
        </p:spPr>
        <p:txBody>
          <a:bodyPr/>
          <a:lstStyle/>
          <a:p>
            <a:pPr marL="0" indent="0">
              <a:spcBef>
                <a:spcPts val="1200"/>
              </a:spcBef>
              <a:buSzPts val="1000"/>
              <a:buNone/>
              <a:tabLst>
                <a:tab pos="457200" algn="l"/>
              </a:tabLst>
            </a:pPr>
            <a:r>
              <a:rPr lang="en-CA" b="1" dirty="0">
                <a:solidFill>
                  <a:srgbClr val="F15922"/>
                </a:solidFill>
                <a:ea typeface="Times New Roman" panose="02020603050405020304" pitchFamily="18" charset="0"/>
              </a:rPr>
              <a:t>What are the benefits of a centralized location for information, policies, and communication?</a:t>
            </a:r>
          </a:p>
          <a:p>
            <a:pPr>
              <a:spcBef>
                <a:spcPts val="1200"/>
              </a:spcBef>
              <a:buSzPct val="100000"/>
              <a:tabLst>
                <a:tab pos="457200" algn="l"/>
              </a:tabLst>
            </a:pPr>
            <a:r>
              <a:rPr lang="en-CA" dirty="0">
                <a:ea typeface="Times New Roman" panose="02020603050405020304" pitchFamily="18" charset="0"/>
              </a:rPr>
              <a:t>Accessibility</a:t>
            </a:r>
          </a:p>
          <a:p>
            <a:pPr>
              <a:buSzPct val="100000"/>
              <a:tabLst>
                <a:tab pos="457200" algn="l"/>
              </a:tabLst>
            </a:pPr>
            <a:r>
              <a:rPr lang="en-CA" dirty="0">
                <a:ea typeface="Times New Roman" panose="02020603050405020304" pitchFamily="18" charset="0"/>
              </a:rPr>
              <a:t>Consistency</a:t>
            </a:r>
          </a:p>
          <a:p>
            <a:pPr>
              <a:buSzPct val="100000"/>
              <a:tabLst>
                <a:tab pos="457200" algn="l"/>
              </a:tabLst>
            </a:pPr>
            <a:r>
              <a:rPr lang="en-CA" dirty="0">
                <a:ea typeface="Times New Roman" panose="02020603050405020304" pitchFamily="18" charset="0"/>
              </a:rPr>
              <a:t>Compliance</a:t>
            </a:r>
          </a:p>
          <a:p>
            <a:pPr>
              <a:buSzPct val="100000"/>
              <a:tabLst>
                <a:tab pos="457200" algn="l"/>
              </a:tabLst>
            </a:pPr>
            <a:r>
              <a:rPr lang="en-CA" dirty="0">
                <a:ea typeface="Times New Roman" panose="02020603050405020304" pitchFamily="18" charset="0"/>
              </a:rPr>
              <a:t>Collaboration</a:t>
            </a:r>
          </a:p>
          <a:p>
            <a:pPr>
              <a:buSzPct val="100000"/>
              <a:tabLst>
                <a:tab pos="457200" algn="l"/>
              </a:tabLst>
            </a:pPr>
            <a:r>
              <a:rPr lang="en-CA" dirty="0">
                <a:ea typeface="Times New Roman" panose="02020603050405020304" pitchFamily="18" charset="0"/>
              </a:rPr>
              <a:t>Streamlined Communication</a:t>
            </a:r>
          </a:p>
        </p:txBody>
      </p:sp>
      <p:pic>
        <p:nvPicPr>
          <p:cNvPr id="5" name="Picture 4" descr="A screenshot of a cell phone&#10;&#10;Description automatically generated">
            <a:extLst>
              <a:ext uri="{FF2B5EF4-FFF2-40B4-BE49-F238E27FC236}">
                <a16:creationId xmlns:a16="http://schemas.microsoft.com/office/drawing/2014/main" id="{F47F32C1-8F83-3F5D-55CC-1C573B82E80B}"/>
              </a:ext>
            </a:extLst>
          </p:cNvPr>
          <p:cNvPicPr>
            <a:picLocks noChangeAspect="1"/>
          </p:cNvPicPr>
          <p:nvPr/>
        </p:nvPicPr>
        <p:blipFill>
          <a:blip r:embed="rId3"/>
          <a:stretch>
            <a:fillRect/>
          </a:stretch>
        </p:blipFill>
        <p:spPr>
          <a:xfrm>
            <a:off x="1647394" y="1734204"/>
            <a:ext cx="2032563" cy="4020552"/>
          </a:xfrm>
          <a:prstGeom prst="rect">
            <a:avLst/>
          </a:prstGeom>
        </p:spPr>
      </p:pic>
    </p:spTree>
    <p:extLst>
      <p:ext uri="{BB962C8B-B14F-4D97-AF65-F5344CB8AC3E}">
        <p14:creationId xmlns:p14="http://schemas.microsoft.com/office/powerpoint/2010/main" val="63237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364D-B44D-F076-B216-BC2E00EE0FDB}"/>
              </a:ext>
            </a:extLst>
          </p:cNvPr>
          <p:cNvSpPr>
            <a:spLocks noGrp="1"/>
          </p:cNvSpPr>
          <p:nvPr>
            <p:ph type="title"/>
          </p:nvPr>
        </p:nvSpPr>
        <p:spPr>
          <a:xfrm>
            <a:off x="2152650" y="365126"/>
            <a:ext cx="7886700" cy="1369081"/>
          </a:xfrm>
        </p:spPr>
        <p:txBody>
          <a:bodyPr>
            <a:normAutofit/>
          </a:bodyPr>
          <a:lstStyle/>
          <a:p>
            <a:r>
              <a:rPr lang="en-CA" dirty="0">
                <a:ea typeface="Times New Roman" panose="02020603050405020304" pitchFamily="18" charset="0"/>
              </a:rPr>
              <a:t>Centralized Management through Software Platforms</a:t>
            </a:r>
            <a:endParaRPr lang="en-US" dirty="0"/>
          </a:p>
        </p:txBody>
      </p:sp>
      <p:sp>
        <p:nvSpPr>
          <p:cNvPr id="3" name="Content Placeholder 2">
            <a:extLst>
              <a:ext uri="{FF2B5EF4-FFF2-40B4-BE49-F238E27FC236}">
                <a16:creationId xmlns:a16="http://schemas.microsoft.com/office/drawing/2014/main" id="{6773B295-6585-9ED7-DDCD-CC2ABD1F57AD}"/>
              </a:ext>
            </a:extLst>
          </p:cNvPr>
          <p:cNvSpPr>
            <a:spLocks noGrp="1"/>
          </p:cNvSpPr>
          <p:nvPr>
            <p:ph idx="1"/>
          </p:nvPr>
        </p:nvSpPr>
        <p:spPr>
          <a:xfrm>
            <a:off x="1693909" y="1734206"/>
            <a:ext cx="5693675" cy="4020551"/>
          </a:xfrm>
        </p:spPr>
        <p:txBody>
          <a:bodyPr/>
          <a:lstStyle/>
          <a:p>
            <a:pPr marL="0" indent="0">
              <a:spcBef>
                <a:spcPts val="1200"/>
              </a:spcBef>
              <a:buSzPts val="1000"/>
              <a:buNone/>
              <a:tabLst>
                <a:tab pos="457200" algn="l"/>
              </a:tabLst>
            </a:pPr>
            <a:r>
              <a:rPr lang="en-CA" b="1" dirty="0">
                <a:solidFill>
                  <a:srgbClr val="0774BB"/>
                </a:solidFill>
                <a:ea typeface="Times New Roman" panose="02020603050405020304" pitchFamily="18" charset="0"/>
              </a:rPr>
              <a:t>Why is employee engagement so important?</a:t>
            </a:r>
          </a:p>
          <a:p>
            <a:pPr>
              <a:spcBef>
                <a:spcPts val="1200"/>
              </a:spcBef>
              <a:buSzPct val="100000"/>
              <a:tabLst>
                <a:tab pos="457200" algn="l"/>
              </a:tabLst>
            </a:pPr>
            <a:r>
              <a:rPr lang="en-CA" dirty="0">
                <a:ea typeface="Calibri" panose="020F0502020204030204" pitchFamily="34" charset="0"/>
              </a:rPr>
              <a:t>Buy-in and ownership</a:t>
            </a:r>
          </a:p>
          <a:p>
            <a:pPr>
              <a:buSzPct val="100000"/>
              <a:tabLst>
                <a:tab pos="457200" algn="l"/>
              </a:tabLst>
            </a:pPr>
            <a:r>
              <a:rPr lang="en-CA" dirty="0">
                <a:ea typeface="Calibri" panose="020F0502020204030204" pitchFamily="34" charset="0"/>
              </a:rPr>
              <a:t>Understanding and clarity</a:t>
            </a:r>
          </a:p>
          <a:p>
            <a:pPr>
              <a:buSzPct val="100000"/>
              <a:tabLst>
                <a:tab pos="457200" algn="l"/>
              </a:tabLst>
            </a:pPr>
            <a:r>
              <a:rPr lang="en-CA" dirty="0">
                <a:ea typeface="Calibri" panose="020F0502020204030204" pitchFamily="34" charset="0"/>
              </a:rPr>
              <a:t>Feedback and improvement</a:t>
            </a:r>
          </a:p>
          <a:p>
            <a:pPr>
              <a:buSzPct val="100000"/>
              <a:tabLst>
                <a:tab pos="457200" algn="l"/>
              </a:tabLst>
            </a:pPr>
            <a:r>
              <a:rPr lang="en-CA" dirty="0">
                <a:ea typeface="Calibri" panose="020F0502020204030204" pitchFamily="34" charset="0"/>
              </a:rPr>
              <a:t>Advocacy and support</a:t>
            </a:r>
          </a:p>
          <a:p>
            <a:pPr>
              <a:buSzPct val="100000"/>
              <a:tabLst>
                <a:tab pos="457200" algn="l"/>
              </a:tabLst>
            </a:pPr>
            <a:r>
              <a:rPr lang="en-CA" dirty="0">
                <a:ea typeface="Calibri" panose="020F0502020204030204" pitchFamily="34" charset="0"/>
              </a:rPr>
              <a:t>Adaptability and resilience</a:t>
            </a:r>
            <a:endParaRPr lang="en-CA" dirty="0">
              <a:latin typeface="Calibri" panose="020F0502020204030204" pitchFamily="34" charset="0"/>
              <a:ea typeface="Calibri" panose="020F0502020204030204" pitchFamily="34" charset="0"/>
            </a:endParaRPr>
          </a:p>
        </p:txBody>
      </p:sp>
      <p:pic>
        <p:nvPicPr>
          <p:cNvPr id="5" name="Picture 4" descr="A group of colorful hands&#10;&#10;Description automatically generated">
            <a:extLst>
              <a:ext uri="{FF2B5EF4-FFF2-40B4-BE49-F238E27FC236}">
                <a16:creationId xmlns:a16="http://schemas.microsoft.com/office/drawing/2014/main" id="{FFF02D68-A352-5207-D0B9-72339F9C6A1D}"/>
              </a:ext>
            </a:extLst>
          </p:cNvPr>
          <p:cNvPicPr>
            <a:picLocks noChangeAspect="1"/>
          </p:cNvPicPr>
          <p:nvPr/>
        </p:nvPicPr>
        <p:blipFill>
          <a:blip r:embed="rId3"/>
          <a:stretch>
            <a:fillRect/>
          </a:stretch>
        </p:blipFill>
        <p:spPr>
          <a:xfrm>
            <a:off x="7387584" y="1675522"/>
            <a:ext cx="2969986" cy="4215464"/>
          </a:xfrm>
          <a:prstGeom prst="rect">
            <a:avLst/>
          </a:prstGeom>
        </p:spPr>
      </p:pic>
    </p:spTree>
    <p:extLst>
      <p:ext uri="{BB962C8B-B14F-4D97-AF65-F5344CB8AC3E}">
        <p14:creationId xmlns:p14="http://schemas.microsoft.com/office/powerpoint/2010/main" val="3974934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66101-AE8A-64B1-A9E3-C39686DD7085}"/>
              </a:ext>
            </a:extLst>
          </p:cNvPr>
          <p:cNvSpPr>
            <a:spLocks noGrp="1"/>
          </p:cNvSpPr>
          <p:nvPr>
            <p:ph type="title"/>
          </p:nvPr>
        </p:nvSpPr>
        <p:spPr>
          <a:xfrm>
            <a:off x="831851" y="2112215"/>
            <a:ext cx="10515600" cy="809728"/>
          </a:xfrm>
        </p:spPr>
        <p:txBody>
          <a:bodyPr/>
          <a:lstStyle/>
          <a:p>
            <a:r>
              <a:rPr lang="en-US" dirty="0"/>
              <a:t>Resources for Non-Experts</a:t>
            </a:r>
          </a:p>
        </p:txBody>
      </p:sp>
      <p:sp>
        <p:nvSpPr>
          <p:cNvPr id="3" name="Subtitle 2">
            <a:extLst>
              <a:ext uri="{FF2B5EF4-FFF2-40B4-BE49-F238E27FC236}">
                <a16:creationId xmlns:a16="http://schemas.microsoft.com/office/drawing/2014/main" id="{8D396E5B-6BA4-5CD3-1477-622DD667E0BB}"/>
              </a:ext>
            </a:extLst>
          </p:cNvPr>
          <p:cNvSpPr>
            <a:spLocks noGrp="1"/>
          </p:cNvSpPr>
          <p:nvPr>
            <p:ph type="subTitle" idx="10"/>
          </p:nvPr>
        </p:nvSpPr>
        <p:spPr>
          <a:xfrm>
            <a:off x="1524000" y="2921942"/>
            <a:ext cx="9144000" cy="691082"/>
          </a:xfrm>
        </p:spPr>
        <p:txBody>
          <a:bodyPr/>
          <a:lstStyle/>
          <a:p>
            <a:r>
              <a:rPr lang="en-US" dirty="0"/>
              <a:t>Section 3</a:t>
            </a:r>
          </a:p>
        </p:txBody>
      </p:sp>
    </p:spTree>
    <p:extLst>
      <p:ext uri="{BB962C8B-B14F-4D97-AF65-F5344CB8AC3E}">
        <p14:creationId xmlns:p14="http://schemas.microsoft.com/office/powerpoint/2010/main" val="31091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6CED-8C01-3879-2B16-31081036AC9E}"/>
              </a:ext>
            </a:extLst>
          </p:cNvPr>
          <p:cNvSpPr>
            <a:spLocks noGrp="1"/>
          </p:cNvSpPr>
          <p:nvPr>
            <p:ph type="title"/>
          </p:nvPr>
        </p:nvSpPr>
        <p:spPr/>
        <p:txBody>
          <a:bodyPr/>
          <a:lstStyle/>
          <a:p>
            <a:r>
              <a:rPr lang="en-CA" dirty="0">
                <a:ea typeface="Times New Roman" panose="02020603050405020304" pitchFamily="18" charset="0"/>
              </a:rPr>
              <a:t>Resources for Non-Experts</a:t>
            </a:r>
            <a:endParaRPr lang="en-US" dirty="0"/>
          </a:p>
        </p:txBody>
      </p:sp>
      <p:sp>
        <p:nvSpPr>
          <p:cNvPr id="3" name="Content Placeholder 2">
            <a:extLst>
              <a:ext uri="{FF2B5EF4-FFF2-40B4-BE49-F238E27FC236}">
                <a16:creationId xmlns:a16="http://schemas.microsoft.com/office/drawing/2014/main" id="{8705E865-6B87-D798-F0AF-40E3B21A044B}"/>
              </a:ext>
            </a:extLst>
          </p:cNvPr>
          <p:cNvSpPr>
            <a:spLocks noGrp="1"/>
          </p:cNvSpPr>
          <p:nvPr>
            <p:ph idx="1"/>
          </p:nvPr>
        </p:nvSpPr>
        <p:spPr/>
        <p:txBody>
          <a:bodyPr>
            <a:normAutofit/>
          </a:bodyPr>
          <a:lstStyle/>
          <a:p>
            <a:pPr marL="0" indent="0">
              <a:spcBef>
                <a:spcPts val="1200"/>
              </a:spcBef>
              <a:buSzPct val="100000"/>
              <a:buNone/>
              <a:tabLst>
                <a:tab pos="457200" algn="l"/>
              </a:tabLst>
            </a:pPr>
            <a:r>
              <a:rPr lang="en-CA" dirty="0">
                <a:effectLst/>
                <a:latin typeface="Arial" panose="020B0604020202020204" pitchFamily="34" charset="0"/>
                <a:ea typeface="Times New Roman" panose="02020603050405020304" pitchFamily="18" charset="0"/>
                <a:cs typeface="Arial" panose="020B0604020202020204" pitchFamily="34" charset="0"/>
              </a:rPr>
              <a:t>Not everyone is an expert when it comes to managing technology. </a:t>
            </a:r>
          </a:p>
          <a:p>
            <a:pPr marL="0" indent="0">
              <a:spcBef>
                <a:spcPts val="1200"/>
              </a:spcBef>
              <a:buSzPct val="100000"/>
              <a:buNone/>
              <a:tabLst>
                <a:tab pos="457200" algn="l"/>
              </a:tabLst>
            </a:pPr>
            <a:r>
              <a:rPr lang="en-CA" b="1" dirty="0">
                <a:solidFill>
                  <a:srgbClr val="92278E"/>
                </a:solidFill>
                <a:latin typeface="Arial" panose="020B0604020202020204" pitchFamily="34" charset="0"/>
                <a:ea typeface="Calibri" panose="020F0502020204030204" pitchFamily="34" charset="0"/>
                <a:cs typeface="Arial" panose="020B0604020202020204" pitchFamily="34" charset="0"/>
              </a:rPr>
              <a:t>Look at the resources available:</a:t>
            </a:r>
          </a:p>
          <a:p>
            <a:pPr>
              <a:buSzPct val="100000"/>
              <a:tabLst>
                <a:tab pos="457200" algn="l"/>
              </a:tabLst>
            </a:pPr>
            <a:r>
              <a:rPr lang="en-CA" dirty="0">
                <a:latin typeface="Arial" panose="020B0604020202020204" pitchFamily="34" charset="0"/>
                <a:ea typeface="Calibri" panose="020F0502020204030204" pitchFamily="34" charset="0"/>
                <a:cs typeface="Arial" panose="020B0604020202020204" pitchFamily="34" charset="0"/>
              </a:rPr>
              <a:t>YouTube Videos</a:t>
            </a:r>
          </a:p>
          <a:p>
            <a:pPr>
              <a:buSzPct val="100000"/>
              <a:tabLst>
                <a:tab pos="457200" algn="l"/>
              </a:tabLst>
            </a:pPr>
            <a:r>
              <a:rPr lang="en-CA" dirty="0">
                <a:latin typeface="Arial" panose="020B0604020202020204" pitchFamily="34" charset="0"/>
                <a:ea typeface="Calibri" panose="020F0502020204030204" pitchFamily="34" charset="0"/>
                <a:cs typeface="Arial" panose="020B0604020202020204" pitchFamily="34" charset="0"/>
              </a:rPr>
              <a:t>Product Videos</a:t>
            </a:r>
          </a:p>
          <a:p>
            <a:pPr>
              <a:buSzPct val="100000"/>
              <a:tabLst>
                <a:tab pos="457200" algn="l"/>
              </a:tabLst>
            </a:pPr>
            <a:r>
              <a:rPr lang="en-CA" dirty="0">
                <a:latin typeface="Arial" panose="020B0604020202020204" pitchFamily="34" charset="0"/>
                <a:ea typeface="Calibri" panose="020F0502020204030204" pitchFamily="34" charset="0"/>
                <a:cs typeface="Arial" panose="020B0604020202020204" pitchFamily="34" charset="0"/>
              </a:rPr>
              <a:t>Technical Support</a:t>
            </a:r>
          </a:p>
          <a:p>
            <a:pPr>
              <a:buSzPct val="100000"/>
              <a:tabLst>
                <a:tab pos="457200" algn="l"/>
              </a:tabLst>
            </a:pPr>
            <a:r>
              <a:rPr lang="en-CA" dirty="0">
                <a:ea typeface="Calibri" panose="020F0502020204030204" pitchFamily="34" charset="0"/>
              </a:rPr>
              <a:t>“</a:t>
            </a:r>
            <a:r>
              <a:rPr lang="en-CA" dirty="0">
                <a:latin typeface="Arial" panose="020B0604020202020204" pitchFamily="34" charset="0"/>
                <a:ea typeface="Calibri" panose="020F0502020204030204" pitchFamily="34" charset="0"/>
                <a:cs typeface="Arial" panose="020B0604020202020204" pitchFamily="34" charset="0"/>
              </a:rPr>
              <a:t>Champion”</a:t>
            </a:r>
          </a:p>
          <a:p>
            <a:pPr>
              <a:buSzPct val="100000"/>
              <a:tabLst>
                <a:tab pos="457200" algn="l"/>
              </a:tabLst>
            </a:pPr>
            <a:r>
              <a:rPr lang="en-CA" dirty="0">
                <a:latin typeface="Arial" panose="020B0604020202020204" pitchFamily="34" charset="0"/>
                <a:ea typeface="Calibri" panose="020F0502020204030204" pitchFamily="34" charset="0"/>
                <a:cs typeface="Arial" panose="020B0604020202020204" pitchFamily="34" charset="0"/>
              </a:rPr>
              <a:t>Slide Share</a:t>
            </a:r>
          </a:p>
          <a:p>
            <a:pPr>
              <a:buSzPct val="100000"/>
              <a:tabLst>
                <a:tab pos="457200" algn="l"/>
              </a:tabLst>
            </a:pPr>
            <a:r>
              <a:rPr lang="en-CA" dirty="0">
                <a:latin typeface="Arial" panose="020B0604020202020204" pitchFamily="34" charset="0"/>
                <a:ea typeface="Calibri" panose="020F0502020204030204" pitchFamily="34" charset="0"/>
                <a:cs typeface="Arial" panose="020B0604020202020204" pitchFamily="34" charset="0"/>
              </a:rPr>
              <a:t>Online communities or forums</a:t>
            </a:r>
          </a:p>
        </p:txBody>
      </p:sp>
      <p:pic>
        <p:nvPicPr>
          <p:cNvPr id="5" name="Picture 4" descr="A computer screen with a website on it&#10;&#10;Description automatically generated">
            <a:extLst>
              <a:ext uri="{FF2B5EF4-FFF2-40B4-BE49-F238E27FC236}">
                <a16:creationId xmlns:a16="http://schemas.microsoft.com/office/drawing/2014/main" id="{F5BF4027-9793-6A6C-76F9-C646398B210E}"/>
              </a:ext>
            </a:extLst>
          </p:cNvPr>
          <p:cNvPicPr>
            <a:picLocks noChangeAspect="1"/>
          </p:cNvPicPr>
          <p:nvPr/>
        </p:nvPicPr>
        <p:blipFill>
          <a:blip r:embed="rId3"/>
          <a:stretch>
            <a:fillRect/>
          </a:stretch>
        </p:blipFill>
        <p:spPr>
          <a:xfrm>
            <a:off x="7545344" y="2563587"/>
            <a:ext cx="3680840" cy="3389953"/>
          </a:xfrm>
          <a:prstGeom prst="rect">
            <a:avLst/>
          </a:prstGeom>
        </p:spPr>
      </p:pic>
      <p:sp>
        <p:nvSpPr>
          <p:cNvPr id="7" name="TextBox 6">
            <a:extLst>
              <a:ext uri="{FF2B5EF4-FFF2-40B4-BE49-F238E27FC236}">
                <a16:creationId xmlns:a16="http://schemas.microsoft.com/office/drawing/2014/main" id="{73C70D18-277A-2810-21DF-AC69E039C6E0}"/>
              </a:ext>
            </a:extLst>
          </p:cNvPr>
          <p:cNvSpPr txBox="1"/>
          <p:nvPr/>
        </p:nvSpPr>
        <p:spPr>
          <a:xfrm>
            <a:off x="838200" y="4512666"/>
            <a:ext cx="6038088" cy="646331"/>
          </a:xfrm>
          <a:prstGeom prst="rect">
            <a:avLst/>
          </a:prstGeom>
          <a:noFill/>
        </p:spPr>
        <p:txBody>
          <a:bodyPr wrap="square">
            <a:spAutoFit/>
          </a:bodyPr>
          <a:lstStyle/>
          <a:p>
            <a:pPr>
              <a:spcBef>
                <a:spcPts val="1200"/>
              </a:spcBef>
              <a:buSzPct val="100000"/>
              <a:tabLst>
                <a:tab pos="457200" algn="l"/>
              </a:tabLst>
            </a:pPr>
            <a:r>
              <a:rPr lang="en-CA" i="1" dirty="0">
                <a:solidFill>
                  <a:srgbClr val="F7941F"/>
                </a:solidFill>
                <a:latin typeface="Arial" panose="020B0604020202020204" pitchFamily="34" charset="0"/>
                <a:ea typeface="Calibri" panose="020F0502020204030204" pitchFamily="34" charset="0"/>
                <a:cs typeface="Arial" panose="020B0604020202020204" pitchFamily="34" charset="0"/>
              </a:rPr>
              <a:t>Don’t be afraid to ask for help! For change management, ensure you communicate resources for help.</a:t>
            </a:r>
          </a:p>
        </p:txBody>
      </p:sp>
    </p:spTree>
    <p:extLst>
      <p:ext uri="{BB962C8B-B14F-4D97-AF65-F5344CB8AC3E}">
        <p14:creationId xmlns:p14="http://schemas.microsoft.com/office/powerpoint/2010/main" val="2426149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9C78-E8B3-9C7D-8204-47BFF5D67D91}"/>
              </a:ext>
            </a:extLst>
          </p:cNvPr>
          <p:cNvSpPr>
            <a:spLocks noGrp="1"/>
          </p:cNvSpPr>
          <p:nvPr>
            <p:ph type="title"/>
          </p:nvPr>
        </p:nvSpPr>
        <p:spPr/>
        <p:txBody>
          <a:bodyPr/>
          <a:lstStyle/>
          <a:p>
            <a:r>
              <a:rPr lang="en-CA" dirty="0">
                <a:ea typeface="Times New Roman" panose="02020603050405020304" pitchFamily="18" charset="0"/>
              </a:rPr>
              <a:t>Resources for Non-Experts</a:t>
            </a:r>
            <a:endParaRPr lang="en-US" dirty="0"/>
          </a:p>
        </p:txBody>
      </p:sp>
      <p:sp>
        <p:nvSpPr>
          <p:cNvPr id="3" name="Content Placeholder 2">
            <a:extLst>
              <a:ext uri="{FF2B5EF4-FFF2-40B4-BE49-F238E27FC236}">
                <a16:creationId xmlns:a16="http://schemas.microsoft.com/office/drawing/2014/main" id="{B1DAAC8C-65B6-1183-0459-8D986A630E78}"/>
              </a:ext>
            </a:extLst>
          </p:cNvPr>
          <p:cNvSpPr>
            <a:spLocks noGrp="1"/>
          </p:cNvSpPr>
          <p:nvPr>
            <p:ph idx="1"/>
          </p:nvPr>
        </p:nvSpPr>
        <p:spPr>
          <a:xfrm>
            <a:off x="838200" y="1470991"/>
            <a:ext cx="5623560" cy="4283766"/>
          </a:xfrm>
        </p:spPr>
        <p:txBody>
          <a:bodyPr>
            <a:normAutofit/>
          </a:bodyPr>
          <a:lstStyle/>
          <a:p>
            <a:pPr marL="0" indent="0">
              <a:spcBef>
                <a:spcPts val="1200"/>
              </a:spcBef>
              <a:buSzPts val="1000"/>
              <a:buNone/>
              <a:tabLst>
                <a:tab pos="457200" algn="l"/>
              </a:tabLst>
            </a:pPr>
            <a:r>
              <a:rPr lang="en-CA" b="1" dirty="0">
                <a:solidFill>
                  <a:srgbClr val="F15922"/>
                </a:solidFill>
                <a:ea typeface="Times New Roman" panose="02020603050405020304" pitchFamily="18" charset="0"/>
              </a:rPr>
              <a:t>AI for Support</a:t>
            </a:r>
          </a:p>
          <a:p>
            <a:pPr marL="0" indent="0">
              <a:spcBef>
                <a:spcPts val="1200"/>
              </a:spcBef>
              <a:buSzPts val="1000"/>
              <a:buNone/>
              <a:tabLst>
                <a:tab pos="457200" algn="l"/>
              </a:tabLst>
            </a:pPr>
            <a:r>
              <a:rPr lang="en-CA" dirty="0">
                <a:effectLst/>
                <a:ea typeface="Times New Roman" panose="02020603050405020304" pitchFamily="18" charset="0"/>
              </a:rPr>
              <a:t>There are a variety of new AI programs which can help you with an array of tasks – from resource creation to information gathering and more.</a:t>
            </a:r>
          </a:p>
          <a:p>
            <a:pPr>
              <a:buSzPct val="100000"/>
              <a:tabLst>
                <a:tab pos="457200" algn="l"/>
              </a:tabLst>
            </a:pPr>
            <a:r>
              <a:rPr lang="en-CA" dirty="0">
                <a:ea typeface="Calibri" panose="020F0502020204030204" pitchFamily="34" charset="0"/>
              </a:rPr>
              <a:t>Chat GPT</a:t>
            </a:r>
          </a:p>
          <a:p>
            <a:pPr>
              <a:buSzPct val="100000"/>
              <a:tabLst>
                <a:tab pos="457200" algn="l"/>
              </a:tabLst>
            </a:pPr>
            <a:r>
              <a:rPr lang="en-CA" dirty="0">
                <a:effectLst/>
                <a:ea typeface="Calibri" panose="020F0502020204030204" pitchFamily="34" charset="0"/>
              </a:rPr>
              <a:t>Perplexity</a:t>
            </a:r>
          </a:p>
          <a:p>
            <a:pPr>
              <a:buSzPct val="100000"/>
              <a:tabLst>
                <a:tab pos="457200" algn="l"/>
              </a:tabLst>
            </a:pPr>
            <a:r>
              <a:rPr lang="en-CA" dirty="0">
                <a:ea typeface="Calibri" panose="020F0502020204030204" pitchFamily="34" charset="0"/>
              </a:rPr>
              <a:t>Jasper AI</a:t>
            </a:r>
          </a:p>
          <a:p>
            <a:pPr>
              <a:buSzPct val="100000"/>
              <a:tabLst>
                <a:tab pos="457200" algn="l"/>
              </a:tabLst>
            </a:pPr>
            <a:r>
              <a:rPr lang="en-CA" dirty="0" err="1">
                <a:effectLst/>
                <a:ea typeface="Calibri" panose="020F0502020204030204" pitchFamily="34" charset="0"/>
              </a:rPr>
              <a:t>Chatsonic</a:t>
            </a:r>
            <a:endParaRPr lang="en-CA" dirty="0">
              <a:effectLst/>
              <a:ea typeface="Calibri" panose="020F0502020204030204" pitchFamily="34" charset="0"/>
            </a:endParaRPr>
          </a:p>
          <a:p>
            <a:pPr>
              <a:buSzPct val="100000"/>
              <a:tabLst>
                <a:tab pos="457200" algn="l"/>
              </a:tabLst>
            </a:pPr>
            <a:r>
              <a:rPr lang="en-CA" dirty="0">
                <a:ea typeface="Calibri" panose="020F0502020204030204" pitchFamily="34" charset="0"/>
              </a:rPr>
              <a:t>Bing AI</a:t>
            </a:r>
          </a:p>
          <a:p>
            <a:pPr>
              <a:buSzPct val="100000"/>
              <a:tabLst>
                <a:tab pos="457200" algn="l"/>
              </a:tabLst>
            </a:pPr>
            <a:r>
              <a:rPr lang="en-CA" dirty="0">
                <a:effectLst/>
                <a:ea typeface="Calibri" panose="020F0502020204030204" pitchFamily="34" charset="0"/>
              </a:rPr>
              <a:t>And more!</a:t>
            </a:r>
          </a:p>
        </p:txBody>
      </p:sp>
      <p:pic>
        <p:nvPicPr>
          <p:cNvPr id="4" name="Picture 3" descr="A cartoon robot with a speech bubble&#10;&#10;Description automatically generated">
            <a:extLst>
              <a:ext uri="{FF2B5EF4-FFF2-40B4-BE49-F238E27FC236}">
                <a16:creationId xmlns:a16="http://schemas.microsoft.com/office/drawing/2014/main" id="{2731E254-2D0D-B64F-BFE6-7D140271A090}"/>
              </a:ext>
            </a:extLst>
          </p:cNvPr>
          <p:cNvPicPr>
            <a:picLocks noChangeAspect="1"/>
          </p:cNvPicPr>
          <p:nvPr/>
        </p:nvPicPr>
        <p:blipFill>
          <a:blip r:embed="rId2"/>
          <a:stretch>
            <a:fillRect/>
          </a:stretch>
        </p:blipFill>
        <p:spPr>
          <a:xfrm>
            <a:off x="5633466" y="2527730"/>
            <a:ext cx="6000750" cy="4330271"/>
          </a:xfrm>
          <a:prstGeom prst="rect">
            <a:avLst/>
          </a:prstGeom>
        </p:spPr>
      </p:pic>
      <p:sp>
        <p:nvSpPr>
          <p:cNvPr id="6" name="TextBox 5">
            <a:extLst>
              <a:ext uri="{FF2B5EF4-FFF2-40B4-BE49-F238E27FC236}">
                <a16:creationId xmlns:a16="http://schemas.microsoft.com/office/drawing/2014/main" id="{3BBF95C1-926A-C247-B337-13F5710D8C3A}"/>
              </a:ext>
            </a:extLst>
          </p:cNvPr>
          <p:cNvSpPr txBox="1"/>
          <p:nvPr/>
        </p:nvSpPr>
        <p:spPr>
          <a:xfrm>
            <a:off x="5961587" y="3037476"/>
            <a:ext cx="3115167" cy="1569660"/>
          </a:xfrm>
          <a:prstGeom prst="rect">
            <a:avLst/>
          </a:prstGeom>
          <a:noFill/>
        </p:spPr>
        <p:txBody>
          <a:bodyPr wrap="square">
            <a:spAutoFit/>
          </a:bodyPr>
          <a:lstStyle/>
          <a:p>
            <a:pPr algn="ctr">
              <a:spcBef>
                <a:spcPts val="1200"/>
              </a:spcBef>
            </a:pPr>
            <a:r>
              <a:rPr lang="en-CA" sz="1600" dirty="0">
                <a:latin typeface="Arial" panose="020B0604020202020204" pitchFamily="34" charset="0"/>
                <a:ea typeface="Calibri" panose="020F0502020204030204" pitchFamily="34" charset="0"/>
                <a:cs typeface="Arial" panose="020B0604020202020204" pitchFamily="34" charset="0"/>
              </a:rPr>
              <a:t>Ask targeted questions to narrow your audience for example “Answer this question as a world-class trainer in the developmental services sector…”</a:t>
            </a:r>
          </a:p>
        </p:txBody>
      </p:sp>
    </p:spTree>
    <p:extLst>
      <p:ext uri="{BB962C8B-B14F-4D97-AF65-F5344CB8AC3E}">
        <p14:creationId xmlns:p14="http://schemas.microsoft.com/office/powerpoint/2010/main" val="1088192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0365-9FD8-DFBB-59F4-6CE1E125B1E5}"/>
              </a:ext>
            </a:extLst>
          </p:cNvPr>
          <p:cNvSpPr>
            <a:spLocks noGrp="1"/>
          </p:cNvSpPr>
          <p:nvPr>
            <p:ph type="title"/>
          </p:nvPr>
        </p:nvSpPr>
        <p:spPr/>
        <p:txBody>
          <a:bodyPr/>
          <a:lstStyle/>
          <a:p>
            <a:r>
              <a:rPr lang="en-CA" dirty="0">
                <a:ea typeface="Times New Roman" panose="02020603050405020304" pitchFamily="18" charset="0"/>
              </a:rPr>
              <a:t>Resources for Non-Experts</a:t>
            </a:r>
            <a:endParaRPr lang="en-US" dirty="0"/>
          </a:p>
        </p:txBody>
      </p:sp>
      <p:sp>
        <p:nvSpPr>
          <p:cNvPr id="3" name="Content Placeholder 2">
            <a:extLst>
              <a:ext uri="{FF2B5EF4-FFF2-40B4-BE49-F238E27FC236}">
                <a16:creationId xmlns:a16="http://schemas.microsoft.com/office/drawing/2014/main" id="{30F6417C-8399-70A1-CFA5-294161A27A7A}"/>
              </a:ext>
            </a:extLst>
          </p:cNvPr>
          <p:cNvSpPr>
            <a:spLocks noGrp="1"/>
          </p:cNvSpPr>
          <p:nvPr>
            <p:ph idx="1"/>
          </p:nvPr>
        </p:nvSpPr>
        <p:spPr>
          <a:xfrm>
            <a:off x="2152650" y="2389155"/>
            <a:ext cx="7886700" cy="3085053"/>
          </a:xfrm>
        </p:spPr>
        <p:txBody>
          <a:bodyPr>
            <a:normAutofit/>
          </a:bodyPr>
          <a:lstStyle/>
          <a:p>
            <a:pPr marL="0" indent="0">
              <a:spcBef>
                <a:spcPts val="1200"/>
              </a:spcBef>
              <a:buSzPts val="1000"/>
              <a:buNone/>
              <a:tabLst>
                <a:tab pos="457200" algn="l"/>
              </a:tabLst>
            </a:pPr>
            <a:r>
              <a:rPr lang="en-CA" b="1" dirty="0">
                <a:solidFill>
                  <a:srgbClr val="F7941F"/>
                </a:solidFill>
                <a:ea typeface="Times New Roman" panose="02020603050405020304" pitchFamily="18" charset="0"/>
              </a:rPr>
              <a:t>Answer: </a:t>
            </a:r>
            <a:r>
              <a:rPr lang="en-CA" dirty="0"/>
              <a:t>Motivating staff to complete online training can be challenging, but here are some strategies you can employ:</a:t>
            </a:r>
          </a:p>
          <a:p>
            <a:pPr>
              <a:spcBef>
                <a:spcPts val="1200"/>
              </a:spcBef>
              <a:buFont typeface="+mj-lt"/>
              <a:buAutoNum type="arabicPeriod"/>
            </a:pPr>
            <a:r>
              <a:rPr lang="en-CA" dirty="0"/>
              <a:t>Highlight the Benefits</a:t>
            </a:r>
          </a:p>
          <a:p>
            <a:pPr>
              <a:buFont typeface="+mj-lt"/>
              <a:buAutoNum type="arabicPeriod"/>
            </a:pPr>
            <a:r>
              <a:rPr lang="en-CA" dirty="0"/>
              <a:t>Set Clear Expectations</a:t>
            </a:r>
          </a:p>
          <a:p>
            <a:pPr>
              <a:buFont typeface="+mj-lt"/>
              <a:buAutoNum type="arabicPeriod"/>
            </a:pPr>
            <a:r>
              <a:rPr lang="en-CA" dirty="0"/>
              <a:t>Make it Relevant</a:t>
            </a:r>
          </a:p>
          <a:p>
            <a:pPr>
              <a:buFont typeface="+mj-lt"/>
              <a:buAutoNum type="arabicPeriod"/>
            </a:pPr>
            <a:r>
              <a:rPr lang="en-CA" dirty="0"/>
              <a:t>Provide Incentives</a:t>
            </a:r>
          </a:p>
          <a:p>
            <a:pPr>
              <a:buFont typeface="+mj-lt"/>
              <a:buAutoNum type="arabicPeriod"/>
            </a:pPr>
            <a:r>
              <a:rPr lang="en-CA" dirty="0"/>
              <a:t>Offer Support</a:t>
            </a:r>
          </a:p>
        </p:txBody>
      </p:sp>
      <p:pic>
        <p:nvPicPr>
          <p:cNvPr id="4" name="Picture 3">
            <a:extLst>
              <a:ext uri="{FF2B5EF4-FFF2-40B4-BE49-F238E27FC236}">
                <a16:creationId xmlns:a16="http://schemas.microsoft.com/office/drawing/2014/main" id="{4FBFC314-BC05-545D-AAD2-FA5781102544}"/>
              </a:ext>
            </a:extLst>
          </p:cNvPr>
          <p:cNvPicPr>
            <a:picLocks noChangeAspect="1"/>
          </p:cNvPicPr>
          <p:nvPr/>
        </p:nvPicPr>
        <p:blipFill>
          <a:blip r:embed="rId3"/>
          <a:stretch>
            <a:fillRect/>
          </a:stretch>
        </p:blipFill>
        <p:spPr>
          <a:xfrm>
            <a:off x="1996965" y="1338669"/>
            <a:ext cx="8377567" cy="799816"/>
          </a:xfrm>
          <a:prstGeom prst="rect">
            <a:avLst/>
          </a:prstGeom>
        </p:spPr>
      </p:pic>
      <p:sp>
        <p:nvSpPr>
          <p:cNvPr id="6" name="TextBox 5">
            <a:extLst>
              <a:ext uri="{FF2B5EF4-FFF2-40B4-BE49-F238E27FC236}">
                <a16:creationId xmlns:a16="http://schemas.microsoft.com/office/drawing/2014/main" id="{F38C7795-034F-D947-91BF-6E7555F43FAD}"/>
              </a:ext>
            </a:extLst>
          </p:cNvPr>
          <p:cNvSpPr txBox="1"/>
          <p:nvPr/>
        </p:nvSpPr>
        <p:spPr>
          <a:xfrm>
            <a:off x="6610350" y="3109864"/>
            <a:ext cx="4572000" cy="1785104"/>
          </a:xfrm>
          <a:prstGeom prst="rect">
            <a:avLst/>
          </a:prstGeom>
          <a:noFill/>
        </p:spPr>
        <p:txBody>
          <a:bodyPr wrap="square">
            <a:spAutoFit/>
          </a:bodyPr>
          <a:lstStyle/>
          <a:p>
            <a:pPr marL="342900" indent="-342900">
              <a:spcBef>
                <a:spcPts val="600"/>
              </a:spcBef>
              <a:buFont typeface="+mj-lt"/>
              <a:buAutoNum type="arabicPeriod" startAt="6"/>
            </a:pPr>
            <a:r>
              <a:rPr lang="en-CA" dirty="0">
                <a:latin typeface="Arial" panose="020B0604020202020204" pitchFamily="34" charset="0"/>
                <a:cs typeface="Arial" panose="020B0604020202020204" pitchFamily="34" charset="0"/>
              </a:rPr>
              <a:t>Encourage Collaboration</a:t>
            </a:r>
          </a:p>
          <a:p>
            <a:pPr marL="342900" indent="-342900">
              <a:spcBef>
                <a:spcPts val="600"/>
              </a:spcBef>
              <a:buFont typeface="+mj-lt"/>
              <a:buAutoNum type="arabicPeriod" startAt="6"/>
            </a:pPr>
            <a:r>
              <a:rPr lang="en-CA" dirty="0">
                <a:latin typeface="Arial" panose="020B0604020202020204" pitchFamily="34" charset="0"/>
                <a:cs typeface="Arial" panose="020B0604020202020204" pitchFamily="34" charset="0"/>
              </a:rPr>
              <a:t>Track Progress</a:t>
            </a:r>
          </a:p>
          <a:p>
            <a:pPr marL="342900" indent="-342900">
              <a:spcBef>
                <a:spcPts val="600"/>
              </a:spcBef>
              <a:buFont typeface="+mj-lt"/>
              <a:buAutoNum type="arabicPeriod" startAt="6"/>
            </a:pPr>
            <a:r>
              <a:rPr lang="en-CA" dirty="0">
                <a:latin typeface="Arial" panose="020B0604020202020204" pitchFamily="34" charset="0"/>
                <a:cs typeface="Arial" panose="020B0604020202020204" pitchFamily="34" charset="0"/>
              </a:rPr>
              <a:t>Lead by Example</a:t>
            </a:r>
          </a:p>
          <a:p>
            <a:pPr marL="342900" indent="-342900">
              <a:spcBef>
                <a:spcPts val="600"/>
              </a:spcBef>
              <a:buFont typeface="+mj-lt"/>
              <a:buAutoNum type="arabicPeriod" startAt="6"/>
            </a:pPr>
            <a:r>
              <a:rPr lang="en-CA" dirty="0">
                <a:latin typeface="Arial" panose="020B0604020202020204" pitchFamily="34" charset="0"/>
                <a:cs typeface="Arial" panose="020B0604020202020204" pitchFamily="34" charset="0"/>
              </a:rPr>
              <a:t>Make it Engaging</a:t>
            </a:r>
          </a:p>
          <a:p>
            <a:pPr marL="342900" indent="-342900">
              <a:spcBef>
                <a:spcPts val="600"/>
              </a:spcBef>
              <a:buFont typeface="+mj-lt"/>
              <a:buAutoNum type="arabicPeriod" startAt="6"/>
            </a:pPr>
            <a:r>
              <a:rPr lang="en-CA" dirty="0">
                <a:latin typeface="Arial" panose="020B0604020202020204" pitchFamily="34" charset="0"/>
                <a:cs typeface="Arial" panose="020B0604020202020204" pitchFamily="34" charset="0"/>
              </a:rPr>
              <a:t>Seek Feedback</a:t>
            </a:r>
          </a:p>
        </p:txBody>
      </p:sp>
    </p:spTree>
    <p:extLst>
      <p:ext uri="{BB962C8B-B14F-4D97-AF65-F5344CB8AC3E}">
        <p14:creationId xmlns:p14="http://schemas.microsoft.com/office/powerpoint/2010/main" val="3505027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6FF9-8DEA-AEBC-E557-97235605E50D}"/>
              </a:ext>
            </a:extLst>
          </p:cNvPr>
          <p:cNvSpPr>
            <a:spLocks noGrp="1"/>
          </p:cNvSpPr>
          <p:nvPr>
            <p:ph type="title"/>
          </p:nvPr>
        </p:nvSpPr>
        <p:spPr/>
        <p:txBody>
          <a:bodyPr/>
          <a:lstStyle/>
          <a:p>
            <a:r>
              <a:rPr lang="en-CA" dirty="0">
                <a:ea typeface="Times New Roman" panose="02020603050405020304" pitchFamily="18" charset="0"/>
              </a:rPr>
              <a:t>Resources for Non-Experts</a:t>
            </a:r>
            <a:endParaRPr lang="en-US" dirty="0"/>
          </a:p>
        </p:txBody>
      </p:sp>
      <p:sp>
        <p:nvSpPr>
          <p:cNvPr id="3" name="Content Placeholder 2">
            <a:extLst>
              <a:ext uri="{FF2B5EF4-FFF2-40B4-BE49-F238E27FC236}">
                <a16:creationId xmlns:a16="http://schemas.microsoft.com/office/drawing/2014/main" id="{0AB170E3-1B17-F117-B53F-CD5A015ACCC2}"/>
              </a:ext>
            </a:extLst>
          </p:cNvPr>
          <p:cNvSpPr>
            <a:spLocks noGrp="1"/>
          </p:cNvSpPr>
          <p:nvPr>
            <p:ph idx="1"/>
          </p:nvPr>
        </p:nvSpPr>
        <p:spPr>
          <a:xfrm>
            <a:off x="1312600" y="1470991"/>
            <a:ext cx="6137909" cy="4283766"/>
          </a:xfrm>
        </p:spPr>
        <p:txBody>
          <a:bodyPr/>
          <a:lstStyle/>
          <a:p>
            <a:pPr marL="0" indent="0">
              <a:spcBef>
                <a:spcPts val="1200"/>
              </a:spcBef>
              <a:buSzPts val="1000"/>
              <a:buNone/>
              <a:tabLst>
                <a:tab pos="457200" algn="l"/>
              </a:tabLst>
            </a:pPr>
            <a:r>
              <a:rPr lang="en-CA" b="1" dirty="0">
                <a:solidFill>
                  <a:srgbClr val="0774BB"/>
                </a:solidFill>
                <a:ea typeface="Times New Roman" panose="02020603050405020304" pitchFamily="18" charset="0"/>
              </a:rPr>
              <a:t>AI for Support</a:t>
            </a:r>
          </a:p>
          <a:p>
            <a:pPr marL="0" indent="0">
              <a:spcBef>
                <a:spcPts val="1200"/>
              </a:spcBef>
              <a:buNone/>
            </a:pPr>
            <a:r>
              <a:rPr lang="en-CA" dirty="0">
                <a:ea typeface="Calibri" panose="020F0502020204030204" pitchFamily="34" charset="0"/>
              </a:rPr>
              <a:t>Want to have better answers? Ask more targeted questions to narrow your audience.</a:t>
            </a:r>
          </a:p>
          <a:p>
            <a:pPr marL="0" indent="0">
              <a:spcBef>
                <a:spcPts val="1200"/>
              </a:spcBef>
              <a:buNone/>
            </a:pPr>
            <a:r>
              <a:rPr lang="en-CA" b="1" dirty="0">
                <a:solidFill>
                  <a:srgbClr val="F7941F"/>
                </a:solidFill>
                <a:ea typeface="Calibri" panose="020F0502020204030204" pitchFamily="34" charset="0"/>
              </a:rPr>
              <a:t>For example:</a:t>
            </a:r>
          </a:p>
        </p:txBody>
      </p:sp>
      <p:pic>
        <p:nvPicPr>
          <p:cNvPr id="7" name="Picture 6" descr="A cartoon character holding a keyboard&#10;&#10;Description automatically generated">
            <a:extLst>
              <a:ext uri="{FF2B5EF4-FFF2-40B4-BE49-F238E27FC236}">
                <a16:creationId xmlns:a16="http://schemas.microsoft.com/office/drawing/2014/main" id="{A73A2AD5-94C9-C8A1-81C6-9AD2275C7DE8}"/>
              </a:ext>
            </a:extLst>
          </p:cNvPr>
          <p:cNvPicPr>
            <a:picLocks noChangeAspect="1"/>
          </p:cNvPicPr>
          <p:nvPr/>
        </p:nvPicPr>
        <p:blipFill>
          <a:blip r:embed="rId3"/>
          <a:stretch>
            <a:fillRect/>
          </a:stretch>
        </p:blipFill>
        <p:spPr>
          <a:xfrm>
            <a:off x="3500695" y="2602135"/>
            <a:ext cx="7378705" cy="3684360"/>
          </a:xfrm>
          <a:prstGeom prst="rect">
            <a:avLst/>
          </a:prstGeom>
        </p:spPr>
      </p:pic>
      <p:sp>
        <p:nvSpPr>
          <p:cNvPr id="9" name="TextBox 8">
            <a:extLst>
              <a:ext uri="{FF2B5EF4-FFF2-40B4-BE49-F238E27FC236}">
                <a16:creationId xmlns:a16="http://schemas.microsoft.com/office/drawing/2014/main" id="{E4EFAB34-A6EB-83A6-F82D-AAC1A990D575}"/>
              </a:ext>
            </a:extLst>
          </p:cNvPr>
          <p:cNvSpPr txBox="1"/>
          <p:nvPr/>
        </p:nvSpPr>
        <p:spPr>
          <a:xfrm>
            <a:off x="3842071" y="2931175"/>
            <a:ext cx="2225692" cy="1077218"/>
          </a:xfrm>
          <a:prstGeom prst="rect">
            <a:avLst/>
          </a:prstGeom>
          <a:noFill/>
        </p:spPr>
        <p:txBody>
          <a:bodyPr wrap="square">
            <a:spAutoFit/>
          </a:bodyPr>
          <a:lstStyle/>
          <a:p>
            <a:pPr algn="ctr"/>
            <a:r>
              <a:rPr lang="en-CA" sz="1600" b="1" dirty="0">
                <a:latin typeface="Arial Narrow" panose="020B0604020202020204" pitchFamily="34" charset="0"/>
                <a:ea typeface="Calibri" panose="020F0502020204030204" pitchFamily="34" charset="0"/>
                <a:cs typeface="Arial Narrow" panose="020B0604020202020204" pitchFamily="34" charset="0"/>
              </a:rPr>
              <a:t>“Answer this question as a world-class trainer in the developmental services sector…”</a:t>
            </a:r>
          </a:p>
        </p:txBody>
      </p:sp>
      <p:sp>
        <p:nvSpPr>
          <p:cNvPr id="11" name="TextBox 10">
            <a:extLst>
              <a:ext uri="{FF2B5EF4-FFF2-40B4-BE49-F238E27FC236}">
                <a16:creationId xmlns:a16="http://schemas.microsoft.com/office/drawing/2014/main" id="{890BC916-8313-FD36-5014-DED700EBB694}"/>
              </a:ext>
            </a:extLst>
          </p:cNvPr>
          <p:cNvSpPr txBox="1"/>
          <p:nvPr/>
        </p:nvSpPr>
        <p:spPr>
          <a:xfrm>
            <a:off x="1312600" y="4444315"/>
            <a:ext cx="4271336" cy="923330"/>
          </a:xfrm>
          <a:prstGeom prst="rect">
            <a:avLst/>
          </a:prstGeom>
          <a:noFill/>
        </p:spPr>
        <p:txBody>
          <a:bodyPr wrap="square">
            <a:spAutoFit/>
          </a:bodyPr>
          <a:lstStyle/>
          <a:p>
            <a:r>
              <a:rPr lang="en-CA" dirty="0">
                <a:latin typeface="Arial" panose="020B0604020202020204" pitchFamily="34" charset="0"/>
                <a:ea typeface="Calibri" panose="020F0502020204030204" pitchFamily="34" charset="0"/>
                <a:cs typeface="Arial" panose="020B0604020202020204" pitchFamily="34" charset="0"/>
              </a:rPr>
              <a:t>“Put yourself into the shoes of someone who has a ____ disability. How would you approach the following topic?”</a:t>
            </a:r>
          </a:p>
        </p:txBody>
      </p:sp>
    </p:spTree>
    <p:extLst>
      <p:ext uri="{BB962C8B-B14F-4D97-AF65-F5344CB8AC3E}">
        <p14:creationId xmlns:p14="http://schemas.microsoft.com/office/powerpoint/2010/main" val="167162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65522-F0AF-FCB8-D5E1-98097C4A61FA}"/>
              </a:ext>
            </a:extLst>
          </p:cNvPr>
          <p:cNvSpPr>
            <a:spLocks noGrp="1"/>
          </p:cNvSpPr>
          <p:nvPr>
            <p:ph type="title"/>
          </p:nvPr>
        </p:nvSpPr>
        <p:spPr/>
        <p:txBody>
          <a:bodyPr>
            <a:normAutofit/>
          </a:bodyPr>
          <a:lstStyle/>
          <a:p>
            <a:r>
              <a:rPr lang="en-US" dirty="0">
                <a:solidFill>
                  <a:srgbClr val="FF9300"/>
                </a:solidFill>
              </a:rPr>
              <a:t>Introduction</a:t>
            </a:r>
            <a:endParaRPr lang="en-US" dirty="0"/>
          </a:p>
        </p:txBody>
      </p:sp>
      <p:sp>
        <p:nvSpPr>
          <p:cNvPr id="3" name="Content Placeholder 2">
            <a:extLst>
              <a:ext uri="{FF2B5EF4-FFF2-40B4-BE49-F238E27FC236}">
                <a16:creationId xmlns:a16="http://schemas.microsoft.com/office/drawing/2014/main" id="{947E6E12-45CC-E538-794E-7CE6A7228920}"/>
              </a:ext>
            </a:extLst>
          </p:cNvPr>
          <p:cNvSpPr>
            <a:spLocks noGrp="1"/>
          </p:cNvSpPr>
          <p:nvPr>
            <p:ph idx="1"/>
          </p:nvPr>
        </p:nvSpPr>
        <p:spPr>
          <a:xfrm>
            <a:off x="1524000" y="3641835"/>
            <a:ext cx="9144000" cy="2112922"/>
          </a:xfrm>
        </p:spPr>
        <p:txBody>
          <a:bodyPr>
            <a:normAutofit/>
          </a:bodyPr>
          <a:lstStyle/>
          <a:p>
            <a:pPr marL="0" indent="0" algn="ctr">
              <a:buNone/>
            </a:pPr>
            <a:r>
              <a:rPr lang="en-US" b="1" dirty="0">
                <a:solidFill>
                  <a:srgbClr val="00B050"/>
                </a:solidFill>
                <a:latin typeface="Helvetica" pitchFamily="2" charset="0"/>
                <a:ea typeface="Calibri" panose="020F0502020204030204" pitchFamily="34" charset="0"/>
              </a:rPr>
              <a:t>Stuart White</a:t>
            </a:r>
          </a:p>
          <a:p>
            <a:pPr marL="0" indent="0" algn="ctr">
              <a:buNone/>
            </a:pPr>
            <a:r>
              <a:rPr lang="en-US" dirty="0">
                <a:latin typeface="Helvetica" pitchFamily="2" charset="0"/>
                <a:ea typeface="Calibri" panose="020F0502020204030204" pitchFamily="34" charset="0"/>
              </a:rPr>
              <a:t>Manager of Health &amp; Safety Excellence program</a:t>
            </a:r>
          </a:p>
          <a:p>
            <a:pPr marL="0" indent="0" algn="ctr">
              <a:buNone/>
            </a:pPr>
            <a:r>
              <a:rPr lang="en-US" dirty="0">
                <a:latin typeface="Helvetica" pitchFamily="2" charset="0"/>
                <a:ea typeface="Calibri" panose="020F0502020204030204" pitchFamily="34" charset="0"/>
              </a:rPr>
              <a:t>Dunk &amp; Associates Inc/Systems 24-7</a:t>
            </a:r>
          </a:p>
          <a:p>
            <a:pPr marL="0" indent="0" algn="ctr">
              <a:buNone/>
            </a:pPr>
            <a:r>
              <a:rPr lang="en-US" dirty="0">
                <a:latin typeface="Helvetica" pitchFamily="2" charset="0"/>
                <a:ea typeface="Calibri" panose="020F0502020204030204" pitchFamily="34" charset="0"/>
                <a:hlinkClick r:id="rId3"/>
              </a:rPr>
              <a:t>www.systems24-7.com</a:t>
            </a:r>
            <a:endParaRPr lang="en-US" dirty="0">
              <a:latin typeface="Helvetica" pitchFamily="2" charset="0"/>
              <a:ea typeface="Calibri" panose="020F0502020204030204" pitchFamily="34" charset="0"/>
            </a:endParaRPr>
          </a:p>
          <a:p>
            <a:pPr marL="0" indent="0" algn="ctr">
              <a:spcBef>
                <a:spcPts val="1800"/>
              </a:spcBef>
              <a:buNone/>
            </a:pPr>
            <a:r>
              <a:rPr lang="en-US" dirty="0">
                <a:latin typeface="Helvetica" pitchFamily="2" charset="0"/>
                <a:ea typeface="Calibri" panose="020F0502020204030204" pitchFamily="34" charset="0"/>
              </a:rPr>
              <a:t>Experts in using technology to bridge the gap and foster healthy workplaces.</a:t>
            </a:r>
          </a:p>
        </p:txBody>
      </p:sp>
      <p:pic>
        <p:nvPicPr>
          <p:cNvPr id="5" name="Picture 4" descr="A person with a beard and mustache&#10;&#10;Description automatically generated">
            <a:extLst>
              <a:ext uri="{FF2B5EF4-FFF2-40B4-BE49-F238E27FC236}">
                <a16:creationId xmlns:a16="http://schemas.microsoft.com/office/drawing/2014/main" id="{43F13DB2-458A-1906-72B5-0ACFA4091D72}"/>
              </a:ext>
            </a:extLst>
          </p:cNvPr>
          <p:cNvPicPr>
            <a:picLocks noChangeAspect="1"/>
          </p:cNvPicPr>
          <p:nvPr/>
        </p:nvPicPr>
        <p:blipFill>
          <a:blip r:embed="rId4"/>
          <a:stretch>
            <a:fillRect/>
          </a:stretch>
        </p:blipFill>
        <p:spPr>
          <a:xfrm>
            <a:off x="4815490" y="1103244"/>
            <a:ext cx="2561021" cy="2384399"/>
          </a:xfrm>
          <a:prstGeom prst="rect">
            <a:avLst/>
          </a:prstGeom>
        </p:spPr>
      </p:pic>
    </p:spTree>
    <p:extLst>
      <p:ext uri="{BB962C8B-B14F-4D97-AF65-F5344CB8AC3E}">
        <p14:creationId xmlns:p14="http://schemas.microsoft.com/office/powerpoint/2010/main" val="2126866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1553-C6AB-6ADE-540E-F8BA9B327A82}"/>
              </a:ext>
            </a:extLst>
          </p:cNvPr>
          <p:cNvSpPr>
            <a:spLocks noGrp="1"/>
          </p:cNvSpPr>
          <p:nvPr>
            <p:ph type="title"/>
          </p:nvPr>
        </p:nvSpPr>
        <p:spPr>
          <a:xfrm>
            <a:off x="999744" y="1748922"/>
            <a:ext cx="10509504" cy="1466739"/>
          </a:xfrm>
        </p:spPr>
        <p:txBody>
          <a:bodyPr>
            <a:normAutofit/>
          </a:bodyPr>
          <a:lstStyle/>
          <a:p>
            <a:r>
              <a:rPr lang="en-CA" dirty="0">
                <a:ea typeface="Times New Roman" panose="02020603050405020304" pitchFamily="18" charset="0"/>
              </a:rPr>
              <a:t>Accessibility </a:t>
            </a:r>
            <a:r>
              <a:rPr lang="en-CA">
                <a:ea typeface="Times New Roman" panose="02020603050405020304" pitchFamily="18" charset="0"/>
              </a:rPr>
              <a:t>and User-Friendliness</a:t>
            </a:r>
            <a:endParaRPr lang="en-US" dirty="0"/>
          </a:p>
        </p:txBody>
      </p:sp>
      <p:sp>
        <p:nvSpPr>
          <p:cNvPr id="3" name="Subtitle 2">
            <a:extLst>
              <a:ext uri="{FF2B5EF4-FFF2-40B4-BE49-F238E27FC236}">
                <a16:creationId xmlns:a16="http://schemas.microsoft.com/office/drawing/2014/main" id="{99864700-49D6-F789-E14C-270AA9B1C186}"/>
              </a:ext>
            </a:extLst>
          </p:cNvPr>
          <p:cNvSpPr>
            <a:spLocks noGrp="1"/>
          </p:cNvSpPr>
          <p:nvPr>
            <p:ph type="subTitle" idx="10"/>
          </p:nvPr>
        </p:nvSpPr>
        <p:spPr>
          <a:xfrm>
            <a:off x="1524000" y="3011445"/>
            <a:ext cx="9144000" cy="691082"/>
          </a:xfrm>
        </p:spPr>
        <p:txBody>
          <a:bodyPr/>
          <a:lstStyle/>
          <a:p>
            <a:r>
              <a:rPr lang="en-US" dirty="0"/>
              <a:t>Section 4</a:t>
            </a:r>
          </a:p>
        </p:txBody>
      </p:sp>
    </p:spTree>
    <p:extLst>
      <p:ext uri="{BB962C8B-B14F-4D97-AF65-F5344CB8AC3E}">
        <p14:creationId xmlns:p14="http://schemas.microsoft.com/office/powerpoint/2010/main" val="411731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EE9C-3630-2B30-89F2-6477F8F33D8E}"/>
              </a:ext>
            </a:extLst>
          </p:cNvPr>
          <p:cNvSpPr>
            <a:spLocks noGrp="1"/>
          </p:cNvSpPr>
          <p:nvPr>
            <p:ph type="title"/>
          </p:nvPr>
        </p:nvSpPr>
        <p:spPr/>
        <p:txBody>
          <a:bodyPr/>
          <a:lstStyle/>
          <a:p>
            <a:r>
              <a:rPr lang="en-CA" dirty="0">
                <a:ea typeface="Times New Roman" panose="02020603050405020304" pitchFamily="18" charset="0"/>
              </a:rPr>
              <a:t>Accessibility and User-Friendliness</a:t>
            </a:r>
            <a:endParaRPr lang="en-US" dirty="0"/>
          </a:p>
        </p:txBody>
      </p:sp>
      <p:sp>
        <p:nvSpPr>
          <p:cNvPr id="3" name="Content Placeholder 2">
            <a:extLst>
              <a:ext uri="{FF2B5EF4-FFF2-40B4-BE49-F238E27FC236}">
                <a16:creationId xmlns:a16="http://schemas.microsoft.com/office/drawing/2014/main" id="{3B78A1EC-E810-5EC8-ED00-983490497BE9}"/>
              </a:ext>
            </a:extLst>
          </p:cNvPr>
          <p:cNvSpPr>
            <a:spLocks noGrp="1"/>
          </p:cNvSpPr>
          <p:nvPr>
            <p:ph idx="1"/>
          </p:nvPr>
        </p:nvSpPr>
        <p:spPr>
          <a:xfrm>
            <a:off x="749374" y="1470991"/>
            <a:ext cx="5477256" cy="4283766"/>
          </a:xfrm>
        </p:spPr>
        <p:txBody>
          <a:bodyPr/>
          <a:lstStyle/>
          <a:p>
            <a:pPr>
              <a:buFont typeface="Arial" panose="020B0604020202020204" pitchFamily="34" charset="0"/>
              <a:buChar char="•"/>
            </a:pPr>
            <a:r>
              <a:rPr lang="en-CA" dirty="0"/>
              <a:t>In today's diverse workplaces, it's essential to acknowledge and cater to the varying needs and abilities of employees.</a:t>
            </a:r>
          </a:p>
          <a:p>
            <a:pPr>
              <a:buFont typeface="Arial" panose="020B0604020202020204" pitchFamily="34" charset="0"/>
              <a:buChar char="•"/>
            </a:pPr>
            <a:r>
              <a:rPr lang="en-CA" dirty="0"/>
              <a:t>Every workplace comprises individuals with diverse backgrounds, abilities, and preferences.</a:t>
            </a:r>
          </a:p>
          <a:p>
            <a:r>
              <a:rPr lang="en-CA" dirty="0"/>
              <a:t>Accessibility in technology ensures that everyone, regardless of their physical abilities or limitations, can effectively utilize digital tools and resources.</a:t>
            </a:r>
          </a:p>
          <a:p>
            <a:r>
              <a:rPr lang="en-CA" dirty="0"/>
              <a:t>Implementing accessible solutions not only fosters inclusivity but also enhances productivity and efficiency across the organization.</a:t>
            </a:r>
          </a:p>
        </p:txBody>
      </p:sp>
      <p:pic>
        <p:nvPicPr>
          <p:cNvPr id="5" name="Picture 4" descr="A diagram of different colors&#10;&#10;Description automatically generated">
            <a:extLst>
              <a:ext uri="{FF2B5EF4-FFF2-40B4-BE49-F238E27FC236}">
                <a16:creationId xmlns:a16="http://schemas.microsoft.com/office/drawing/2014/main" id="{C596B143-4351-D9C7-34F6-B5C4D1EA630E}"/>
              </a:ext>
            </a:extLst>
          </p:cNvPr>
          <p:cNvPicPr>
            <a:picLocks noChangeAspect="1"/>
          </p:cNvPicPr>
          <p:nvPr/>
        </p:nvPicPr>
        <p:blipFill>
          <a:blip r:embed="rId2"/>
          <a:stretch>
            <a:fillRect/>
          </a:stretch>
        </p:blipFill>
        <p:spPr>
          <a:xfrm>
            <a:off x="6467424" y="1808312"/>
            <a:ext cx="5326677" cy="2653960"/>
          </a:xfrm>
          <a:prstGeom prst="rect">
            <a:avLst/>
          </a:prstGeom>
        </p:spPr>
      </p:pic>
      <p:sp>
        <p:nvSpPr>
          <p:cNvPr id="6" name="Content Placeholder 2">
            <a:extLst>
              <a:ext uri="{FF2B5EF4-FFF2-40B4-BE49-F238E27FC236}">
                <a16:creationId xmlns:a16="http://schemas.microsoft.com/office/drawing/2014/main" id="{C2204666-62E9-5CF2-5A92-38D3184E39F8}"/>
              </a:ext>
            </a:extLst>
          </p:cNvPr>
          <p:cNvSpPr txBox="1">
            <a:spLocks/>
          </p:cNvSpPr>
          <p:nvPr/>
        </p:nvSpPr>
        <p:spPr>
          <a:xfrm>
            <a:off x="2152651" y="2733733"/>
            <a:ext cx="3812721" cy="428376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3417897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C200D-D005-7F12-6CFB-F3EC52A29BE4}"/>
              </a:ext>
            </a:extLst>
          </p:cNvPr>
          <p:cNvSpPr>
            <a:spLocks noGrp="1"/>
          </p:cNvSpPr>
          <p:nvPr>
            <p:ph type="title"/>
          </p:nvPr>
        </p:nvSpPr>
        <p:spPr/>
        <p:txBody>
          <a:bodyPr/>
          <a:lstStyle/>
          <a:p>
            <a:r>
              <a:rPr lang="en-CA" dirty="0">
                <a:ea typeface="Times New Roman" panose="02020603050405020304" pitchFamily="18" charset="0"/>
              </a:rPr>
              <a:t>Accessibility and User-Friendliness</a:t>
            </a:r>
            <a:endParaRPr lang="en-US" dirty="0"/>
          </a:p>
        </p:txBody>
      </p:sp>
      <p:sp>
        <p:nvSpPr>
          <p:cNvPr id="3" name="Content Placeholder 2">
            <a:extLst>
              <a:ext uri="{FF2B5EF4-FFF2-40B4-BE49-F238E27FC236}">
                <a16:creationId xmlns:a16="http://schemas.microsoft.com/office/drawing/2014/main" id="{982B8765-2472-DC90-395C-52A2B3434343}"/>
              </a:ext>
            </a:extLst>
          </p:cNvPr>
          <p:cNvSpPr>
            <a:spLocks noGrp="1"/>
          </p:cNvSpPr>
          <p:nvPr>
            <p:ph idx="1"/>
          </p:nvPr>
        </p:nvSpPr>
        <p:spPr>
          <a:xfrm>
            <a:off x="838200" y="1470991"/>
            <a:ext cx="4681728" cy="4283766"/>
          </a:xfrm>
        </p:spPr>
        <p:txBody>
          <a:bodyPr/>
          <a:lstStyle/>
          <a:p>
            <a:pPr>
              <a:buSzPct val="100000"/>
              <a:tabLst>
                <a:tab pos="457200" algn="l"/>
              </a:tabLst>
            </a:pPr>
            <a:r>
              <a:rPr lang="en-CA" dirty="0">
                <a:ea typeface="Times New Roman" panose="02020603050405020304" pitchFamily="18" charset="0"/>
              </a:rPr>
              <a:t>Technology should be inclusive and cater to a broad range of users.</a:t>
            </a:r>
          </a:p>
          <a:p>
            <a:pPr>
              <a:buSzPct val="100000"/>
              <a:tabLst>
                <a:tab pos="457200" algn="l"/>
              </a:tabLst>
            </a:pPr>
            <a:r>
              <a:rPr lang="en-CA" dirty="0">
                <a:ea typeface="Calibri" panose="020F0502020204030204" pitchFamily="34" charset="0"/>
              </a:rPr>
              <a:t>Prioritizing accessibility and user-friendliness in technology is not just a matter of compliance; it's about creating an environment where every individual can thrive and contribute to the success of the organization.</a:t>
            </a:r>
          </a:p>
        </p:txBody>
      </p:sp>
      <p:pic>
        <p:nvPicPr>
          <p:cNvPr id="5" name="Picture 4" descr="A group of icons in circles&#10;&#10;Description automatically generated">
            <a:extLst>
              <a:ext uri="{FF2B5EF4-FFF2-40B4-BE49-F238E27FC236}">
                <a16:creationId xmlns:a16="http://schemas.microsoft.com/office/drawing/2014/main" id="{91DAA85D-3E54-F6AA-7F98-4FB27C4E4E42}"/>
              </a:ext>
            </a:extLst>
          </p:cNvPr>
          <p:cNvPicPr>
            <a:picLocks noChangeAspect="1"/>
          </p:cNvPicPr>
          <p:nvPr/>
        </p:nvPicPr>
        <p:blipFill>
          <a:blip r:embed="rId2"/>
          <a:stretch>
            <a:fillRect/>
          </a:stretch>
        </p:blipFill>
        <p:spPr>
          <a:xfrm>
            <a:off x="6372835" y="1496458"/>
            <a:ext cx="4489367" cy="4038929"/>
          </a:xfrm>
          <a:prstGeom prst="rect">
            <a:avLst/>
          </a:prstGeom>
        </p:spPr>
      </p:pic>
    </p:spTree>
    <p:extLst>
      <p:ext uri="{BB962C8B-B14F-4D97-AF65-F5344CB8AC3E}">
        <p14:creationId xmlns:p14="http://schemas.microsoft.com/office/powerpoint/2010/main" val="71956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FE78C-5A3C-5692-4E2E-C23D0EFB176A}"/>
              </a:ext>
            </a:extLst>
          </p:cNvPr>
          <p:cNvSpPr>
            <a:spLocks noGrp="1"/>
          </p:cNvSpPr>
          <p:nvPr>
            <p:ph type="title"/>
          </p:nvPr>
        </p:nvSpPr>
        <p:spPr/>
        <p:txBody>
          <a:bodyPr/>
          <a:lstStyle/>
          <a:p>
            <a:r>
              <a:rPr lang="en-CA" dirty="0">
                <a:ea typeface="Times New Roman" panose="02020603050405020304" pitchFamily="18" charset="0"/>
              </a:rPr>
              <a:t>Accessibility and User-Friendliness</a:t>
            </a:r>
            <a:endParaRPr lang="en-US" dirty="0"/>
          </a:p>
        </p:txBody>
      </p:sp>
      <p:sp>
        <p:nvSpPr>
          <p:cNvPr id="3" name="Content Placeholder 2">
            <a:extLst>
              <a:ext uri="{FF2B5EF4-FFF2-40B4-BE49-F238E27FC236}">
                <a16:creationId xmlns:a16="http://schemas.microsoft.com/office/drawing/2014/main" id="{2B29486B-385F-AC4B-9F3A-BB6A1DC8A7A0}"/>
              </a:ext>
            </a:extLst>
          </p:cNvPr>
          <p:cNvSpPr>
            <a:spLocks noGrp="1"/>
          </p:cNvSpPr>
          <p:nvPr>
            <p:ph idx="1"/>
          </p:nvPr>
        </p:nvSpPr>
        <p:spPr>
          <a:xfrm>
            <a:off x="1116330" y="1470991"/>
            <a:ext cx="5455158" cy="4283766"/>
          </a:xfrm>
        </p:spPr>
        <p:txBody>
          <a:bodyPr/>
          <a:lstStyle/>
          <a:p>
            <a:pPr>
              <a:buSzPct val="100000"/>
              <a:tabLst>
                <a:tab pos="457200" algn="l"/>
              </a:tabLst>
            </a:pPr>
            <a:r>
              <a:rPr lang="en-CA" dirty="0">
                <a:ea typeface="Times New Roman" panose="02020603050405020304" pitchFamily="18" charset="0"/>
              </a:rPr>
              <a:t>Ask for product trials and ask for a diverse group of individuals to try it and provide feedback</a:t>
            </a:r>
          </a:p>
          <a:p>
            <a:pPr>
              <a:buSzPct val="100000"/>
              <a:tabLst>
                <a:tab pos="457200" algn="l"/>
              </a:tabLst>
            </a:pPr>
            <a:r>
              <a:rPr lang="en-CA" dirty="0">
                <a:ea typeface="Calibri" panose="020F0502020204030204" pitchFamily="34" charset="0"/>
              </a:rPr>
              <a:t>Ask the technology provider to share their accessibility standards</a:t>
            </a:r>
          </a:p>
          <a:p>
            <a:pPr>
              <a:buSzPct val="100000"/>
              <a:tabLst>
                <a:tab pos="457200" algn="l"/>
              </a:tabLst>
            </a:pPr>
            <a:r>
              <a:rPr lang="en-CA" dirty="0">
                <a:ea typeface="Calibri" panose="020F0502020204030204" pitchFamily="34" charset="0"/>
              </a:rPr>
              <a:t>Check for alternative content for non-text elements</a:t>
            </a:r>
          </a:p>
          <a:p>
            <a:pPr>
              <a:buSzPct val="100000"/>
              <a:tabLst>
                <a:tab pos="457200" algn="l"/>
              </a:tabLst>
            </a:pPr>
            <a:r>
              <a:rPr lang="en-CA" dirty="0">
                <a:ea typeface="Calibri" panose="020F0502020204030204" pitchFamily="34" charset="0"/>
              </a:rPr>
              <a:t>Test keyboard accessibility (can you easily tab the elements)</a:t>
            </a:r>
          </a:p>
          <a:p>
            <a:pPr>
              <a:buSzPct val="100000"/>
              <a:tabLst>
                <a:tab pos="457200" algn="l"/>
              </a:tabLst>
            </a:pPr>
            <a:r>
              <a:rPr lang="en-CA" dirty="0">
                <a:ea typeface="Calibri" panose="020F0502020204030204" pitchFamily="34" charset="0"/>
              </a:rPr>
              <a:t>Assess colour contrast</a:t>
            </a:r>
          </a:p>
          <a:p>
            <a:pPr>
              <a:buSzPct val="100000"/>
              <a:tabLst>
                <a:tab pos="457200" algn="l"/>
              </a:tabLst>
            </a:pPr>
            <a:r>
              <a:rPr lang="en-CA" dirty="0">
                <a:ea typeface="Calibri" panose="020F0502020204030204" pitchFamily="34" charset="0"/>
              </a:rPr>
              <a:t>Verify the application is responsive (try it on desktop and mobile)</a:t>
            </a:r>
          </a:p>
          <a:p>
            <a:pPr>
              <a:buSzPct val="100000"/>
              <a:tabLst>
                <a:tab pos="457200" algn="l"/>
              </a:tabLst>
            </a:pPr>
            <a:r>
              <a:rPr lang="en-CA" dirty="0">
                <a:ea typeface="Calibri" panose="020F0502020204030204" pitchFamily="34" charset="0"/>
              </a:rPr>
              <a:t>Stay updated!</a:t>
            </a:r>
          </a:p>
        </p:txBody>
      </p:sp>
      <p:pic>
        <p:nvPicPr>
          <p:cNvPr id="5" name="Picture 4">
            <a:extLst>
              <a:ext uri="{FF2B5EF4-FFF2-40B4-BE49-F238E27FC236}">
                <a16:creationId xmlns:a16="http://schemas.microsoft.com/office/drawing/2014/main" id="{1E3B6CD6-4C17-4FE5-8A3F-2FCCB275FE8A}"/>
              </a:ext>
            </a:extLst>
          </p:cNvPr>
          <p:cNvPicPr>
            <a:picLocks noChangeAspect="1"/>
          </p:cNvPicPr>
          <p:nvPr/>
        </p:nvPicPr>
        <p:blipFill>
          <a:blip r:embed="rId2"/>
          <a:srcRect/>
          <a:stretch/>
        </p:blipFill>
        <p:spPr>
          <a:xfrm>
            <a:off x="7501128" y="1580588"/>
            <a:ext cx="3852672" cy="4451145"/>
          </a:xfrm>
          <a:prstGeom prst="rect">
            <a:avLst/>
          </a:prstGeom>
        </p:spPr>
      </p:pic>
      <p:sp>
        <p:nvSpPr>
          <p:cNvPr id="6" name="Content Placeholder 2">
            <a:extLst>
              <a:ext uri="{FF2B5EF4-FFF2-40B4-BE49-F238E27FC236}">
                <a16:creationId xmlns:a16="http://schemas.microsoft.com/office/drawing/2014/main" id="{F9793190-66F2-4075-8F3B-B95F642203B8}"/>
              </a:ext>
            </a:extLst>
          </p:cNvPr>
          <p:cNvSpPr txBox="1">
            <a:spLocks/>
          </p:cNvSpPr>
          <p:nvPr/>
        </p:nvSpPr>
        <p:spPr>
          <a:xfrm>
            <a:off x="2152650" y="3489105"/>
            <a:ext cx="4982028" cy="428376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tabLst>
                <a:tab pos="457200" algn="l"/>
              </a:tabLst>
            </a:pPr>
            <a:endParaRPr lang="en-CA" dirty="0">
              <a:ea typeface="Calibri" panose="020F0502020204030204" pitchFamily="34" charset="0"/>
            </a:endParaRPr>
          </a:p>
        </p:txBody>
      </p:sp>
    </p:spTree>
    <p:extLst>
      <p:ext uri="{BB962C8B-B14F-4D97-AF65-F5344CB8AC3E}">
        <p14:creationId xmlns:p14="http://schemas.microsoft.com/office/powerpoint/2010/main" val="427633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00E3-8728-A54E-14A7-F2E946369509}"/>
              </a:ext>
            </a:extLst>
          </p:cNvPr>
          <p:cNvSpPr>
            <a:spLocks noGrp="1"/>
          </p:cNvSpPr>
          <p:nvPr>
            <p:ph type="title"/>
          </p:nvPr>
        </p:nvSpPr>
        <p:spPr>
          <a:xfrm>
            <a:off x="831851" y="2076748"/>
            <a:ext cx="10515600" cy="809728"/>
          </a:xfrm>
        </p:spPr>
        <p:txBody>
          <a:bodyPr/>
          <a:lstStyle/>
          <a:p>
            <a:r>
              <a:rPr lang="en-CA" dirty="0">
                <a:ea typeface="Times New Roman" panose="02020603050405020304" pitchFamily="18" charset="0"/>
              </a:rPr>
              <a:t>Reporting and Training</a:t>
            </a:r>
            <a:endParaRPr lang="en-US" dirty="0"/>
          </a:p>
        </p:txBody>
      </p:sp>
      <p:sp>
        <p:nvSpPr>
          <p:cNvPr id="3" name="Subtitle 2">
            <a:extLst>
              <a:ext uri="{FF2B5EF4-FFF2-40B4-BE49-F238E27FC236}">
                <a16:creationId xmlns:a16="http://schemas.microsoft.com/office/drawing/2014/main" id="{BD644D05-3938-1E78-E7C9-4C4057590CDC}"/>
              </a:ext>
            </a:extLst>
          </p:cNvPr>
          <p:cNvSpPr>
            <a:spLocks noGrp="1"/>
          </p:cNvSpPr>
          <p:nvPr>
            <p:ph type="subTitle" idx="10"/>
          </p:nvPr>
        </p:nvSpPr>
        <p:spPr>
          <a:xfrm>
            <a:off x="1524000" y="2886475"/>
            <a:ext cx="9144000" cy="691082"/>
          </a:xfrm>
        </p:spPr>
        <p:txBody>
          <a:bodyPr/>
          <a:lstStyle/>
          <a:p>
            <a:r>
              <a:rPr lang="en-US" dirty="0"/>
              <a:t>Section 5</a:t>
            </a:r>
          </a:p>
        </p:txBody>
      </p:sp>
    </p:spTree>
    <p:extLst>
      <p:ext uri="{BB962C8B-B14F-4D97-AF65-F5344CB8AC3E}">
        <p14:creationId xmlns:p14="http://schemas.microsoft.com/office/powerpoint/2010/main" val="2462761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1F6B-6DA3-7DDB-2369-337F6E311E56}"/>
              </a:ext>
            </a:extLst>
          </p:cNvPr>
          <p:cNvSpPr>
            <a:spLocks noGrp="1"/>
          </p:cNvSpPr>
          <p:nvPr>
            <p:ph type="title"/>
          </p:nvPr>
        </p:nvSpPr>
        <p:spPr/>
        <p:txBody>
          <a:bodyPr/>
          <a:lstStyle/>
          <a:p>
            <a:r>
              <a:rPr lang="en-CA" dirty="0">
                <a:ea typeface="Times New Roman" panose="02020603050405020304" pitchFamily="18" charset="0"/>
              </a:rPr>
              <a:t>Reporting and Training Simplified</a:t>
            </a:r>
            <a:endParaRPr lang="en-US" dirty="0"/>
          </a:p>
        </p:txBody>
      </p:sp>
      <p:sp>
        <p:nvSpPr>
          <p:cNvPr id="3" name="Content Placeholder 2">
            <a:extLst>
              <a:ext uri="{FF2B5EF4-FFF2-40B4-BE49-F238E27FC236}">
                <a16:creationId xmlns:a16="http://schemas.microsoft.com/office/drawing/2014/main" id="{ADC4B54D-9131-A389-851E-ECCCA4A1DE64}"/>
              </a:ext>
            </a:extLst>
          </p:cNvPr>
          <p:cNvSpPr>
            <a:spLocks noGrp="1"/>
          </p:cNvSpPr>
          <p:nvPr>
            <p:ph idx="1"/>
          </p:nvPr>
        </p:nvSpPr>
        <p:spPr>
          <a:xfrm>
            <a:off x="838200" y="1470991"/>
            <a:ext cx="5708904" cy="4283766"/>
          </a:xfrm>
        </p:spPr>
        <p:txBody>
          <a:bodyPr/>
          <a:lstStyle/>
          <a:p>
            <a:pPr>
              <a:buFont typeface="Arial" panose="020B0604020202020204" pitchFamily="34" charset="0"/>
              <a:buChar char="•"/>
            </a:pPr>
            <a:r>
              <a:rPr lang="en-CA" dirty="0"/>
              <a:t>Incident reporting traditionally involves cumbersome paperwork and manual documentation.</a:t>
            </a:r>
          </a:p>
          <a:p>
            <a:pPr>
              <a:buFont typeface="Arial" panose="020B0604020202020204" pitchFamily="34" charset="0"/>
              <a:buChar char="•"/>
            </a:pPr>
            <a:r>
              <a:rPr lang="en-CA" dirty="0"/>
              <a:t>With technology, employees can report incidents promptly through digital platforms, such as mobile apps or online forms.</a:t>
            </a:r>
          </a:p>
          <a:p>
            <a:pPr>
              <a:buFont typeface="Arial" panose="020B0604020202020204" pitchFamily="34" charset="0"/>
              <a:buChar char="•"/>
            </a:pPr>
            <a:r>
              <a:rPr lang="en-CA" dirty="0"/>
              <a:t>Automated workflows and notifications ensure timely responses and follow-ups, reducing the risk of delays or oversight.</a:t>
            </a:r>
          </a:p>
          <a:p>
            <a:pPr marL="0" indent="0">
              <a:spcBef>
                <a:spcPts val="1200"/>
              </a:spcBef>
              <a:buNone/>
            </a:pPr>
            <a:endParaRPr lang="en-CA" dirty="0"/>
          </a:p>
          <a:p>
            <a:pPr marL="0" indent="0">
              <a:spcBef>
                <a:spcPts val="1200"/>
              </a:spcBef>
              <a:buNone/>
            </a:pPr>
            <a:r>
              <a:rPr lang="en-CA" dirty="0"/>
              <a:t>Leveraging technology for incident reporting enhances transparency, accountability, and the overall safety culture within the organization.</a:t>
            </a:r>
          </a:p>
        </p:txBody>
      </p:sp>
      <p:pic>
        <p:nvPicPr>
          <p:cNvPr id="5" name="Picture 4" descr="A hand holding a pen over a clipboard&#10;&#10;Description automatically generated">
            <a:extLst>
              <a:ext uri="{FF2B5EF4-FFF2-40B4-BE49-F238E27FC236}">
                <a16:creationId xmlns:a16="http://schemas.microsoft.com/office/drawing/2014/main" id="{CEB05CFC-9732-ECCD-9806-F49F77E24C43}"/>
              </a:ext>
            </a:extLst>
          </p:cNvPr>
          <p:cNvPicPr>
            <a:picLocks noChangeAspect="1"/>
          </p:cNvPicPr>
          <p:nvPr/>
        </p:nvPicPr>
        <p:blipFill>
          <a:blip r:embed="rId3"/>
          <a:stretch>
            <a:fillRect/>
          </a:stretch>
        </p:blipFill>
        <p:spPr>
          <a:xfrm>
            <a:off x="7466538" y="1438333"/>
            <a:ext cx="3757749" cy="4454988"/>
          </a:xfrm>
          <a:prstGeom prst="rect">
            <a:avLst/>
          </a:prstGeom>
        </p:spPr>
      </p:pic>
    </p:spTree>
    <p:extLst>
      <p:ext uri="{BB962C8B-B14F-4D97-AF65-F5344CB8AC3E}">
        <p14:creationId xmlns:p14="http://schemas.microsoft.com/office/powerpoint/2010/main" val="3485600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A638-1EEE-E9B5-EBC2-95E18A19841A}"/>
              </a:ext>
            </a:extLst>
          </p:cNvPr>
          <p:cNvSpPr>
            <a:spLocks noGrp="1"/>
          </p:cNvSpPr>
          <p:nvPr>
            <p:ph type="title"/>
          </p:nvPr>
        </p:nvSpPr>
        <p:spPr/>
        <p:txBody>
          <a:bodyPr/>
          <a:lstStyle/>
          <a:p>
            <a:r>
              <a:rPr lang="en-CA" dirty="0">
                <a:ea typeface="Times New Roman" panose="02020603050405020304" pitchFamily="18" charset="0"/>
              </a:rPr>
              <a:t>Reporting and Training Simplified</a:t>
            </a:r>
            <a:endParaRPr lang="en-US" dirty="0"/>
          </a:p>
        </p:txBody>
      </p:sp>
      <p:sp>
        <p:nvSpPr>
          <p:cNvPr id="3" name="Content Placeholder 2">
            <a:extLst>
              <a:ext uri="{FF2B5EF4-FFF2-40B4-BE49-F238E27FC236}">
                <a16:creationId xmlns:a16="http://schemas.microsoft.com/office/drawing/2014/main" id="{68E77D51-C41E-8D5D-6429-2468BFB93A99}"/>
              </a:ext>
            </a:extLst>
          </p:cNvPr>
          <p:cNvSpPr>
            <a:spLocks noGrp="1"/>
          </p:cNvSpPr>
          <p:nvPr>
            <p:ph idx="1"/>
          </p:nvPr>
        </p:nvSpPr>
        <p:spPr>
          <a:xfrm>
            <a:off x="838200" y="1470991"/>
            <a:ext cx="6184392" cy="4283766"/>
          </a:xfrm>
        </p:spPr>
        <p:txBody>
          <a:bodyPr/>
          <a:lstStyle/>
          <a:p>
            <a:pPr>
              <a:buFont typeface="Arial" panose="020B0604020202020204" pitchFamily="34" charset="0"/>
              <a:buChar char="•"/>
            </a:pPr>
            <a:r>
              <a:rPr lang="en-CA" dirty="0"/>
              <a:t>Traditional training record-keeping methods often involve manual filing systems or dispersed data sources.</a:t>
            </a:r>
          </a:p>
          <a:p>
            <a:pPr>
              <a:buFont typeface="Arial" panose="020B0604020202020204" pitchFamily="34" charset="0"/>
              <a:buChar char="•"/>
            </a:pPr>
            <a:r>
              <a:rPr lang="en-CA" dirty="0"/>
              <a:t>Accessible training record databases or learning management systems (LMS) centralize training data and make it easily retrievable.</a:t>
            </a:r>
          </a:p>
          <a:p>
            <a:pPr>
              <a:buFont typeface="Arial" panose="020B0604020202020204" pitchFamily="34" charset="0"/>
              <a:buChar char="•"/>
            </a:pPr>
            <a:r>
              <a:rPr lang="en-CA" dirty="0"/>
              <a:t>Instant access to training records enables timely verification of compliance, identification of skill gaps, and informed decision-making.</a:t>
            </a:r>
            <a:endParaRPr lang="en-CA" dirty="0">
              <a:ea typeface="Calibri" panose="020F0502020204030204" pitchFamily="34" charset="0"/>
            </a:endParaRPr>
          </a:p>
          <a:p>
            <a:pPr marL="0" indent="0">
              <a:spcBef>
                <a:spcPts val="1200"/>
              </a:spcBef>
              <a:buNone/>
            </a:pPr>
            <a:endParaRPr lang="en-CA" dirty="0">
              <a:ea typeface="Calibri" panose="020F0502020204030204" pitchFamily="34" charset="0"/>
            </a:endParaRPr>
          </a:p>
          <a:p>
            <a:pPr marL="0" indent="0">
              <a:spcBef>
                <a:spcPts val="1200"/>
              </a:spcBef>
              <a:buNone/>
            </a:pPr>
            <a:r>
              <a:rPr lang="en-CA" dirty="0">
                <a:ea typeface="Calibri" panose="020F0502020204030204" pitchFamily="34" charset="0"/>
              </a:rPr>
              <a:t>By centralizing and making training records accessible, organizations can enhance compliance, accountability, and the overall effectiveness of their training initiatives.</a:t>
            </a:r>
          </a:p>
          <a:p>
            <a:endParaRPr lang="en-US" dirty="0"/>
          </a:p>
        </p:txBody>
      </p:sp>
      <p:pic>
        <p:nvPicPr>
          <p:cNvPr id="5" name="Picture 4" descr="A screen shot of a cell phone&#10;&#10;Description automatically generated">
            <a:extLst>
              <a:ext uri="{FF2B5EF4-FFF2-40B4-BE49-F238E27FC236}">
                <a16:creationId xmlns:a16="http://schemas.microsoft.com/office/drawing/2014/main" id="{70CED8C4-E8F2-66BE-A610-E23D012E563B}"/>
              </a:ext>
            </a:extLst>
          </p:cNvPr>
          <p:cNvPicPr>
            <a:picLocks noChangeAspect="1"/>
          </p:cNvPicPr>
          <p:nvPr/>
        </p:nvPicPr>
        <p:blipFill>
          <a:blip r:embed="rId3"/>
          <a:stretch>
            <a:fillRect/>
          </a:stretch>
        </p:blipFill>
        <p:spPr>
          <a:xfrm>
            <a:off x="8699754" y="1470991"/>
            <a:ext cx="2095500" cy="4267200"/>
          </a:xfrm>
          <a:prstGeom prst="rect">
            <a:avLst/>
          </a:prstGeom>
        </p:spPr>
      </p:pic>
    </p:spTree>
    <p:extLst>
      <p:ext uri="{BB962C8B-B14F-4D97-AF65-F5344CB8AC3E}">
        <p14:creationId xmlns:p14="http://schemas.microsoft.com/office/powerpoint/2010/main" val="1319792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CB6A-5080-AFE3-341B-F37F44771CBD}"/>
              </a:ext>
            </a:extLst>
          </p:cNvPr>
          <p:cNvSpPr>
            <a:spLocks noGrp="1"/>
          </p:cNvSpPr>
          <p:nvPr>
            <p:ph type="title"/>
          </p:nvPr>
        </p:nvSpPr>
        <p:spPr>
          <a:xfrm>
            <a:off x="831851" y="1928191"/>
            <a:ext cx="10515600" cy="809728"/>
          </a:xfrm>
        </p:spPr>
        <p:txBody>
          <a:bodyPr/>
          <a:lstStyle/>
          <a:p>
            <a:r>
              <a:rPr lang="en-US" dirty="0"/>
              <a:t>QR Codes</a:t>
            </a:r>
          </a:p>
        </p:txBody>
      </p:sp>
      <p:sp>
        <p:nvSpPr>
          <p:cNvPr id="3" name="Subtitle 2">
            <a:extLst>
              <a:ext uri="{FF2B5EF4-FFF2-40B4-BE49-F238E27FC236}">
                <a16:creationId xmlns:a16="http://schemas.microsoft.com/office/drawing/2014/main" id="{9059332A-8911-3F18-60D2-198E16069193}"/>
              </a:ext>
            </a:extLst>
          </p:cNvPr>
          <p:cNvSpPr>
            <a:spLocks noGrp="1"/>
          </p:cNvSpPr>
          <p:nvPr>
            <p:ph type="subTitle" idx="10"/>
          </p:nvPr>
        </p:nvSpPr>
        <p:spPr>
          <a:xfrm>
            <a:off x="1524000" y="2737918"/>
            <a:ext cx="9144000" cy="691082"/>
          </a:xfrm>
        </p:spPr>
        <p:txBody>
          <a:bodyPr/>
          <a:lstStyle/>
          <a:p>
            <a:r>
              <a:rPr lang="en-US" dirty="0"/>
              <a:t>Section 6</a:t>
            </a:r>
          </a:p>
        </p:txBody>
      </p:sp>
    </p:spTree>
    <p:extLst>
      <p:ext uri="{BB962C8B-B14F-4D97-AF65-F5344CB8AC3E}">
        <p14:creationId xmlns:p14="http://schemas.microsoft.com/office/powerpoint/2010/main" val="3739646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8043-F2F5-41A1-64E7-6A5049A62991}"/>
              </a:ext>
            </a:extLst>
          </p:cNvPr>
          <p:cNvSpPr>
            <a:spLocks noGrp="1"/>
          </p:cNvSpPr>
          <p:nvPr>
            <p:ph type="title"/>
          </p:nvPr>
        </p:nvSpPr>
        <p:spPr/>
        <p:txBody>
          <a:bodyPr/>
          <a:lstStyle/>
          <a:p>
            <a:r>
              <a:rPr lang="en-CA" dirty="0">
                <a:ea typeface="Times New Roman" panose="02020603050405020304" pitchFamily="18" charset="0"/>
              </a:rPr>
              <a:t>QR Codes for Quick Information</a:t>
            </a:r>
            <a:endParaRPr lang="en-US" dirty="0"/>
          </a:p>
        </p:txBody>
      </p:sp>
      <p:sp>
        <p:nvSpPr>
          <p:cNvPr id="3" name="Content Placeholder 2">
            <a:extLst>
              <a:ext uri="{FF2B5EF4-FFF2-40B4-BE49-F238E27FC236}">
                <a16:creationId xmlns:a16="http://schemas.microsoft.com/office/drawing/2014/main" id="{17587711-3D2D-10D4-DB76-F6DEA7A5F69D}"/>
              </a:ext>
            </a:extLst>
          </p:cNvPr>
          <p:cNvSpPr>
            <a:spLocks noGrp="1"/>
          </p:cNvSpPr>
          <p:nvPr>
            <p:ph idx="1"/>
          </p:nvPr>
        </p:nvSpPr>
        <p:spPr>
          <a:xfrm>
            <a:off x="842281" y="1470991"/>
            <a:ext cx="6594839" cy="4283766"/>
          </a:xfrm>
        </p:spPr>
        <p:txBody>
          <a:bodyPr/>
          <a:lstStyle/>
          <a:p>
            <a:pPr marL="0" indent="0">
              <a:spcBef>
                <a:spcPts val="1200"/>
              </a:spcBef>
              <a:buSzPts val="1000"/>
              <a:buNone/>
              <a:tabLst>
                <a:tab pos="457200" algn="l"/>
              </a:tabLst>
            </a:pPr>
            <a:r>
              <a:rPr lang="en-CA" b="1" dirty="0">
                <a:solidFill>
                  <a:srgbClr val="00B050"/>
                </a:solidFill>
                <a:ea typeface="Calibri" panose="020F0502020204030204" pitchFamily="34" charset="0"/>
              </a:rPr>
              <a:t>What is a QR Code?</a:t>
            </a:r>
          </a:p>
          <a:p>
            <a:pPr>
              <a:spcBef>
                <a:spcPts val="1200"/>
              </a:spcBef>
            </a:pPr>
            <a:r>
              <a:rPr lang="en-CA" dirty="0"/>
              <a:t>A QR code, short for Quick Response code, is a two-dimensional barcode that contains encoded information. QR codes have become widely used for various purposes due to their ability to store a large amount of data compared to traditional barcodes.</a:t>
            </a:r>
          </a:p>
          <a:p>
            <a:pPr marL="285750" indent="-285750">
              <a:spcBef>
                <a:spcPts val="600"/>
              </a:spcBef>
              <a:buFont typeface="Arial" panose="020B0604020202020204" pitchFamily="34" charset="0"/>
              <a:buChar char="•"/>
            </a:pPr>
            <a:r>
              <a:rPr lang="en-CA" dirty="0">
                <a:latin typeface="Arial" panose="020B0604020202020204" pitchFamily="34" charset="0"/>
                <a:cs typeface="Arial" panose="020B0604020202020204" pitchFamily="34" charset="0"/>
              </a:rPr>
              <a:t>When scanned using a QR code reader or a smartphone camera equipped with QR code scanning capabilities, the encoded information is decoded and can trigger various actions, such as opening a webpage, displaying text, initiating a phone call, or connecting to a Wi-Fi network.</a:t>
            </a:r>
          </a:p>
          <a:p>
            <a:pPr marL="285750" indent="-285750">
              <a:spcBef>
                <a:spcPts val="600"/>
              </a:spcBef>
              <a:buFont typeface="Arial" panose="020B0604020202020204" pitchFamily="34" charset="0"/>
              <a:buChar char="•"/>
            </a:pPr>
            <a:r>
              <a:rPr lang="en-CA" dirty="0">
                <a:latin typeface="Arial" panose="020B0604020202020204" pitchFamily="34" charset="0"/>
                <a:cs typeface="Arial" panose="020B0604020202020204" pitchFamily="34" charset="0"/>
              </a:rPr>
              <a:t>QR codes are versatile and can be used for a wide range of applications.</a:t>
            </a:r>
            <a:endParaRPr lang="en-CA"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3662820-E660-2E5C-9A81-8C0756C35499}"/>
              </a:ext>
            </a:extLst>
          </p:cNvPr>
          <p:cNvPicPr>
            <a:picLocks noChangeAspect="1"/>
          </p:cNvPicPr>
          <p:nvPr/>
        </p:nvPicPr>
        <p:blipFill>
          <a:blip r:embed="rId2"/>
          <a:stretch>
            <a:fillRect/>
          </a:stretch>
        </p:blipFill>
        <p:spPr>
          <a:xfrm>
            <a:off x="8374816" y="1768316"/>
            <a:ext cx="2588079" cy="2588079"/>
          </a:xfrm>
          <a:prstGeom prst="rect">
            <a:avLst/>
          </a:prstGeom>
        </p:spPr>
      </p:pic>
    </p:spTree>
    <p:extLst>
      <p:ext uri="{BB962C8B-B14F-4D97-AF65-F5344CB8AC3E}">
        <p14:creationId xmlns:p14="http://schemas.microsoft.com/office/powerpoint/2010/main" val="512260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F0EA-E3FD-D684-6AD7-3AD271A6AF87}"/>
              </a:ext>
            </a:extLst>
          </p:cNvPr>
          <p:cNvSpPr>
            <a:spLocks noGrp="1"/>
          </p:cNvSpPr>
          <p:nvPr>
            <p:ph type="title"/>
          </p:nvPr>
        </p:nvSpPr>
        <p:spPr/>
        <p:txBody>
          <a:bodyPr/>
          <a:lstStyle/>
          <a:p>
            <a:r>
              <a:rPr lang="en-CA" dirty="0">
                <a:ea typeface="Times New Roman" panose="02020603050405020304" pitchFamily="18" charset="0"/>
              </a:rPr>
              <a:t>QR Codes for Quick Information</a:t>
            </a:r>
            <a:endParaRPr lang="en-US" dirty="0"/>
          </a:p>
        </p:txBody>
      </p:sp>
      <p:sp>
        <p:nvSpPr>
          <p:cNvPr id="3" name="Content Placeholder 2">
            <a:extLst>
              <a:ext uri="{FF2B5EF4-FFF2-40B4-BE49-F238E27FC236}">
                <a16:creationId xmlns:a16="http://schemas.microsoft.com/office/drawing/2014/main" id="{A2B99364-31F5-A775-C586-9A68FC0193CA}"/>
              </a:ext>
            </a:extLst>
          </p:cNvPr>
          <p:cNvSpPr>
            <a:spLocks noGrp="1"/>
          </p:cNvSpPr>
          <p:nvPr>
            <p:ph idx="1"/>
          </p:nvPr>
        </p:nvSpPr>
        <p:spPr>
          <a:xfrm>
            <a:off x="838200" y="1470991"/>
            <a:ext cx="5757672" cy="4283766"/>
          </a:xfrm>
        </p:spPr>
        <p:txBody>
          <a:bodyPr/>
          <a:lstStyle/>
          <a:p>
            <a:pPr marL="0" indent="0">
              <a:spcBef>
                <a:spcPts val="1200"/>
              </a:spcBef>
              <a:buSzPts val="1000"/>
              <a:buNone/>
              <a:tabLst>
                <a:tab pos="457200" algn="l"/>
              </a:tabLst>
            </a:pPr>
            <a:r>
              <a:rPr lang="en-CA" b="1" dirty="0">
                <a:solidFill>
                  <a:srgbClr val="0774BB"/>
                </a:solidFill>
                <a:ea typeface="Calibri" panose="020F0502020204030204" pitchFamily="34" charset="0"/>
              </a:rPr>
              <a:t>How can QR codes be used in the workplace?</a:t>
            </a:r>
          </a:p>
          <a:p>
            <a:pPr>
              <a:spcBef>
                <a:spcPts val="1200"/>
              </a:spcBef>
              <a:buSzPct val="100000"/>
              <a:tabLst>
                <a:tab pos="457200" algn="l"/>
              </a:tabLst>
            </a:pPr>
            <a:r>
              <a:rPr lang="en-CA" dirty="0">
                <a:ea typeface="Times New Roman" panose="02020603050405020304" pitchFamily="18" charset="0"/>
              </a:rPr>
              <a:t>Quick access to safety instructions and procedures.</a:t>
            </a:r>
          </a:p>
          <a:p>
            <a:pPr>
              <a:buSzPct val="100000"/>
              <a:tabLst>
                <a:tab pos="457200" algn="l"/>
              </a:tabLst>
            </a:pPr>
            <a:r>
              <a:rPr lang="en-CA" dirty="0">
                <a:ea typeface="Calibri" panose="020F0502020204030204" pitchFamily="34" charset="0"/>
              </a:rPr>
              <a:t>Links to applications such as incident reporting, inventory tracking, anonymous feedback, visitor check-ins, meeting room booking, training videos, employee onboarding documentation, etc.</a:t>
            </a:r>
          </a:p>
          <a:p>
            <a:pPr>
              <a:buSzPct val="100000"/>
              <a:tabLst>
                <a:tab pos="457200" algn="l"/>
              </a:tabLst>
            </a:pPr>
            <a:r>
              <a:rPr lang="en-CA" dirty="0">
                <a:ea typeface="Calibri" panose="020F0502020204030204" pitchFamily="34" charset="0"/>
              </a:rPr>
              <a:t>QR codes can be created unique to each employee to show training records and progress.</a:t>
            </a:r>
          </a:p>
        </p:txBody>
      </p:sp>
      <p:pic>
        <p:nvPicPr>
          <p:cNvPr id="5" name="Picture 4" descr="A cellphone with a screen on&#10;&#10;Description automatically generated with medium confidence">
            <a:extLst>
              <a:ext uri="{FF2B5EF4-FFF2-40B4-BE49-F238E27FC236}">
                <a16:creationId xmlns:a16="http://schemas.microsoft.com/office/drawing/2014/main" id="{A325F94B-CD7C-8FDF-B3EA-8685295A9949}"/>
              </a:ext>
            </a:extLst>
          </p:cNvPr>
          <p:cNvPicPr>
            <a:picLocks noChangeAspect="1"/>
          </p:cNvPicPr>
          <p:nvPr/>
        </p:nvPicPr>
        <p:blipFill>
          <a:blip r:embed="rId2"/>
          <a:stretch>
            <a:fillRect/>
          </a:stretch>
        </p:blipFill>
        <p:spPr>
          <a:xfrm>
            <a:off x="7016713" y="1470991"/>
            <a:ext cx="4620986" cy="2710978"/>
          </a:xfrm>
          <a:prstGeom prst="rect">
            <a:avLst/>
          </a:prstGeom>
        </p:spPr>
      </p:pic>
      <p:sp>
        <p:nvSpPr>
          <p:cNvPr id="7" name="TextBox 6">
            <a:extLst>
              <a:ext uri="{FF2B5EF4-FFF2-40B4-BE49-F238E27FC236}">
                <a16:creationId xmlns:a16="http://schemas.microsoft.com/office/drawing/2014/main" id="{A352F392-EF42-2545-82DF-080963066CEA}"/>
              </a:ext>
            </a:extLst>
          </p:cNvPr>
          <p:cNvSpPr txBox="1"/>
          <p:nvPr/>
        </p:nvSpPr>
        <p:spPr>
          <a:xfrm>
            <a:off x="7818665" y="4355496"/>
            <a:ext cx="3535135" cy="959979"/>
          </a:xfrm>
          <a:prstGeom prst="rect">
            <a:avLst/>
          </a:prstGeom>
          <a:noFill/>
        </p:spPr>
        <p:txBody>
          <a:bodyPr wrap="square">
            <a:spAutoFit/>
          </a:bodyPr>
          <a:lstStyle/>
          <a:p>
            <a:pPr algn="ctr">
              <a:spcBef>
                <a:spcPts val="1200"/>
              </a:spcBef>
              <a:buSzPts val="1000"/>
              <a:tabLst>
                <a:tab pos="457200" algn="l"/>
              </a:tabLst>
            </a:pPr>
            <a:r>
              <a:rPr lang="en-CA" i="1" dirty="0">
                <a:solidFill>
                  <a:srgbClr val="F7941F"/>
                </a:solidFill>
                <a:latin typeface="Arial" panose="020B0604020202020204" pitchFamily="34" charset="0"/>
                <a:ea typeface="Times New Roman" panose="02020603050405020304" pitchFamily="18" charset="0"/>
                <a:cs typeface="Arial" panose="020B0604020202020204" pitchFamily="34" charset="0"/>
              </a:rPr>
              <a:t>QR codes can contribute to easy information retrieval in diverse work environments!</a:t>
            </a:r>
            <a:endParaRPr lang="en-CA" i="1" dirty="0">
              <a:solidFill>
                <a:srgbClr val="F7941F"/>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497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E7D2-A370-9582-42D2-65B3B8C84D09}"/>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C287B761-4D97-02D7-C4DF-CE4697A0E1E9}"/>
              </a:ext>
            </a:extLst>
          </p:cNvPr>
          <p:cNvSpPr>
            <a:spLocks noGrp="1"/>
          </p:cNvSpPr>
          <p:nvPr>
            <p:ph idx="1"/>
          </p:nvPr>
        </p:nvSpPr>
        <p:spPr>
          <a:xfrm>
            <a:off x="1176527" y="1470991"/>
            <a:ext cx="9838944" cy="4283766"/>
          </a:xfrm>
        </p:spPr>
        <p:txBody>
          <a:bodyPr/>
          <a:lstStyle/>
          <a:p>
            <a:pPr marL="0" indent="0">
              <a:buNone/>
            </a:pPr>
            <a:r>
              <a:rPr lang="en-CA" dirty="0">
                <a:ea typeface="Times New Roman" panose="02020603050405020304" pitchFamily="18" charset="0"/>
              </a:rPr>
              <a:t>In today's rapidly evolving work landscape, the integration of technology is paramount for achieving heightened health and safety &amp; HR outcomes. However, acknowledging the diversity in technological literacy among employees is crucial. This session aims to explore practical and accessible technological solutions that organizations can adopt to enhance performance and foster a healthy workplace culture while catering to the varied needs of a diverse workforce.</a:t>
            </a:r>
            <a:endParaRPr lang="en-CA" dirty="0">
              <a:latin typeface="Calibri" panose="020F0502020204030204" pitchFamily="34" charset="0"/>
              <a:ea typeface="Calibri" panose="020F0502020204030204" pitchFamily="34" charset="0"/>
            </a:endParaRPr>
          </a:p>
        </p:txBody>
      </p:sp>
      <p:pic>
        <p:nvPicPr>
          <p:cNvPr id="5" name="Picture 4" descr="A cartoon character waving&#10;&#10;Description automatically generated">
            <a:extLst>
              <a:ext uri="{FF2B5EF4-FFF2-40B4-BE49-F238E27FC236}">
                <a16:creationId xmlns:a16="http://schemas.microsoft.com/office/drawing/2014/main" id="{470DB8EB-D168-52B1-EC27-A12598BA628E}"/>
              </a:ext>
            </a:extLst>
          </p:cNvPr>
          <p:cNvPicPr>
            <a:picLocks noChangeAspect="1"/>
          </p:cNvPicPr>
          <p:nvPr/>
        </p:nvPicPr>
        <p:blipFill>
          <a:blip r:embed="rId3"/>
          <a:stretch>
            <a:fillRect/>
          </a:stretch>
        </p:blipFill>
        <p:spPr>
          <a:xfrm>
            <a:off x="3336164" y="3429000"/>
            <a:ext cx="5519671" cy="2461475"/>
          </a:xfrm>
          <a:prstGeom prst="rect">
            <a:avLst/>
          </a:prstGeom>
        </p:spPr>
      </p:pic>
    </p:spTree>
    <p:extLst>
      <p:ext uri="{BB962C8B-B14F-4D97-AF65-F5344CB8AC3E}">
        <p14:creationId xmlns:p14="http://schemas.microsoft.com/office/powerpoint/2010/main" val="3236431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F551-70AB-50E4-73B8-D19E07F936F3}"/>
              </a:ext>
            </a:extLst>
          </p:cNvPr>
          <p:cNvSpPr>
            <a:spLocks noGrp="1"/>
          </p:cNvSpPr>
          <p:nvPr>
            <p:ph type="title"/>
          </p:nvPr>
        </p:nvSpPr>
        <p:spPr/>
        <p:txBody>
          <a:bodyPr/>
          <a:lstStyle/>
          <a:p>
            <a:r>
              <a:rPr lang="en-CA" dirty="0">
                <a:ea typeface="Times New Roman" panose="02020603050405020304" pitchFamily="18" charset="0"/>
              </a:rPr>
              <a:t>QR Codes for Quick Information</a:t>
            </a:r>
            <a:endParaRPr lang="en-US" dirty="0"/>
          </a:p>
        </p:txBody>
      </p:sp>
      <p:pic>
        <p:nvPicPr>
          <p:cNvPr id="4" name="Picture 3">
            <a:extLst>
              <a:ext uri="{FF2B5EF4-FFF2-40B4-BE49-F238E27FC236}">
                <a16:creationId xmlns:a16="http://schemas.microsoft.com/office/drawing/2014/main" id="{8287F275-9DF6-8696-D9CB-2D2CC325EDC9}"/>
              </a:ext>
            </a:extLst>
          </p:cNvPr>
          <p:cNvPicPr>
            <a:picLocks noChangeAspect="1"/>
          </p:cNvPicPr>
          <p:nvPr/>
        </p:nvPicPr>
        <p:blipFill>
          <a:blip r:embed="rId3"/>
          <a:stretch>
            <a:fillRect/>
          </a:stretch>
        </p:blipFill>
        <p:spPr>
          <a:xfrm>
            <a:off x="1530858" y="1470991"/>
            <a:ext cx="3281854" cy="3281854"/>
          </a:xfrm>
          <a:prstGeom prst="rect">
            <a:avLst/>
          </a:prstGeom>
        </p:spPr>
      </p:pic>
      <p:pic>
        <p:nvPicPr>
          <p:cNvPr id="6" name="Picture 5" descr="A cartoon robot holding a phone&#10;&#10;Description automatically generated">
            <a:extLst>
              <a:ext uri="{FF2B5EF4-FFF2-40B4-BE49-F238E27FC236}">
                <a16:creationId xmlns:a16="http://schemas.microsoft.com/office/drawing/2014/main" id="{40C3FD22-B827-BB88-6334-7F91440D1B55}"/>
              </a:ext>
            </a:extLst>
          </p:cNvPr>
          <p:cNvPicPr>
            <a:picLocks noChangeAspect="1"/>
          </p:cNvPicPr>
          <p:nvPr/>
        </p:nvPicPr>
        <p:blipFill>
          <a:blip r:embed="rId4"/>
          <a:stretch>
            <a:fillRect/>
          </a:stretch>
        </p:blipFill>
        <p:spPr>
          <a:xfrm>
            <a:off x="5636768" y="2637757"/>
            <a:ext cx="5366202" cy="3904022"/>
          </a:xfrm>
          <a:prstGeom prst="rect">
            <a:avLst/>
          </a:prstGeom>
        </p:spPr>
      </p:pic>
      <p:sp>
        <p:nvSpPr>
          <p:cNvPr id="3" name="Content Placeholder 2">
            <a:extLst>
              <a:ext uri="{FF2B5EF4-FFF2-40B4-BE49-F238E27FC236}">
                <a16:creationId xmlns:a16="http://schemas.microsoft.com/office/drawing/2014/main" id="{114C7E21-ABFF-1F18-16B7-71B461B4F529}"/>
              </a:ext>
            </a:extLst>
          </p:cNvPr>
          <p:cNvSpPr>
            <a:spLocks noGrp="1"/>
          </p:cNvSpPr>
          <p:nvPr>
            <p:ph idx="1"/>
          </p:nvPr>
        </p:nvSpPr>
        <p:spPr>
          <a:xfrm>
            <a:off x="6002995" y="4414344"/>
            <a:ext cx="2332641" cy="1230054"/>
          </a:xfrm>
        </p:spPr>
        <p:txBody>
          <a:bodyPr/>
          <a:lstStyle/>
          <a:p>
            <a:pPr marL="0" indent="0" algn="ctr">
              <a:buNone/>
            </a:pPr>
            <a:r>
              <a:rPr lang="en-CA" b="1" dirty="0">
                <a:latin typeface="Arial Narrow" panose="020B0604020202020204" pitchFamily="34" charset="0"/>
                <a:ea typeface="Calibri" panose="020F0502020204030204" pitchFamily="34" charset="0"/>
                <a:cs typeface="Arial Narrow" panose="020B0604020202020204" pitchFamily="34" charset="0"/>
              </a:rPr>
              <a:t>Give it a try! Pull out your smart phone and open-up your camera application. </a:t>
            </a:r>
          </a:p>
        </p:txBody>
      </p:sp>
    </p:spTree>
    <p:extLst>
      <p:ext uri="{BB962C8B-B14F-4D97-AF65-F5344CB8AC3E}">
        <p14:creationId xmlns:p14="http://schemas.microsoft.com/office/powerpoint/2010/main" val="1381535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3E68D-ED6A-6855-CD0E-CC1F8D6FFD0C}"/>
              </a:ext>
            </a:extLst>
          </p:cNvPr>
          <p:cNvSpPr>
            <a:spLocks noGrp="1"/>
          </p:cNvSpPr>
          <p:nvPr>
            <p:ph type="title"/>
          </p:nvPr>
        </p:nvSpPr>
        <p:spPr>
          <a:xfrm>
            <a:off x="831851" y="2101132"/>
            <a:ext cx="10515600" cy="809728"/>
          </a:xfrm>
        </p:spPr>
        <p:txBody>
          <a:bodyPr/>
          <a:lstStyle/>
          <a:p>
            <a:r>
              <a:rPr lang="en-US" dirty="0"/>
              <a:t>Benefits of Online Training</a:t>
            </a:r>
          </a:p>
        </p:txBody>
      </p:sp>
      <p:sp>
        <p:nvSpPr>
          <p:cNvPr id="3" name="Subtitle 2">
            <a:extLst>
              <a:ext uri="{FF2B5EF4-FFF2-40B4-BE49-F238E27FC236}">
                <a16:creationId xmlns:a16="http://schemas.microsoft.com/office/drawing/2014/main" id="{10922587-DBEF-9BBF-6D8B-EADCE683E339}"/>
              </a:ext>
            </a:extLst>
          </p:cNvPr>
          <p:cNvSpPr>
            <a:spLocks noGrp="1"/>
          </p:cNvSpPr>
          <p:nvPr>
            <p:ph type="subTitle" idx="10"/>
          </p:nvPr>
        </p:nvSpPr>
        <p:spPr>
          <a:xfrm>
            <a:off x="1524000" y="2910859"/>
            <a:ext cx="9144000" cy="691082"/>
          </a:xfrm>
        </p:spPr>
        <p:txBody>
          <a:bodyPr/>
          <a:lstStyle/>
          <a:p>
            <a:r>
              <a:rPr lang="en-US" dirty="0"/>
              <a:t>Section 7</a:t>
            </a:r>
          </a:p>
        </p:txBody>
      </p:sp>
    </p:spTree>
    <p:extLst>
      <p:ext uri="{BB962C8B-B14F-4D97-AF65-F5344CB8AC3E}">
        <p14:creationId xmlns:p14="http://schemas.microsoft.com/office/powerpoint/2010/main" val="4171414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7FDB-937B-E323-F5C5-9681BD8F4C50}"/>
              </a:ext>
            </a:extLst>
          </p:cNvPr>
          <p:cNvSpPr>
            <a:spLocks noGrp="1"/>
          </p:cNvSpPr>
          <p:nvPr>
            <p:ph type="title"/>
          </p:nvPr>
        </p:nvSpPr>
        <p:spPr/>
        <p:txBody>
          <a:bodyPr/>
          <a:lstStyle/>
          <a:p>
            <a:r>
              <a:rPr lang="en-CA" dirty="0">
                <a:ea typeface="Times New Roman" panose="02020603050405020304" pitchFamily="18" charset="0"/>
              </a:rPr>
              <a:t>Benefits of Online Training</a:t>
            </a:r>
            <a:endParaRPr lang="en-US" dirty="0"/>
          </a:p>
        </p:txBody>
      </p:sp>
      <p:sp>
        <p:nvSpPr>
          <p:cNvPr id="3" name="Content Placeholder 2">
            <a:extLst>
              <a:ext uri="{FF2B5EF4-FFF2-40B4-BE49-F238E27FC236}">
                <a16:creationId xmlns:a16="http://schemas.microsoft.com/office/drawing/2014/main" id="{D18E4FAC-4D3F-2A60-5B0E-FA6D537CE521}"/>
              </a:ext>
            </a:extLst>
          </p:cNvPr>
          <p:cNvSpPr>
            <a:spLocks noGrp="1"/>
          </p:cNvSpPr>
          <p:nvPr>
            <p:ph idx="1"/>
          </p:nvPr>
        </p:nvSpPr>
        <p:spPr>
          <a:xfrm>
            <a:off x="1357320" y="1470991"/>
            <a:ext cx="7886700" cy="1315072"/>
          </a:xfrm>
        </p:spPr>
        <p:txBody>
          <a:bodyPr/>
          <a:lstStyle/>
          <a:p>
            <a:pPr marL="0" indent="0">
              <a:spcBef>
                <a:spcPts val="1200"/>
              </a:spcBef>
              <a:buNone/>
            </a:pPr>
            <a:r>
              <a:rPr lang="en-CA" dirty="0"/>
              <a:t>Online training enhances flexibility, accessibility, and engagement through various features and advantages inherent to digital learning platforms.</a:t>
            </a:r>
          </a:p>
          <a:p>
            <a:pPr>
              <a:spcBef>
                <a:spcPts val="1200"/>
              </a:spcBef>
              <a:buFont typeface="+mj-lt"/>
              <a:buAutoNum type="arabicPeriod"/>
            </a:pPr>
            <a:r>
              <a:rPr lang="en-CA" b="1" dirty="0">
                <a:solidFill>
                  <a:srgbClr val="0774BB"/>
                </a:solidFill>
              </a:rPr>
              <a:t>Flexibility:</a:t>
            </a:r>
          </a:p>
        </p:txBody>
      </p:sp>
      <p:sp>
        <p:nvSpPr>
          <p:cNvPr id="6" name="Rectangle 5">
            <a:extLst>
              <a:ext uri="{FF2B5EF4-FFF2-40B4-BE49-F238E27FC236}">
                <a16:creationId xmlns:a16="http://schemas.microsoft.com/office/drawing/2014/main" id="{04CBC35E-01D9-1540-8D1A-46197EE13DE5}"/>
              </a:ext>
            </a:extLst>
          </p:cNvPr>
          <p:cNvSpPr/>
          <p:nvPr/>
        </p:nvSpPr>
        <p:spPr>
          <a:xfrm>
            <a:off x="1495427" y="2643499"/>
            <a:ext cx="3125341" cy="571189"/>
          </a:xfrm>
          <a:prstGeom prst="rect">
            <a:avLst/>
          </a:prstGeom>
          <a:solidFill>
            <a:srgbClr val="922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B65E9A-3336-3544-B1A6-5CE9E86E6304}"/>
              </a:ext>
            </a:extLst>
          </p:cNvPr>
          <p:cNvSpPr/>
          <p:nvPr/>
        </p:nvSpPr>
        <p:spPr>
          <a:xfrm>
            <a:off x="1495426" y="2643498"/>
            <a:ext cx="3125341" cy="2968521"/>
          </a:xfrm>
          <a:prstGeom prst="rect">
            <a:avLst/>
          </a:prstGeom>
          <a:noFill/>
          <a:ln w="38100">
            <a:solidFill>
              <a:srgbClr val="922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2F1CA7-89B6-EF45-8DE7-33109BC40CD1}"/>
              </a:ext>
            </a:extLst>
          </p:cNvPr>
          <p:cNvSpPr/>
          <p:nvPr/>
        </p:nvSpPr>
        <p:spPr>
          <a:xfrm>
            <a:off x="4864607" y="2643499"/>
            <a:ext cx="2979236" cy="571189"/>
          </a:xfrm>
          <a:prstGeom prst="rect">
            <a:avLst/>
          </a:prstGeom>
          <a:solidFill>
            <a:srgbClr val="922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EAE88E-D80B-484E-A1D7-78AB6CE18EAE}"/>
              </a:ext>
            </a:extLst>
          </p:cNvPr>
          <p:cNvSpPr/>
          <p:nvPr/>
        </p:nvSpPr>
        <p:spPr>
          <a:xfrm>
            <a:off x="4864608" y="2643498"/>
            <a:ext cx="2979235" cy="2968521"/>
          </a:xfrm>
          <a:prstGeom prst="rect">
            <a:avLst/>
          </a:prstGeom>
          <a:noFill/>
          <a:ln w="38100">
            <a:solidFill>
              <a:srgbClr val="922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CE619D-7815-AC4F-80A7-0BE12CF9BCEB}"/>
              </a:ext>
            </a:extLst>
          </p:cNvPr>
          <p:cNvSpPr/>
          <p:nvPr/>
        </p:nvSpPr>
        <p:spPr>
          <a:xfrm>
            <a:off x="8111699" y="2643498"/>
            <a:ext cx="2724138" cy="543859"/>
          </a:xfrm>
          <a:prstGeom prst="rect">
            <a:avLst/>
          </a:prstGeom>
          <a:solidFill>
            <a:srgbClr val="922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65CCC5-A7BE-F44D-9BBF-83E4BCD56662}"/>
              </a:ext>
            </a:extLst>
          </p:cNvPr>
          <p:cNvSpPr/>
          <p:nvPr/>
        </p:nvSpPr>
        <p:spPr>
          <a:xfrm>
            <a:off x="8125791" y="2643498"/>
            <a:ext cx="2724138" cy="2943327"/>
          </a:xfrm>
          <a:prstGeom prst="rect">
            <a:avLst/>
          </a:prstGeom>
          <a:noFill/>
          <a:ln w="38100">
            <a:solidFill>
              <a:srgbClr val="922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A28EB54-1A58-8048-A51C-C3C34C3E1574}"/>
              </a:ext>
            </a:extLst>
          </p:cNvPr>
          <p:cNvSpPr txBox="1"/>
          <p:nvPr/>
        </p:nvSpPr>
        <p:spPr>
          <a:xfrm>
            <a:off x="8241040" y="2786063"/>
            <a:ext cx="2608889" cy="2585323"/>
          </a:xfrm>
          <a:prstGeom prst="rect">
            <a:avLst/>
          </a:prstGeom>
          <a:noFill/>
        </p:spPr>
        <p:txBody>
          <a:bodyPr wrap="square">
            <a:spAutoFit/>
          </a:bodyPr>
          <a:lstStyle/>
          <a:p>
            <a:r>
              <a:rPr lang="en-CA" b="1" dirty="0">
                <a:solidFill>
                  <a:schemeClr val="bg1"/>
                </a:solidFill>
                <a:latin typeface="Arial" panose="020B0604020202020204" pitchFamily="34" charset="0"/>
                <a:cs typeface="Arial" panose="020B0604020202020204" pitchFamily="34" charset="0"/>
              </a:rPr>
              <a:t>Modular Structure</a:t>
            </a:r>
            <a:r>
              <a:rPr lang="en-CA" dirty="0">
                <a:latin typeface="Arial" panose="020B0604020202020204" pitchFamily="34" charset="0"/>
                <a:cs typeface="Arial" panose="020B0604020202020204" pitchFamily="34" charset="0"/>
              </a:rPr>
              <a:t> </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Content is often divided into manageable modules or sections, giving learners the flexibility to focus on specific topics or revisit sections as needed</a:t>
            </a:r>
          </a:p>
        </p:txBody>
      </p:sp>
      <p:sp>
        <p:nvSpPr>
          <p:cNvPr id="16" name="TextBox 15">
            <a:extLst>
              <a:ext uri="{FF2B5EF4-FFF2-40B4-BE49-F238E27FC236}">
                <a16:creationId xmlns:a16="http://schemas.microsoft.com/office/drawing/2014/main" id="{2FC515A7-6FF0-3348-A492-224626BFC6DF}"/>
              </a:ext>
            </a:extLst>
          </p:cNvPr>
          <p:cNvSpPr txBox="1"/>
          <p:nvPr/>
        </p:nvSpPr>
        <p:spPr>
          <a:xfrm>
            <a:off x="4974336" y="2724502"/>
            <a:ext cx="2869507" cy="2862322"/>
          </a:xfrm>
          <a:prstGeom prst="rect">
            <a:avLst/>
          </a:prstGeom>
          <a:noFill/>
        </p:spPr>
        <p:txBody>
          <a:bodyPr wrap="square">
            <a:spAutoFit/>
          </a:bodyPr>
          <a:lstStyle/>
          <a:p>
            <a:r>
              <a:rPr lang="en-CA" b="1" dirty="0">
                <a:solidFill>
                  <a:schemeClr val="bg1"/>
                </a:solidFill>
                <a:latin typeface="Arial" panose="020B0604020202020204" pitchFamily="34" charset="0"/>
                <a:cs typeface="Arial" panose="020B0604020202020204" pitchFamily="34" charset="0"/>
              </a:rPr>
              <a:t>On-Demand Access</a:t>
            </a:r>
            <a:r>
              <a:rPr lang="en-CA" dirty="0">
                <a:latin typeface="Arial" panose="020B0604020202020204" pitchFamily="34" charset="0"/>
                <a:cs typeface="Arial" panose="020B0604020202020204" pitchFamily="34" charset="0"/>
              </a:rPr>
              <a:t> </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Training materials are available 24/7, enabling learners to access content whenever and wherever it's convenient for them, eliminating the constraints of traditional classroom-based schedules</a:t>
            </a:r>
          </a:p>
        </p:txBody>
      </p:sp>
      <p:sp>
        <p:nvSpPr>
          <p:cNvPr id="5" name="TextBox 4">
            <a:extLst>
              <a:ext uri="{FF2B5EF4-FFF2-40B4-BE49-F238E27FC236}">
                <a16:creationId xmlns:a16="http://schemas.microsoft.com/office/drawing/2014/main" id="{490AC216-06E2-7F4A-BA3E-234BC30A9C4D}"/>
              </a:ext>
            </a:extLst>
          </p:cNvPr>
          <p:cNvSpPr txBox="1"/>
          <p:nvPr/>
        </p:nvSpPr>
        <p:spPr>
          <a:xfrm>
            <a:off x="1635628" y="2761079"/>
            <a:ext cx="2875412" cy="2585323"/>
          </a:xfrm>
          <a:prstGeom prst="rect">
            <a:avLst/>
          </a:prstGeom>
          <a:noFill/>
        </p:spPr>
        <p:txBody>
          <a:bodyPr wrap="square">
            <a:spAutoFit/>
          </a:bodyPr>
          <a:lstStyle/>
          <a:p>
            <a:r>
              <a:rPr lang="en-CA" b="1" dirty="0">
                <a:solidFill>
                  <a:schemeClr val="bg1"/>
                </a:solidFill>
                <a:latin typeface="Arial" panose="020B0604020202020204" pitchFamily="34" charset="0"/>
                <a:cs typeface="Arial" panose="020B0604020202020204" pitchFamily="34" charset="0"/>
              </a:rPr>
              <a:t>Self-Paced Learning</a:t>
            </a:r>
            <a:r>
              <a:rPr lang="en-CA" dirty="0">
                <a:solidFill>
                  <a:schemeClr val="bg1"/>
                </a:solidFill>
                <a:latin typeface="Arial" panose="020B0604020202020204" pitchFamily="34" charset="0"/>
                <a:cs typeface="Arial" panose="020B0604020202020204" pitchFamily="34" charset="0"/>
              </a:rPr>
              <a:t> </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Learners can progress through training modules at their own pace, allowing them to allocate time according to their schedule and learning preferences</a:t>
            </a:r>
          </a:p>
        </p:txBody>
      </p:sp>
      <p:pic>
        <p:nvPicPr>
          <p:cNvPr id="12" name="Graphic 11" descr="Stopwatch with solid fill">
            <a:extLst>
              <a:ext uri="{FF2B5EF4-FFF2-40B4-BE49-F238E27FC236}">
                <a16:creationId xmlns:a16="http://schemas.microsoft.com/office/drawing/2014/main" id="{3FB7906C-5DD0-D95A-DBF3-7C2F0D5482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44804" y="332177"/>
            <a:ext cx="1105125" cy="1105125"/>
          </a:xfrm>
          <a:prstGeom prst="rect">
            <a:avLst/>
          </a:prstGeom>
        </p:spPr>
      </p:pic>
    </p:spTree>
    <p:extLst>
      <p:ext uri="{BB962C8B-B14F-4D97-AF65-F5344CB8AC3E}">
        <p14:creationId xmlns:p14="http://schemas.microsoft.com/office/powerpoint/2010/main" val="757596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2765D3-0368-CC40-8A0B-B3DF6357400F}"/>
              </a:ext>
            </a:extLst>
          </p:cNvPr>
          <p:cNvSpPr/>
          <p:nvPr/>
        </p:nvSpPr>
        <p:spPr>
          <a:xfrm>
            <a:off x="1487425" y="2000555"/>
            <a:ext cx="2884178" cy="5711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61ADB41-FCEA-E94B-89E4-10995F6C4898}"/>
              </a:ext>
            </a:extLst>
          </p:cNvPr>
          <p:cNvSpPr/>
          <p:nvPr/>
        </p:nvSpPr>
        <p:spPr>
          <a:xfrm>
            <a:off x="1487425" y="2000553"/>
            <a:ext cx="2884178" cy="308351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44CA92-60DD-DF42-B0A4-A9892376D119}"/>
              </a:ext>
            </a:extLst>
          </p:cNvPr>
          <p:cNvSpPr/>
          <p:nvPr/>
        </p:nvSpPr>
        <p:spPr>
          <a:xfrm>
            <a:off x="4719652" y="2000555"/>
            <a:ext cx="2783394" cy="5711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26FC75-8BCD-6944-9C1D-CE428C3DD91C}"/>
              </a:ext>
            </a:extLst>
          </p:cNvPr>
          <p:cNvSpPr/>
          <p:nvPr/>
        </p:nvSpPr>
        <p:spPr>
          <a:xfrm>
            <a:off x="4719652" y="2000553"/>
            <a:ext cx="2783394" cy="308351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18B855-461B-ED47-81B9-6F6BDCD81BE0}"/>
              </a:ext>
            </a:extLst>
          </p:cNvPr>
          <p:cNvSpPr/>
          <p:nvPr/>
        </p:nvSpPr>
        <p:spPr>
          <a:xfrm>
            <a:off x="7887088" y="2000554"/>
            <a:ext cx="3009727" cy="5711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B1C8DA-8312-3E42-A9ED-2D9E57FF526D}"/>
              </a:ext>
            </a:extLst>
          </p:cNvPr>
          <p:cNvSpPr/>
          <p:nvPr/>
        </p:nvSpPr>
        <p:spPr>
          <a:xfrm>
            <a:off x="7887089" y="2000553"/>
            <a:ext cx="3009727" cy="308351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F4FFB6-0BC9-DA41-B25B-061A72CBD5AF}"/>
              </a:ext>
            </a:extLst>
          </p:cNvPr>
          <p:cNvSpPr txBox="1"/>
          <p:nvPr/>
        </p:nvSpPr>
        <p:spPr>
          <a:xfrm>
            <a:off x="7972434" y="2085958"/>
            <a:ext cx="2939406" cy="2862322"/>
          </a:xfrm>
          <a:prstGeom prst="rect">
            <a:avLst/>
          </a:prstGeom>
          <a:noFill/>
        </p:spPr>
        <p:txBody>
          <a:bodyPr wrap="square">
            <a:spAutoFit/>
          </a:bodyPr>
          <a:lstStyle/>
          <a:p>
            <a:r>
              <a:rPr lang="en-CA" b="1" dirty="0">
                <a:solidFill>
                  <a:schemeClr val="bg1"/>
                </a:solidFill>
                <a:latin typeface="Arial" panose="020B0604020202020204" pitchFamily="34" charset="0"/>
                <a:cs typeface="Arial" panose="020B0604020202020204" pitchFamily="34" charset="0"/>
              </a:rPr>
              <a:t>Adaptive Learning</a:t>
            </a:r>
            <a:r>
              <a:rPr lang="en-CA" dirty="0">
                <a:latin typeface="Arial" panose="020B0604020202020204" pitchFamily="34" charset="0"/>
                <a:cs typeface="Arial" panose="020B0604020202020204" pitchFamily="34" charset="0"/>
              </a:rPr>
              <a:t> </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Some platforms offer adaptive learning features that cater to diverse learning needs and abilities, ensuring accessibility for learners with different backgrounds and skill levels</a:t>
            </a:r>
          </a:p>
        </p:txBody>
      </p:sp>
      <p:sp>
        <p:nvSpPr>
          <p:cNvPr id="11" name="TextBox 10">
            <a:extLst>
              <a:ext uri="{FF2B5EF4-FFF2-40B4-BE49-F238E27FC236}">
                <a16:creationId xmlns:a16="http://schemas.microsoft.com/office/drawing/2014/main" id="{6B0EB9BA-92FA-7543-B46A-9AF0BE9F29DA}"/>
              </a:ext>
            </a:extLst>
          </p:cNvPr>
          <p:cNvSpPr txBox="1"/>
          <p:nvPr/>
        </p:nvSpPr>
        <p:spPr>
          <a:xfrm>
            <a:off x="4804996" y="2093751"/>
            <a:ext cx="2698050" cy="2862322"/>
          </a:xfrm>
          <a:prstGeom prst="rect">
            <a:avLst/>
          </a:prstGeom>
          <a:noFill/>
        </p:spPr>
        <p:txBody>
          <a:bodyPr wrap="square">
            <a:spAutoFit/>
          </a:bodyPr>
          <a:lstStyle/>
          <a:p>
            <a:r>
              <a:rPr lang="en-CA" b="1" dirty="0">
                <a:solidFill>
                  <a:schemeClr val="bg1"/>
                </a:solidFill>
                <a:latin typeface="Arial" panose="020B0604020202020204" pitchFamily="34" charset="0"/>
                <a:cs typeface="Arial" panose="020B0604020202020204" pitchFamily="34" charset="0"/>
              </a:rPr>
              <a:t>Device Compatibility</a:t>
            </a:r>
            <a:r>
              <a:rPr lang="en-CA" dirty="0">
                <a:latin typeface="Arial" panose="020B0604020202020204" pitchFamily="34" charset="0"/>
                <a:cs typeface="Arial" panose="020B0604020202020204" pitchFamily="34" charset="0"/>
              </a:rPr>
              <a:t> </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Most online training platforms are accessible from desktop computers, laptops, tablets, and smartphones, allowing learners to access content using their preferred devices</a:t>
            </a:r>
          </a:p>
        </p:txBody>
      </p:sp>
      <p:sp>
        <p:nvSpPr>
          <p:cNvPr id="12" name="TextBox 11">
            <a:extLst>
              <a:ext uri="{FF2B5EF4-FFF2-40B4-BE49-F238E27FC236}">
                <a16:creationId xmlns:a16="http://schemas.microsoft.com/office/drawing/2014/main" id="{A3CCE0A0-313E-524E-93B0-1AA664F7B697}"/>
              </a:ext>
            </a:extLst>
          </p:cNvPr>
          <p:cNvSpPr txBox="1"/>
          <p:nvPr/>
        </p:nvSpPr>
        <p:spPr>
          <a:xfrm>
            <a:off x="1588209" y="2081559"/>
            <a:ext cx="2783394" cy="2862322"/>
          </a:xfrm>
          <a:prstGeom prst="rect">
            <a:avLst/>
          </a:prstGeom>
          <a:noFill/>
        </p:spPr>
        <p:txBody>
          <a:bodyPr wrap="square">
            <a:spAutoFit/>
          </a:bodyPr>
          <a:lstStyle/>
          <a:p>
            <a:r>
              <a:rPr lang="en-CA" b="1" dirty="0">
                <a:solidFill>
                  <a:schemeClr val="bg1"/>
                </a:solidFill>
                <a:latin typeface="Arial" panose="020B0604020202020204" pitchFamily="34" charset="0"/>
                <a:cs typeface="Arial" panose="020B0604020202020204" pitchFamily="34" charset="0"/>
              </a:rPr>
              <a:t>Geographical Reach</a:t>
            </a:r>
            <a:r>
              <a:rPr lang="en-CA" dirty="0">
                <a:latin typeface="Arial" panose="020B0604020202020204" pitchFamily="34" charset="0"/>
                <a:cs typeface="Arial" panose="020B0604020202020204" pitchFamily="34" charset="0"/>
              </a:rPr>
              <a:t> </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Online training eliminates geographical barriers, enabling learners to participate regardless of their location, whether they're in the office, working remotely, or traveling</a:t>
            </a:r>
          </a:p>
        </p:txBody>
      </p:sp>
      <p:sp>
        <p:nvSpPr>
          <p:cNvPr id="2" name="Title 1">
            <a:extLst>
              <a:ext uri="{FF2B5EF4-FFF2-40B4-BE49-F238E27FC236}">
                <a16:creationId xmlns:a16="http://schemas.microsoft.com/office/drawing/2014/main" id="{6D02C158-467D-393E-36BE-CB291B8BB95F}"/>
              </a:ext>
            </a:extLst>
          </p:cNvPr>
          <p:cNvSpPr>
            <a:spLocks noGrp="1"/>
          </p:cNvSpPr>
          <p:nvPr>
            <p:ph type="title"/>
          </p:nvPr>
        </p:nvSpPr>
        <p:spPr/>
        <p:txBody>
          <a:bodyPr/>
          <a:lstStyle/>
          <a:p>
            <a:r>
              <a:rPr lang="en-CA" dirty="0">
                <a:ea typeface="Times New Roman" panose="02020603050405020304" pitchFamily="18" charset="0"/>
              </a:rPr>
              <a:t>Benefits of Online Training</a:t>
            </a:r>
            <a:endParaRPr lang="en-US" dirty="0"/>
          </a:p>
        </p:txBody>
      </p:sp>
      <p:sp>
        <p:nvSpPr>
          <p:cNvPr id="3" name="Content Placeholder 2">
            <a:extLst>
              <a:ext uri="{FF2B5EF4-FFF2-40B4-BE49-F238E27FC236}">
                <a16:creationId xmlns:a16="http://schemas.microsoft.com/office/drawing/2014/main" id="{B59F4912-BC98-A2D6-11AA-4B144ED1612A}"/>
              </a:ext>
            </a:extLst>
          </p:cNvPr>
          <p:cNvSpPr>
            <a:spLocks noGrp="1"/>
          </p:cNvSpPr>
          <p:nvPr>
            <p:ph idx="1"/>
          </p:nvPr>
        </p:nvSpPr>
        <p:spPr>
          <a:xfrm>
            <a:off x="1487424" y="1470992"/>
            <a:ext cx="7886700" cy="529561"/>
          </a:xfrm>
        </p:spPr>
        <p:txBody>
          <a:bodyPr/>
          <a:lstStyle/>
          <a:p>
            <a:pPr marL="0" indent="0">
              <a:buNone/>
            </a:pPr>
            <a:r>
              <a:rPr lang="en-CA" b="1" dirty="0">
                <a:solidFill>
                  <a:srgbClr val="0774BB"/>
                </a:solidFill>
              </a:rPr>
              <a:t>2. Accessibility</a:t>
            </a:r>
            <a:r>
              <a:rPr lang="en-CA" dirty="0">
                <a:solidFill>
                  <a:srgbClr val="0774BB"/>
                </a:solidFill>
              </a:rPr>
              <a:t>:</a:t>
            </a:r>
          </a:p>
        </p:txBody>
      </p:sp>
      <p:pic>
        <p:nvPicPr>
          <p:cNvPr id="14" name="Graphic 13" descr="Wheelchair access with solid fill">
            <a:extLst>
              <a:ext uri="{FF2B5EF4-FFF2-40B4-BE49-F238E27FC236}">
                <a16:creationId xmlns:a16="http://schemas.microsoft.com/office/drawing/2014/main" id="{2EC2B3D2-93EF-1A76-BD14-BD9024AC11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21962" y="256790"/>
            <a:ext cx="1189510" cy="1189510"/>
          </a:xfrm>
          <a:prstGeom prst="rect">
            <a:avLst/>
          </a:prstGeom>
        </p:spPr>
      </p:pic>
    </p:spTree>
    <p:extLst>
      <p:ext uri="{BB962C8B-B14F-4D97-AF65-F5344CB8AC3E}">
        <p14:creationId xmlns:p14="http://schemas.microsoft.com/office/powerpoint/2010/main" val="1316109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64B54D-4E37-944B-A3F0-900E33E17226}"/>
              </a:ext>
            </a:extLst>
          </p:cNvPr>
          <p:cNvSpPr/>
          <p:nvPr/>
        </p:nvSpPr>
        <p:spPr>
          <a:xfrm>
            <a:off x="691961" y="4809082"/>
            <a:ext cx="1530742" cy="804107"/>
          </a:xfrm>
          <a:prstGeom prst="rect">
            <a:avLst/>
          </a:prstGeom>
          <a:solidFill>
            <a:srgbClr val="F15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BBED95-4223-EBD4-D3D8-08EF4676DDB4}"/>
              </a:ext>
            </a:extLst>
          </p:cNvPr>
          <p:cNvSpPr>
            <a:spLocks noGrp="1"/>
          </p:cNvSpPr>
          <p:nvPr>
            <p:ph type="title"/>
          </p:nvPr>
        </p:nvSpPr>
        <p:spPr/>
        <p:txBody>
          <a:bodyPr/>
          <a:lstStyle/>
          <a:p>
            <a:r>
              <a:rPr lang="en-CA" dirty="0">
                <a:ea typeface="Times New Roman" panose="02020603050405020304" pitchFamily="18" charset="0"/>
              </a:rPr>
              <a:t>Benefits of Online Training</a:t>
            </a:r>
            <a:endParaRPr lang="en-US" dirty="0"/>
          </a:p>
        </p:txBody>
      </p:sp>
      <p:sp>
        <p:nvSpPr>
          <p:cNvPr id="3" name="Content Placeholder 2">
            <a:extLst>
              <a:ext uri="{FF2B5EF4-FFF2-40B4-BE49-F238E27FC236}">
                <a16:creationId xmlns:a16="http://schemas.microsoft.com/office/drawing/2014/main" id="{29BA1F31-ECE4-10CE-B143-76091C9089EA}"/>
              </a:ext>
            </a:extLst>
          </p:cNvPr>
          <p:cNvSpPr>
            <a:spLocks noGrp="1"/>
          </p:cNvSpPr>
          <p:nvPr>
            <p:ph idx="1"/>
          </p:nvPr>
        </p:nvSpPr>
        <p:spPr>
          <a:xfrm>
            <a:off x="1195834" y="1470991"/>
            <a:ext cx="10194542" cy="4283766"/>
          </a:xfrm>
        </p:spPr>
        <p:txBody>
          <a:bodyPr>
            <a:normAutofit/>
          </a:bodyPr>
          <a:lstStyle/>
          <a:p>
            <a:pPr marL="0" indent="0">
              <a:buNone/>
            </a:pPr>
            <a:r>
              <a:rPr lang="en-CA" b="1" dirty="0">
                <a:solidFill>
                  <a:srgbClr val="F15922"/>
                </a:solidFill>
              </a:rPr>
              <a:t>3. Engagement</a:t>
            </a:r>
            <a:r>
              <a:rPr lang="en-CA" dirty="0">
                <a:solidFill>
                  <a:srgbClr val="F15922"/>
                </a:solidFill>
              </a:rPr>
              <a:t>:</a:t>
            </a:r>
          </a:p>
        </p:txBody>
      </p:sp>
      <p:sp>
        <p:nvSpPr>
          <p:cNvPr id="4" name="Rectangle 3">
            <a:extLst>
              <a:ext uri="{FF2B5EF4-FFF2-40B4-BE49-F238E27FC236}">
                <a16:creationId xmlns:a16="http://schemas.microsoft.com/office/drawing/2014/main" id="{997D13CA-2F18-624B-AAD2-E1E83A157AF1}"/>
              </a:ext>
            </a:extLst>
          </p:cNvPr>
          <p:cNvSpPr/>
          <p:nvPr/>
        </p:nvSpPr>
        <p:spPr>
          <a:xfrm>
            <a:off x="1195834" y="1950451"/>
            <a:ext cx="2901422" cy="571189"/>
          </a:xfrm>
          <a:prstGeom prst="rect">
            <a:avLst/>
          </a:prstGeom>
          <a:solidFill>
            <a:srgbClr val="F15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C2884C6-ACFD-C243-AA5C-AC5E4B2633BA}"/>
              </a:ext>
            </a:extLst>
          </p:cNvPr>
          <p:cNvSpPr/>
          <p:nvPr/>
        </p:nvSpPr>
        <p:spPr>
          <a:xfrm>
            <a:off x="1209187" y="1950450"/>
            <a:ext cx="2901422" cy="2659934"/>
          </a:xfrm>
          <a:prstGeom prst="rect">
            <a:avLst/>
          </a:prstGeom>
          <a:noFill/>
          <a:ln w="38100">
            <a:solidFill>
              <a:srgbClr val="F15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17F64C7-C5C7-444F-B2F2-895B556EA5FE}"/>
              </a:ext>
            </a:extLst>
          </p:cNvPr>
          <p:cNvSpPr/>
          <p:nvPr/>
        </p:nvSpPr>
        <p:spPr>
          <a:xfrm>
            <a:off x="4597127" y="1950451"/>
            <a:ext cx="2901420" cy="571189"/>
          </a:xfrm>
          <a:prstGeom prst="rect">
            <a:avLst/>
          </a:prstGeom>
          <a:solidFill>
            <a:srgbClr val="F15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F29DED-72E2-8E40-80DE-FA4DCC009FF7}"/>
              </a:ext>
            </a:extLst>
          </p:cNvPr>
          <p:cNvSpPr/>
          <p:nvPr/>
        </p:nvSpPr>
        <p:spPr>
          <a:xfrm>
            <a:off x="4575695" y="1950450"/>
            <a:ext cx="2901420" cy="2659934"/>
          </a:xfrm>
          <a:prstGeom prst="rect">
            <a:avLst/>
          </a:prstGeom>
          <a:noFill/>
          <a:ln w="38100">
            <a:solidFill>
              <a:srgbClr val="F15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91367E-FBB5-2743-B827-2F2B20EE1BFD}"/>
              </a:ext>
            </a:extLst>
          </p:cNvPr>
          <p:cNvSpPr/>
          <p:nvPr/>
        </p:nvSpPr>
        <p:spPr>
          <a:xfrm>
            <a:off x="7921882" y="1950450"/>
            <a:ext cx="2944285" cy="571190"/>
          </a:xfrm>
          <a:prstGeom prst="rect">
            <a:avLst/>
          </a:prstGeom>
          <a:solidFill>
            <a:srgbClr val="F15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D17A99-9609-074C-8D7C-1EB9676BB4B5}"/>
              </a:ext>
            </a:extLst>
          </p:cNvPr>
          <p:cNvSpPr/>
          <p:nvPr/>
        </p:nvSpPr>
        <p:spPr>
          <a:xfrm>
            <a:off x="7921882" y="1950450"/>
            <a:ext cx="2944285" cy="2659934"/>
          </a:xfrm>
          <a:prstGeom prst="rect">
            <a:avLst/>
          </a:prstGeom>
          <a:noFill/>
          <a:ln w="38100">
            <a:solidFill>
              <a:srgbClr val="F15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0088AC-5D85-9B47-B7A8-E2B852CDA6AB}"/>
              </a:ext>
            </a:extLst>
          </p:cNvPr>
          <p:cNvSpPr txBox="1"/>
          <p:nvPr/>
        </p:nvSpPr>
        <p:spPr>
          <a:xfrm>
            <a:off x="7964747" y="2060238"/>
            <a:ext cx="2901421" cy="2554545"/>
          </a:xfrm>
          <a:prstGeom prst="rect">
            <a:avLst/>
          </a:prstGeom>
          <a:noFill/>
          <a:ln>
            <a:noFill/>
          </a:ln>
        </p:spPr>
        <p:txBody>
          <a:bodyPr wrap="square">
            <a:spAutoFit/>
          </a:bodyPr>
          <a:lstStyle/>
          <a:p>
            <a:r>
              <a:rPr lang="en-CA" sz="1600" b="1" dirty="0">
                <a:solidFill>
                  <a:schemeClr val="bg1"/>
                </a:solidFill>
                <a:latin typeface="Arial" panose="020B0604020202020204" pitchFamily="34" charset="0"/>
                <a:cs typeface="Arial" panose="020B0604020202020204" pitchFamily="34" charset="0"/>
              </a:rPr>
              <a:t>Personalization</a:t>
            </a:r>
            <a:endParaRPr lang="en-CA" sz="1600" dirty="0">
              <a:solidFill>
                <a:schemeClr val="bg1"/>
              </a:solidFill>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Online training platforms may offer personalized learning experiences tailored to individual learner preferences and performance, increasing engagement by delivering relevant content and adaptive challenges</a:t>
            </a:r>
          </a:p>
        </p:txBody>
      </p:sp>
      <p:sp>
        <p:nvSpPr>
          <p:cNvPr id="11" name="TextBox 10">
            <a:extLst>
              <a:ext uri="{FF2B5EF4-FFF2-40B4-BE49-F238E27FC236}">
                <a16:creationId xmlns:a16="http://schemas.microsoft.com/office/drawing/2014/main" id="{4F67BDB2-332D-674A-ACE5-36FD5A71710D}"/>
              </a:ext>
            </a:extLst>
          </p:cNvPr>
          <p:cNvSpPr txBox="1"/>
          <p:nvPr/>
        </p:nvSpPr>
        <p:spPr>
          <a:xfrm>
            <a:off x="4618559" y="2055839"/>
            <a:ext cx="2901420" cy="2554545"/>
          </a:xfrm>
          <a:prstGeom prst="rect">
            <a:avLst/>
          </a:prstGeom>
          <a:noFill/>
        </p:spPr>
        <p:txBody>
          <a:bodyPr wrap="square">
            <a:spAutoFit/>
          </a:bodyPr>
          <a:lstStyle/>
          <a:p>
            <a:r>
              <a:rPr lang="en-CA" sz="1600" b="1" dirty="0">
                <a:solidFill>
                  <a:schemeClr val="bg1"/>
                </a:solidFill>
                <a:latin typeface="Arial" panose="020B0604020202020204" pitchFamily="34" charset="0"/>
                <a:cs typeface="Arial" panose="020B0604020202020204" pitchFamily="34" charset="0"/>
              </a:rPr>
              <a:t>Social Learning Features</a:t>
            </a:r>
            <a:endParaRPr lang="en-CA" sz="1600" dirty="0">
              <a:solidFill>
                <a:schemeClr val="bg1"/>
              </a:solidFill>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Collaborative tools such as discussion forums, chat rooms, and peer-to-peer feedback mechanisms foster interaction and knowledge sharing among learners, promoting engagement and community building</a:t>
            </a:r>
          </a:p>
        </p:txBody>
      </p:sp>
      <p:sp>
        <p:nvSpPr>
          <p:cNvPr id="12" name="TextBox 11">
            <a:extLst>
              <a:ext uri="{FF2B5EF4-FFF2-40B4-BE49-F238E27FC236}">
                <a16:creationId xmlns:a16="http://schemas.microsoft.com/office/drawing/2014/main" id="{7099A88F-676E-BA4C-8D35-7E29CB5AC546}"/>
              </a:ext>
            </a:extLst>
          </p:cNvPr>
          <p:cNvSpPr txBox="1"/>
          <p:nvPr/>
        </p:nvSpPr>
        <p:spPr>
          <a:xfrm>
            <a:off x="1252050" y="2068031"/>
            <a:ext cx="2858559" cy="2062103"/>
          </a:xfrm>
          <a:prstGeom prst="rect">
            <a:avLst/>
          </a:prstGeom>
          <a:noFill/>
        </p:spPr>
        <p:txBody>
          <a:bodyPr wrap="square">
            <a:spAutoFit/>
          </a:bodyPr>
          <a:lstStyle/>
          <a:p>
            <a:r>
              <a:rPr lang="en-CA" sz="1600" b="1" dirty="0">
                <a:solidFill>
                  <a:schemeClr val="bg1"/>
                </a:solidFill>
                <a:latin typeface="Arial" panose="020B0604020202020204" pitchFamily="34" charset="0"/>
                <a:cs typeface="Arial" panose="020B0604020202020204" pitchFamily="34" charset="0"/>
              </a:rPr>
              <a:t>Interactive Content</a:t>
            </a:r>
            <a:endParaRPr lang="en-CA" sz="1600" dirty="0">
              <a:solidFill>
                <a:schemeClr val="bg1"/>
              </a:solidFill>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Online training often includes interactive elements such as videos, simulations, quizzes, and gamified activities that enhance learner engagement and participation</a:t>
            </a:r>
          </a:p>
        </p:txBody>
      </p:sp>
      <p:sp>
        <p:nvSpPr>
          <p:cNvPr id="14" name="TextBox 13">
            <a:extLst>
              <a:ext uri="{FF2B5EF4-FFF2-40B4-BE49-F238E27FC236}">
                <a16:creationId xmlns:a16="http://schemas.microsoft.com/office/drawing/2014/main" id="{CC474DB0-AD5D-AB4D-B14A-6EE3C4F93ADB}"/>
              </a:ext>
            </a:extLst>
          </p:cNvPr>
          <p:cNvSpPr txBox="1"/>
          <p:nvPr/>
        </p:nvSpPr>
        <p:spPr>
          <a:xfrm>
            <a:off x="2271471" y="4930078"/>
            <a:ext cx="9357664" cy="584775"/>
          </a:xfrm>
          <a:prstGeom prst="rect">
            <a:avLst/>
          </a:prstGeom>
          <a:noFill/>
        </p:spPr>
        <p:txBody>
          <a:bodyPr wrap="square">
            <a:spAutoFit/>
          </a:bodyPr>
          <a:lstStyle/>
          <a:p>
            <a:r>
              <a:rPr lang="en-CA" sz="1600" dirty="0">
                <a:latin typeface="Arial" panose="020B0604020202020204" pitchFamily="34" charset="0"/>
                <a:cs typeface="Arial" panose="020B0604020202020204" pitchFamily="34" charset="0"/>
              </a:rPr>
              <a:t>Immediate feedback mechanisms, such as instant quiz results or progress trackers provide learners with timely insights into their performance, motivating them to stay engaged and track their progress</a:t>
            </a:r>
          </a:p>
        </p:txBody>
      </p:sp>
      <p:sp>
        <p:nvSpPr>
          <p:cNvPr id="15" name="Rectangle 14">
            <a:extLst>
              <a:ext uri="{FF2B5EF4-FFF2-40B4-BE49-F238E27FC236}">
                <a16:creationId xmlns:a16="http://schemas.microsoft.com/office/drawing/2014/main" id="{2A5AEE2F-19B3-964C-A368-511828178183}"/>
              </a:ext>
            </a:extLst>
          </p:cNvPr>
          <p:cNvSpPr/>
          <p:nvPr/>
        </p:nvSpPr>
        <p:spPr>
          <a:xfrm>
            <a:off x="677671" y="4813482"/>
            <a:ext cx="10836658" cy="799708"/>
          </a:xfrm>
          <a:prstGeom prst="rect">
            <a:avLst/>
          </a:prstGeom>
          <a:noFill/>
          <a:ln w="38100">
            <a:solidFill>
              <a:srgbClr val="F15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D09E710-73B9-F14B-B87C-2CF00B99E81A}"/>
              </a:ext>
            </a:extLst>
          </p:cNvPr>
          <p:cNvSpPr txBox="1"/>
          <p:nvPr/>
        </p:nvSpPr>
        <p:spPr>
          <a:xfrm>
            <a:off x="856678" y="4930078"/>
            <a:ext cx="1200159" cy="584775"/>
          </a:xfrm>
          <a:prstGeom prst="rect">
            <a:avLst/>
          </a:prstGeom>
          <a:noFill/>
        </p:spPr>
        <p:txBody>
          <a:bodyPr wrap="square">
            <a:spAutoFit/>
          </a:bodyPr>
          <a:lstStyle/>
          <a:p>
            <a:r>
              <a:rPr lang="en-CA" sz="1600" b="1" dirty="0">
                <a:solidFill>
                  <a:schemeClr val="bg1"/>
                </a:solidFill>
                <a:latin typeface="Arial" panose="020B0604020202020204" pitchFamily="34" charset="0"/>
                <a:cs typeface="Arial" panose="020B0604020202020204" pitchFamily="34" charset="0"/>
              </a:rPr>
              <a:t>Real-Time Feedback</a:t>
            </a:r>
            <a:r>
              <a:rPr lang="en-CA" sz="1600" dirty="0">
                <a:solidFill>
                  <a:schemeClr val="bg1"/>
                </a:solidFill>
                <a:latin typeface="Arial" panose="020B0604020202020204" pitchFamily="34" charset="0"/>
                <a:cs typeface="Arial" panose="020B0604020202020204" pitchFamily="34" charset="0"/>
              </a:rPr>
              <a:t>: </a:t>
            </a:r>
            <a:endParaRPr lang="en-US" sz="1600" dirty="0">
              <a:solidFill>
                <a:schemeClr val="bg1"/>
              </a:solidFill>
            </a:endParaRPr>
          </a:p>
        </p:txBody>
      </p:sp>
      <p:pic>
        <p:nvPicPr>
          <p:cNvPr id="16" name="Graphic 15" descr="Programmer female with solid fill">
            <a:extLst>
              <a:ext uri="{FF2B5EF4-FFF2-40B4-BE49-F238E27FC236}">
                <a16:creationId xmlns:a16="http://schemas.microsoft.com/office/drawing/2014/main" id="{5E5C5143-677A-F969-0F75-4977D2BC05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38664" y="274154"/>
            <a:ext cx="1344613" cy="1344613"/>
          </a:xfrm>
          <a:prstGeom prst="rect">
            <a:avLst/>
          </a:prstGeom>
        </p:spPr>
      </p:pic>
    </p:spTree>
    <p:extLst>
      <p:ext uri="{BB962C8B-B14F-4D97-AF65-F5344CB8AC3E}">
        <p14:creationId xmlns:p14="http://schemas.microsoft.com/office/powerpoint/2010/main" val="2181202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7C76-1275-73F0-9411-EA13FF658447}"/>
              </a:ext>
            </a:extLst>
          </p:cNvPr>
          <p:cNvSpPr>
            <a:spLocks noGrp="1"/>
          </p:cNvSpPr>
          <p:nvPr>
            <p:ph type="title"/>
          </p:nvPr>
        </p:nvSpPr>
        <p:spPr/>
        <p:txBody>
          <a:bodyPr/>
          <a:lstStyle/>
          <a:p>
            <a:r>
              <a:rPr lang="en-CA" dirty="0">
                <a:ea typeface="Times New Roman" panose="02020603050405020304" pitchFamily="18" charset="0"/>
              </a:rPr>
              <a:t>Benefits of Online Training</a:t>
            </a:r>
            <a:endParaRPr lang="en-US" dirty="0"/>
          </a:p>
        </p:txBody>
      </p:sp>
      <p:sp>
        <p:nvSpPr>
          <p:cNvPr id="3" name="Content Placeholder 2">
            <a:extLst>
              <a:ext uri="{FF2B5EF4-FFF2-40B4-BE49-F238E27FC236}">
                <a16:creationId xmlns:a16="http://schemas.microsoft.com/office/drawing/2014/main" id="{AB57BDDB-9FC0-0EFC-6380-B172524E68C9}"/>
              </a:ext>
            </a:extLst>
          </p:cNvPr>
          <p:cNvSpPr>
            <a:spLocks noGrp="1"/>
          </p:cNvSpPr>
          <p:nvPr>
            <p:ph idx="1"/>
          </p:nvPr>
        </p:nvSpPr>
        <p:spPr>
          <a:xfrm>
            <a:off x="1109472" y="1470991"/>
            <a:ext cx="9851136" cy="4283766"/>
          </a:xfrm>
        </p:spPr>
        <p:txBody>
          <a:bodyPr/>
          <a:lstStyle/>
          <a:p>
            <a:pPr marL="0" indent="0">
              <a:buNone/>
            </a:pPr>
            <a:r>
              <a:rPr lang="en-CA" dirty="0"/>
              <a:t>By leveraging these features, online training not only offers flexibility and accessibility but also enhances learner engagement by providing interactive, personalized, and socially connected learning experiences. This combination of flexibility, accessibility, and engagement contributes to more effective and impactful training outcomes for organizations and learners alike.</a:t>
            </a:r>
          </a:p>
        </p:txBody>
      </p:sp>
      <p:pic>
        <p:nvPicPr>
          <p:cNvPr id="5" name="Picture 4" descr="A screen shot of a computer&#10;&#10;Description automatically generated">
            <a:extLst>
              <a:ext uri="{FF2B5EF4-FFF2-40B4-BE49-F238E27FC236}">
                <a16:creationId xmlns:a16="http://schemas.microsoft.com/office/drawing/2014/main" id="{DAAF13BA-C6E4-07A4-2B49-75AA723CA62A}"/>
              </a:ext>
            </a:extLst>
          </p:cNvPr>
          <p:cNvPicPr>
            <a:picLocks noChangeAspect="1"/>
          </p:cNvPicPr>
          <p:nvPr/>
        </p:nvPicPr>
        <p:blipFill rotWithShape="1">
          <a:blip r:embed="rId2"/>
          <a:srcRect b="1550"/>
          <a:stretch/>
        </p:blipFill>
        <p:spPr>
          <a:xfrm>
            <a:off x="4269468" y="3216215"/>
            <a:ext cx="3653064" cy="2704666"/>
          </a:xfrm>
          <a:prstGeom prst="rect">
            <a:avLst/>
          </a:prstGeom>
        </p:spPr>
      </p:pic>
      <p:sp>
        <p:nvSpPr>
          <p:cNvPr id="6" name="Right Arrow 5">
            <a:extLst>
              <a:ext uri="{FF2B5EF4-FFF2-40B4-BE49-F238E27FC236}">
                <a16:creationId xmlns:a16="http://schemas.microsoft.com/office/drawing/2014/main" id="{5B6217D1-264A-8DFB-C6D9-3B1D2A6CF485}"/>
              </a:ext>
            </a:extLst>
          </p:cNvPr>
          <p:cNvSpPr/>
          <p:nvPr/>
        </p:nvSpPr>
        <p:spPr>
          <a:xfrm rot="10800000">
            <a:off x="7483931" y="3551819"/>
            <a:ext cx="734785" cy="159026"/>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E4263B19-7EAD-ADA2-C606-7B7A2E95B170}"/>
              </a:ext>
            </a:extLst>
          </p:cNvPr>
          <p:cNvSpPr/>
          <p:nvPr/>
        </p:nvSpPr>
        <p:spPr>
          <a:xfrm rot="10800000">
            <a:off x="7335838" y="4046449"/>
            <a:ext cx="882877" cy="159026"/>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4E18B622-4996-C8E5-D03C-1211B487793E}"/>
              </a:ext>
            </a:extLst>
          </p:cNvPr>
          <p:cNvSpPr/>
          <p:nvPr/>
        </p:nvSpPr>
        <p:spPr>
          <a:xfrm>
            <a:off x="3753985" y="5387009"/>
            <a:ext cx="734785" cy="159026"/>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8260DF4-EED6-372E-8978-6C0AA6189DFD}"/>
              </a:ext>
            </a:extLst>
          </p:cNvPr>
          <p:cNvSpPr txBox="1"/>
          <p:nvPr/>
        </p:nvSpPr>
        <p:spPr>
          <a:xfrm>
            <a:off x="8267700" y="3428208"/>
            <a:ext cx="2286000" cy="369332"/>
          </a:xfrm>
          <a:prstGeom prst="rect">
            <a:avLst/>
          </a:prstGeom>
          <a:noFill/>
        </p:spPr>
        <p:txBody>
          <a:bodyPr wrap="square">
            <a:spAutoFit/>
          </a:bodyPr>
          <a:lstStyle/>
          <a:p>
            <a:r>
              <a:rPr lang="en-CA" dirty="0">
                <a:solidFill>
                  <a:srgbClr val="FF0000"/>
                </a:solidFill>
                <a:latin typeface="Arial" panose="020B0604020202020204" pitchFamily="34" charset="0"/>
                <a:cs typeface="Arial" panose="020B0604020202020204" pitchFamily="34" charset="0"/>
              </a:rPr>
              <a:t>Accessibility</a:t>
            </a:r>
            <a:endParaRPr lang="en-US" dirty="0">
              <a:solidFill>
                <a:srgbClr val="FF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E751435-A080-FD2F-389F-31B77E5C0CBE}"/>
              </a:ext>
            </a:extLst>
          </p:cNvPr>
          <p:cNvSpPr txBox="1"/>
          <p:nvPr/>
        </p:nvSpPr>
        <p:spPr>
          <a:xfrm>
            <a:off x="8267700" y="3909627"/>
            <a:ext cx="2237015" cy="369332"/>
          </a:xfrm>
          <a:prstGeom prst="rect">
            <a:avLst/>
          </a:prstGeom>
          <a:noFill/>
        </p:spPr>
        <p:txBody>
          <a:bodyPr wrap="square">
            <a:spAutoFit/>
          </a:bodyPr>
          <a:lstStyle/>
          <a:p>
            <a:r>
              <a:rPr lang="en-CA" dirty="0">
                <a:solidFill>
                  <a:srgbClr val="FF0000"/>
                </a:solidFill>
                <a:latin typeface="Arial" panose="020B0604020202020204" pitchFamily="34" charset="0"/>
                <a:cs typeface="Arial" panose="020B0604020202020204" pitchFamily="34" charset="0"/>
              </a:rPr>
              <a:t>Interactive</a:t>
            </a:r>
            <a:endParaRPr lang="en-US"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F0CDEA5-CB8C-9F44-BC42-837A0FC574B7}"/>
              </a:ext>
            </a:extLst>
          </p:cNvPr>
          <p:cNvSpPr txBox="1"/>
          <p:nvPr/>
        </p:nvSpPr>
        <p:spPr>
          <a:xfrm>
            <a:off x="1812588" y="5283821"/>
            <a:ext cx="1819501" cy="369332"/>
          </a:xfrm>
          <a:prstGeom prst="rect">
            <a:avLst/>
          </a:prstGeom>
          <a:noFill/>
        </p:spPr>
        <p:txBody>
          <a:bodyPr wrap="square">
            <a:spAutoFit/>
          </a:bodyPr>
          <a:lstStyle/>
          <a:p>
            <a:pPr algn="r"/>
            <a:r>
              <a:rPr lang="en-CA" dirty="0">
                <a:solidFill>
                  <a:srgbClr val="FF0000"/>
                </a:solidFill>
                <a:latin typeface="Arial" panose="020B0604020202020204" pitchFamily="34" charset="0"/>
                <a:cs typeface="Arial" panose="020B0604020202020204" pitchFamily="34" charset="0"/>
              </a:rPr>
              <a:t>Flexibility</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992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B429-1901-DD5A-D029-A94B2FB44D57}"/>
              </a:ext>
            </a:extLst>
          </p:cNvPr>
          <p:cNvSpPr>
            <a:spLocks noGrp="1"/>
          </p:cNvSpPr>
          <p:nvPr>
            <p:ph type="title"/>
          </p:nvPr>
        </p:nvSpPr>
        <p:spPr>
          <a:xfrm>
            <a:off x="831851" y="1928191"/>
            <a:ext cx="10515600" cy="809728"/>
          </a:xfrm>
        </p:spPr>
        <p:txBody>
          <a:bodyPr/>
          <a:lstStyle/>
          <a:p>
            <a:r>
              <a:rPr lang="en-US" dirty="0"/>
              <a:t>Conclusion</a:t>
            </a:r>
          </a:p>
        </p:txBody>
      </p:sp>
      <p:sp>
        <p:nvSpPr>
          <p:cNvPr id="3" name="Subtitle 2">
            <a:extLst>
              <a:ext uri="{FF2B5EF4-FFF2-40B4-BE49-F238E27FC236}">
                <a16:creationId xmlns:a16="http://schemas.microsoft.com/office/drawing/2014/main" id="{73B6EBC4-4BB6-2491-999F-5A80F9342917}"/>
              </a:ext>
            </a:extLst>
          </p:cNvPr>
          <p:cNvSpPr>
            <a:spLocks noGrp="1"/>
          </p:cNvSpPr>
          <p:nvPr>
            <p:ph type="subTitle" idx="10"/>
          </p:nvPr>
        </p:nvSpPr>
        <p:spPr>
          <a:xfrm>
            <a:off x="1524000" y="2737918"/>
            <a:ext cx="9144000" cy="691082"/>
          </a:xfrm>
        </p:spPr>
        <p:txBody>
          <a:bodyPr/>
          <a:lstStyle/>
          <a:p>
            <a:r>
              <a:rPr lang="en-US" dirty="0"/>
              <a:t>Section 8</a:t>
            </a:r>
          </a:p>
        </p:txBody>
      </p:sp>
    </p:spTree>
    <p:extLst>
      <p:ext uri="{BB962C8B-B14F-4D97-AF65-F5344CB8AC3E}">
        <p14:creationId xmlns:p14="http://schemas.microsoft.com/office/powerpoint/2010/main" val="1226979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E8DE-907E-4229-E65E-D710CA4470A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90A0833-F914-AA32-41E1-9D6366AF8DE6}"/>
              </a:ext>
            </a:extLst>
          </p:cNvPr>
          <p:cNvSpPr>
            <a:spLocks noGrp="1"/>
          </p:cNvSpPr>
          <p:nvPr>
            <p:ph idx="1"/>
          </p:nvPr>
        </p:nvSpPr>
        <p:spPr>
          <a:xfrm>
            <a:off x="1731264" y="1470991"/>
            <a:ext cx="8729472" cy="4283766"/>
          </a:xfrm>
        </p:spPr>
        <p:txBody>
          <a:bodyPr/>
          <a:lstStyle/>
          <a:p>
            <a:pPr marL="0" indent="0">
              <a:buNone/>
            </a:pPr>
            <a:r>
              <a:rPr lang="en-CA" dirty="0">
                <a:ea typeface="Times New Roman" panose="02020603050405020304" pitchFamily="18" charset="0"/>
              </a:rPr>
              <a:t>In conclusion, leverage technology as a catalyst for improved workplace culture. By adopting accessible and user-friendly solutions, create safer and healthier working environments, enhance employee performance, and effectively manage change. The incorporation of technology is not only an investment in safety but also a strategic move towards a more connected and efficient workplace.</a:t>
            </a:r>
            <a:endParaRPr lang="en-US" dirty="0"/>
          </a:p>
        </p:txBody>
      </p:sp>
      <p:pic>
        <p:nvPicPr>
          <p:cNvPr id="5" name="Picture 4" descr="Cartoon robots holding a tablet&#10;&#10;Description automatically generated">
            <a:extLst>
              <a:ext uri="{FF2B5EF4-FFF2-40B4-BE49-F238E27FC236}">
                <a16:creationId xmlns:a16="http://schemas.microsoft.com/office/drawing/2014/main" id="{0840F901-55F0-3841-5EDF-EA1C7D354EF8}"/>
              </a:ext>
            </a:extLst>
          </p:cNvPr>
          <p:cNvPicPr>
            <a:picLocks noChangeAspect="1"/>
          </p:cNvPicPr>
          <p:nvPr/>
        </p:nvPicPr>
        <p:blipFill>
          <a:blip r:embed="rId2"/>
          <a:stretch>
            <a:fillRect/>
          </a:stretch>
        </p:blipFill>
        <p:spPr>
          <a:xfrm>
            <a:off x="3271158" y="3429000"/>
            <a:ext cx="6367235" cy="2851288"/>
          </a:xfrm>
          <a:prstGeom prst="rect">
            <a:avLst/>
          </a:prstGeom>
        </p:spPr>
      </p:pic>
    </p:spTree>
    <p:extLst>
      <p:ext uri="{BB962C8B-B14F-4D97-AF65-F5344CB8AC3E}">
        <p14:creationId xmlns:p14="http://schemas.microsoft.com/office/powerpoint/2010/main" val="1684677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E1C4-17AA-CB0E-34E7-5D78145BF600}"/>
              </a:ext>
            </a:extLst>
          </p:cNvPr>
          <p:cNvSpPr>
            <a:spLocks noGrp="1"/>
          </p:cNvSpPr>
          <p:nvPr>
            <p:ph type="title"/>
          </p:nvPr>
        </p:nvSpPr>
        <p:spPr/>
        <p:txBody>
          <a:bodyPr>
            <a:normAutofit/>
          </a:bodyPr>
          <a:lstStyle/>
          <a:p>
            <a:r>
              <a:rPr lang="en-US" dirty="0">
                <a:solidFill>
                  <a:srgbClr val="FF9300"/>
                </a:solidFill>
              </a:rPr>
              <a:t>Connect With Us!</a:t>
            </a:r>
            <a:endParaRPr lang="en-US" dirty="0"/>
          </a:p>
        </p:txBody>
      </p:sp>
      <p:sp>
        <p:nvSpPr>
          <p:cNvPr id="3" name="Content Placeholder 2">
            <a:extLst>
              <a:ext uri="{FF2B5EF4-FFF2-40B4-BE49-F238E27FC236}">
                <a16:creationId xmlns:a16="http://schemas.microsoft.com/office/drawing/2014/main" id="{C6C58952-F620-E065-61AD-06F6E29794BE}"/>
              </a:ext>
            </a:extLst>
          </p:cNvPr>
          <p:cNvSpPr>
            <a:spLocks noGrp="1"/>
          </p:cNvSpPr>
          <p:nvPr>
            <p:ph idx="1"/>
          </p:nvPr>
        </p:nvSpPr>
        <p:spPr>
          <a:xfrm>
            <a:off x="960120" y="1470991"/>
            <a:ext cx="4937760" cy="4283766"/>
          </a:xfrm>
        </p:spPr>
        <p:txBody>
          <a:bodyPr/>
          <a:lstStyle/>
          <a:p>
            <a:pPr marL="0" indent="0">
              <a:buNone/>
            </a:pPr>
            <a:r>
              <a:rPr lang="en-CA" dirty="0"/>
              <a:t>Are you subscribed to our newsletters? Each month we share important news, updates, and any changes in legislation across Canada. </a:t>
            </a:r>
          </a:p>
          <a:p>
            <a:pPr marL="0" indent="0">
              <a:buNone/>
            </a:pPr>
            <a:endParaRPr lang="en-CA" dirty="0"/>
          </a:p>
          <a:p>
            <a:pPr marL="0" indent="0">
              <a:buNone/>
            </a:pPr>
            <a:r>
              <a:rPr lang="en-CA" dirty="0"/>
              <a:t>We also provide free resources and provide you with links to join our upcoming webinars. If you want to be part of our mailing list, email </a:t>
            </a:r>
            <a:r>
              <a:rPr lang="en-CA" dirty="0">
                <a:hlinkClick r:id="rId2"/>
              </a:rPr>
              <a:t>communications@systems24-7.com</a:t>
            </a:r>
            <a:r>
              <a:rPr lang="en-CA" dirty="0"/>
              <a:t>.</a:t>
            </a:r>
          </a:p>
        </p:txBody>
      </p:sp>
      <p:pic>
        <p:nvPicPr>
          <p:cNvPr id="4" name="Picture 3" descr="A close up of a sign&#10;&#10;Description automatically generated">
            <a:hlinkClick r:id="rId3"/>
            <a:extLst>
              <a:ext uri="{FF2B5EF4-FFF2-40B4-BE49-F238E27FC236}">
                <a16:creationId xmlns:a16="http://schemas.microsoft.com/office/drawing/2014/main" id="{E742D6E4-4E7D-6B89-78BA-30F75C3D0A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43545" y="1499763"/>
            <a:ext cx="709021" cy="749814"/>
          </a:xfrm>
          <a:prstGeom prst="rect">
            <a:avLst/>
          </a:prstGeom>
        </p:spPr>
      </p:pic>
      <p:pic>
        <p:nvPicPr>
          <p:cNvPr id="5" name="Picture 4" descr="A picture containing drawing, holding&#10;&#10;Description automatically generated">
            <a:hlinkClick r:id="rId5"/>
            <a:extLst>
              <a:ext uri="{FF2B5EF4-FFF2-40B4-BE49-F238E27FC236}">
                <a16:creationId xmlns:a16="http://schemas.microsoft.com/office/drawing/2014/main" id="{F65E7141-564E-2FC0-3973-704083B29A0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33583" y="2455319"/>
            <a:ext cx="720543" cy="761999"/>
          </a:xfrm>
          <a:prstGeom prst="rect">
            <a:avLst/>
          </a:prstGeom>
        </p:spPr>
      </p:pic>
      <p:pic>
        <p:nvPicPr>
          <p:cNvPr id="6" name="Picture 5" descr="A close up of a sign&#10;&#10;Description automatically generated">
            <a:hlinkClick r:id="rId7"/>
            <a:extLst>
              <a:ext uri="{FF2B5EF4-FFF2-40B4-BE49-F238E27FC236}">
                <a16:creationId xmlns:a16="http://schemas.microsoft.com/office/drawing/2014/main" id="{068C3B3F-5160-5D0C-EC8C-624BECC6FA4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857010" y="3444781"/>
            <a:ext cx="720543" cy="761999"/>
          </a:xfrm>
          <a:prstGeom prst="rect">
            <a:avLst/>
          </a:prstGeom>
        </p:spPr>
      </p:pic>
      <p:pic>
        <p:nvPicPr>
          <p:cNvPr id="7" name="Picture 6" descr="Logo, icon&#10;&#10;Description automatically generated">
            <a:extLst>
              <a:ext uri="{FF2B5EF4-FFF2-40B4-BE49-F238E27FC236}">
                <a16:creationId xmlns:a16="http://schemas.microsoft.com/office/drawing/2014/main" id="{3E665611-B460-70A0-5B12-4B247689F01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864969" y="4526069"/>
            <a:ext cx="776601" cy="535328"/>
          </a:xfrm>
          <a:prstGeom prst="rect">
            <a:avLst/>
          </a:prstGeom>
        </p:spPr>
      </p:pic>
      <p:sp>
        <p:nvSpPr>
          <p:cNvPr id="8" name="Rounded Rectangle 7">
            <a:extLst>
              <a:ext uri="{FF2B5EF4-FFF2-40B4-BE49-F238E27FC236}">
                <a16:creationId xmlns:a16="http://schemas.microsoft.com/office/drawing/2014/main" id="{FC4A742B-292A-FC54-EAD0-B214BBDAF509}"/>
              </a:ext>
            </a:extLst>
          </p:cNvPr>
          <p:cNvSpPr/>
          <p:nvPr/>
        </p:nvSpPr>
        <p:spPr>
          <a:xfrm>
            <a:off x="7729698" y="1525875"/>
            <a:ext cx="2350536" cy="761999"/>
          </a:xfrm>
          <a:prstGeom prst="round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774BB"/>
              </a:solidFill>
            </a:endParaRPr>
          </a:p>
        </p:txBody>
      </p:sp>
      <p:sp>
        <p:nvSpPr>
          <p:cNvPr id="9" name="TextBox 8">
            <a:extLst>
              <a:ext uri="{FF2B5EF4-FFF2-40B4-BE49-F238E27FC236}">
                <a16:creationId xmlns:a16="http://schemas.microsoft.com/office/drawing/2014/main" id="{F66939B5-068F-D456-85C2-B82457402E73}"/>
              </a:ext>
            </a:extLst>
          </p:cNvPr>
          <p:cNvSpPr txBox="1"/>
          <p:nvPr/>
        </p:nvSpPr>
        <p:spPr>
          <a:xfrm>
            <a:off x="7793896" y="1585596"/>
            <a:ext cx="2286339" cy="646331"/>
          </a:xfrm>
          <a:prstGeom prst="rect">
            <a:avLst/>
          </a:prstGeom>
          <a:noFill/>
        </p:spPr>
        <p:txBody>
          <a:bodyPr wrap="square" rtlCol="0">
            <a:spAutoFit/>
          </a:bodyPr>
          <a:lstStyle/>
          <a:p>
            <a:r>
              <a:rPr lang="en-CA" u="sng" dirty="0">
                <a:solidFill>
                  <a:schemeClr val="bg1"/>
                </a:solidFill>
                <a:latin typeface="Arial" panose="020B0604020202020204" pitchFamily="34" charset="0"/>
                <a:cs typeface="Arial" panose="020B0604020202020204" pitchFamily="34" charset="0"/>
              </a:rPr>
              <a:t>www.facebook.com/systems247</a:t>
            </a:r>
            <a:endParaRPr lang="en-US" dirty="0">
              <a:solidFill>
                <a:schemeClr val="bg1"/>
              </a:solidFill>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25D86479-9BA6-B64A-5D7E-89EA96643E16}"/>
              </a:ext>
            </a:extLst>
          </p:cNvPr>
          <p:cNvSpPr/>
          <p:nvPr/>
        </p:nvSpPr>
        <p:spPr>
          <a:xfrm>
            <a:off x="7729698" y="2459683"/>
            <a:ext cx="2350536" cy="761999"/>
          </a:xfrm>
          <a:prstGeom prst="round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C1B543B-FD47-A1B2-9B23-91E5207209F3}"/>
              </a:ext>
            </a:extLst>
          </p:cNvPr>
          <p:cNvSpPr txBox="1"/>
          <p:nvPr/>
        </p:nvSpPr>
        <p:spPr>
          <a:xfrm>
            <a:off x="7793896" y="2519404"/>
            <a:ext cx="2286339" cy="646331"/>
          </a:xfrm>
          <a:prstGeom prst="rect">
            <a:avLst/>
          </a:prstGeom>
          <a:noFill/>
        </p:spPr>
        <p:txBody>
          <a:bodyPr wrap="square" rtlCol="0">
            <a:spAutoFit/>
          </a:bodyPr>
          <a:lstStyle/>
          <a:p>
            <a:r>
              <a:rPr lang="en-CA" u="sng" dirty="0">
                <a:solidFill>
                  <a:schemeClr val="bg1"/>
                </a:solidFill>
                <a:latin typeface="Arial" panose="020B0604020202020204" pitchFamily="34" charset="0"/>
                <a:cs typeface="Arial" panose="020B0604020202020204" pitchFamily="34" charset="0"/>
              </a:rPr>
              <a:t>www.Instagram.com/dunk247</a:t>
            </a:r>
            <a:endParaRPr lang="en-US" dirty="0">
              <a:solidFill>
                <a:schemeClr val="bg1"/>
              </a:solidFill>
              <a:latin typeface="Arial" panose="020B060402020202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EAC0BC78-E843-4827-D885-532E14CC3967}"/>
              </a:ext>
            </a:extLst>
          </p:cNvPr>
          <p:cNvSpPr/>
          <p:nvPr/>
        </p:nvSpPr>
        <p:spPr>
          <a:xfrm>
            <a:off x="7732433" y="3451070"/>
            <a:ext cx="2350536" cy="761999"/>
          </a:xfrm>
          <a:prstGeom prst="round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30D395A-0461-F5EC-53BE-4CC383610583}"/>
              </a:ext>
            </a:extLst>
          </p:cNvPr>
          <p:cNvSpPr txBox="1"/>
          <p:nvPr/>
        </p:nvSpPr>
        <p:spPr>
          <a:xfrm>
            <a:off x="7796631" y="3510791"/>
            <a:ext cx="2090066"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www.linkedin.com/systems-24-7</a:t>
            </a:r>
          </a:p>
        </p:txBody>
      </p:sp>
      <p:sp>
        <p:nvSpPr>
          <p:cNvPr id="14" name="Rounded Rectangle 13">
            <a:extLst>
              <a:ext uri="{FF2B5EF4-FFF2-40B4-BE49-F238E27FC236}">
                <a16:creationId xmlns:a16="http://schemas.microsoft.com/office/drawing/2014/main" id="{9613A2BA-AC4E-4988-7A63-2D6EE4C91CF3}"/>
              </a:ext>
            </a:extLst>
          </p:cNvPr>
          <p:cNvSpPr/>
          <p:nvPr/>
        </p:nvSpPr>
        <p:spPr>
          <a:xfrm>
            <a:off x="7729698" y="4526070"/>
            <a:ext cx="2986234" cy="761999"/>
          </a:xfrm>
          <a:prstGeom prst="roundRect">
            <a:avLst/>
          </a:prstGeom>
          <a:solidFill>
            <a:srgbClr val="06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E91BDC4-D3C0-7ABF-A100-C9AE18CA6967}"/>
              </a:ext>
            </a:extLst>
          </p:cNvPr>
          <p:cNvSpPr txBox="1"/>
          <p:nvPr/>
        </p:nvSpPr>
        <p:spPr>
          <a:xfrm>
            <a:off x="7793896" y="4585791"/>
            <a:ext cx="2922037"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https://www.youtube.com/</a:t>
            </a:r>
          </a:p>
          <a:p>
            <a:r>
              <a:rPr lang="en-US" dirty="0">
                <a:solidFill>
                  <a:schemeClr val="bg1"/>
                </a:solidFill>
                <a:latin typeface="Arial" panose="020B0604020202020204" pitchFamily="34" charset="0"/>
                <a:cs typeface="Arial" panose="020B0604020202020204" pitchFamily="34" charset="0"/>
              </a:rPr>
              <a:t>@systems24-7</a:t>
            </a:r>
          </a:p>
        </p:txBody>
      </p:sp>
    </p:spTree>
    <p:extLst>
      <p:ext uri="{BB962C8B-B14F-4D97-AF65-F5344CB8AC3E}">
        <p14:creationId xmlns:p14="http://schemas.microsoft.com/office/powerpoint/2010/main" val="2629300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3A92-5CC3-1ACC-C408-65E7FC8A55B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5DE26FE-29E4-4114-478A-05AD8E1471B2}"/>
              </a:ext>
            </a:extLst>
          </p:cNvPr>
          <p:cNvSpPr>
            <a:spLocks noGrp="1"/>
          </p:cNvSpPr>
          <p:nvPr>
            <p:ph idx="1"/>
          </p:nvPr>
        </p:nvSpPr>
        <p:spPr>
          <a:xfrm>
            <a:off x="1635625" y="1470991"/>
            <a:ext cx="4573971" cy="4283766"/>
          </a:xfrm>
        </p:spPr>
        <p:txBody>
          <a:bodyPr/>
          <a:lstStyle/>
          <a:p>
            <a:pPr marL="0" indent="0">
              <a:spcBef>
                <a:spcPts val="1200"/>
              </a:spcBef>
              <a:buNone/>
            </a:pPr>
            <a:r>
              <a:rPr lang="en-CA" b="1" dirty="0">
                <a:solidFill>
                  <a:srgbClr val="92278E"/>
                </a:solidFill>
                <a:ea typeface="Times New Roman" panose="02020603050405020304" pitchFamily="18" charset="0"/>
              </a:rPr>
              <a:t>We will discuss the following topics:</a:t>
            </a:r>
          </a:p>
        </p:txBody>
      </p:sp>
      <p:sp>
        <p:nvSpPr>
          <p:cNvPr id="4" name="Rectangle 3">
            <a:extLst>
              <a:ext uri="{FF2B5EF4-FFF2-40B4-BE49-F238E27FC236}">
                <a16:creationId xmlns:a16="http://schemas.microsoft.com/office/drawing/2014/main" id="{D811E117-F0AC-4C8E-CF7A-90BB9D7147CB}"/>
              </a:ext>
            </a:extLst>
          </p:cNvPr>
          <p:cNvSpPr/>
          <p:nvPr/>
        </p:nvSpPr>
        <p:spPr>
          <a:xfrm>
            <a:off x="1731074" y="2044747"/>
            <a:ext cx="3852862" cy="835016"/>
          </a:xfrm>
          <a:prstGeom prst="rect">
            <a:avLst/>
          </a:prstGeom>
          <a:solidFill>
            <a:srgbClr val="F1C6B7"/>
          </a:solidFill>
          <a:ln w="57150">
            <a:solidFill>
              <a:srgbClr val="F15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buSzPct val="100000"/>
              <a:tabLst>
                <a:tab pos="457200" algn="l"/>
              </a:tabLst>
            </a:pPr>
            <a:r>
              <a:rPr lang="en-CA" dirty="0">
                <a:solidFill>
                  <a:schemeClr val="tx1"/>
                </a:solidFill>
                <a:latin typeface="Arial" panose="020B0604020202020204" pitchFamily="34" charset="0"/>
                <a:ea typeface="Times New Roman" panose="02020603050405020304" pitchFamily="18" charset="0"/>
                <a:cs typeface="Arial" panose="020B0604020202020204" pitchFamily="34" charset="0"/>
              </a:rPr>
              <a:t>Overcoming Technological Resistance</a:t>
            </a:r>
            <a:endParaRPr lang="en-CA"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72171EF-9CD9-5D99-4FC2-140DC78CA186}"/>
              </a:ext>
            </a:extLst>
          </p:cNvPr>
          <p:cNvSpPr/>
          <p:nvPr/>
        </p:nvSpPr>
        <p:spPr>
          <a:xfrm>
            <a:off x="6726622" y="2044747"/>
            <a:ext cx="3852862" cy="835016"/>
          </a:xfrm>
          <a:prstGeom prst="rect">
            <a:avLst/>
          </a:prstGeom>
          <a:solidFill>
            <a:schemeClr val="accent1">
              <a:lumMod val="20000"/>
              <a:lumOff val="80000"/>
            </a:schemeClr>
          </a:solidFill>
          <a:ln w="57150">
            <a:solidFill>
              <a:srgbClr val="077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buSzPct val="100000"/>
              <a:tabLst>
                <a:tab pos="457200" algn="l"/>
              </a:tabLst>
            </a:pPr>
            <a:r>
              <a:rPr lang="en-CA" dirty="0">
                <a:solidFill>
                  <a:schemeClr val="tx1"/>
                </a:solidFill>
                <a:latin typeface="Arial" panose="020B0604020202020204" pitchFamily="34" charset="0"/>
                <a:ea typeface="Times New Roman" panose="02020603050405020304" pitchFamily="18" charset="0"/>
                <a:cs typeface="Arial" panose="020B0604020202020204" pitchFamily="34" charset="0"/>
              </a:rPr>
              <a:t>Centralized Management through Software Platforms</a:t>
            </a:r>
            <a:endParaRPr lang="en-CA"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FD7C8FD-29B6-011E-E7D9-E8CF150F35FF}"/>
              </a:ext>
            </a:extLst>
          </p:cNvPr>
          <p:cNvSpPr/>
          <p:nvPr/>
        </p:nvSpPr>
        <p:spPr>
          <a:xfrm>
            <a:off x="1731074" y="3178335"/>
            <a:ext cx="3852862" cy="524765"/>
          </a:xfrm>
          <a:prstGeom prst="rect">
            <a:avLst/>
          </a:prstGeom>
          <a:solidFill>
            <a:schemeClr val="accent6">
              <a:lumMod val="20000"/>
              <a:lumOff val="80000"/>
            </a:schemeClr>
          </a:solid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buSzPct val="100000"/>
              <a:tabLst>
                <a:tab pos="457200" algn="l"/>
              </a:tabLst>
            </a:pPr>
            <a:r>
              <a:rPr lang="en-CA" dirty="0">
                <a:solidFill>
                  <a:schemeClr val="tx1"/>
                </a:solidFill>
                <a:latin typeface="Arial" panose="020B0604020202020204" pitchFamily="34" charset="0"/>
                <a:ea typeface="Times New Roman" panose="02020603050405020304" pitchFamily="18" charset="0"/>
                <a:cs typeface="Arial" panose="020B0604020202020204" pitchFamily="34" charset="0"/>
              </a:rPr>
              <a:t>Resources for Non-Experts</a:t>
            </a:r>
            <a:endParaRPr lang="en-CA"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3B99C88-3140-1C8B-2D7A-815B43DBA9EB}"/>
              </a:ext>
            </a:extLst>
          </p:cNvPr>
          <p:cNvSpPr/>
          <p:nvPr/>
        </p:nvSpPr>
        <p:spPr>
          <a:xfrm>
            <a:off x="6726622" y="3178335"/>
            <a:ext cx="3852862" cy="524765"/>
          </a:xfrm>
          <a:prstGeom prst="rect">
            <a:avLst/>
          </a:prstGeom>
          <a:solidFill>
            <a:srgbClr val="F1DBEB"/>
          </a:solidFill>
          <a:ln w="57150">
            <a:solidFill>
              <a:srgbClr val="9227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buSzPct val="100000"/>
              <a:tabLst>
                <a:tab pos="457200" algn="l"/>
              </a:tabLst>
            </a:pPr>
            <a:r>
              <a:rPr lang="en-CA" dirty="0">
                <a:solidFill>
                  <a:schemeClr val="tx1"/>
                </a:solidFill>
                <a:latin typeface="Arial" panose="020B0604020202020204" pitchFamily="34" charset="0"/>
                <a:ea typeface="Times New Roman" panose="02020603050405020304" pitchFamily="18" charset="0"/>
                <a:cs typeface="Arial" panose="020B0604020202020204" pitchFamily="34" charset="0"/>
              </a:rPr>
              <a:t>Accessibility and User-Friendliness</a:t>
            </a:r>
            <a:endParaRPr lang="en-CA"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4185842-A93C-1599-1E58-D737D7CC1F74}"/>
              </a:ext>
            </a:extLst>
          </p:cNvPr>
          <p:cNvSpPr/>
          <p:nvPr/>
        </p:nvSpPr>
        <p:spPr>
          <a:xfrm>
            <a:off x="1731074" y="4001671"/>
            <a:ext cx="3852862" cy="524765"/>
          </a:xfrm>
          <a:prstGeom prst="rect">
            <a:avLst/>
          </a:prstGeom>
          <a:solidFill>
            <a:schemeClr val="accent2">
              <a:lumMod val="20000"/>
              <a:lumOff val="80000"/>
            </a:schemeClr>
          </a:solidFill>
          <a:ln w="57150">
            <a:solidFill>
              <a:srgbClr val="F794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buSzPct val="100000"/>
              <a:tabLst>
                <a:tab pos="457200" algn="l"/>
              </a:tabLst>
            </a:pPr>
            <a:r>
              <a:rPr lang="en-CA" dirty="0">
                <a:solidFill>
                  <a:schemeClr val="tx1"/>
                </a:solidFill>
                <a:latin typeface="Arial" panose="020B0604020202020204" pitchFamily="34" charset="0"/>
                <a:ea typeface="Times New Roman" panose="02020603050405020304" pitchFamily="18" charset="0"/>
                <a:cs typeface="Arial" panose="020B0604020202020204" pitchFamily="34" charset="0"/>
              </a:rPr>
              <a:t>Reporting and Training Simplified</a:t>
            </a:r>
            <a:endParaRPr lang="en-CA"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63C25F6-5910-EFA7-5700-B557DBD3C5A8}"/>
              </a:ext>
            </a:extLst>
          </p:cNvPr>
          <p:cNvSpPr/>
          <p:nvPr/>
        </p:nvSpPr>
        <p:spPr>
          <a:xfrm>
            <a:off x="6726622" y="4001671"/>
            <a:ext cx="3852862" cy="524765"/>
          </a:xfrm>
          <a:prstGeom prst="rect">
            <a:avLst/>
          </a:prstGeom>
          <a:solidFill>
            <a:srgbClr val="B5DBD8"/>
          </a:solidFill>
          <a:ln w="57150">
            <a:solidFill>
              <a:srgbClr val="0CA8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buSzPct val="100000"/>
              <a:tabLst>
                <a:tab pos="457200" algn="l"/>
              </a:tabLst>
            </a:pPr>
            <a:r>
              <a:rPr lang="en-CA" dirty="0">
                <a:solidFill>
                  <a:schemeClr val="tx1"/>
                </a:solidFill>
                <a:latin typeface="Arial" panose="020B0604020202020204" pitchFamily="34" charset="0"/>
                <a:ea typeface="Times New Roman" panose="02020603050405020304" pitchFamily="18" charset="0"/>
                <a:cs typeface="Arial" panose="020B0604020202020204" pitchFamily="34" charset="0"/>
              </a:rPr>
              <a:t>QR Codes for Quick Information</a:t>
            </a:r>
            <a:endParaRPr lang="en-CA"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16BC12A-84E9-234C-D6D0-5967A92D446F}"/>
              </a:ext>
            </a:extLst>
          </p:cNvPr>
          <p:cNvSpPr/>
          <p:nvPr/>
        </p:nvSpPr>
        <p:spPr>
          <a:xfrm>
            <a:off x="4267543" y="4862244"/>
            <a:ext cx="3852862" cy="524765"/>
          </a:xfrm>
          <a:prstGeom prst="rect">
            <a:avLst/>
          </a:prstGeom>
          <a:solidFill>
            <a:schemeClr val="accent5">
              <a:lumMod val="20000"/>
              <a:lumOff val="80000"/>
            </a:schemeClr>
          </a:solidFill>
          <a:ln w="57150">
            <a:solidFill>
              <a:srgbClr val="0774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buSzPct val="100000"/>
              <a:tabLst>
                <a:tab pos="457200" algn="l"/>
              </a:tabLst>
            </a:pPr>
            <a:r>
              <a:rPr lang="en-CA" dirty="0">
                <a:solidFill>
                  <a:schemeClr val="tx1"/>
                </a:solidFill>
                <a:latin typeface="Arial" panose="020B0604020202020204" pitchFamily="34" charset="0"/>
                <a:ea typeface="Times New Roman" panose="02020603050405020304" pitchFamily="18" charset="0"/>
                <a:cs typeface="Arial" panose="020B0604020202020204" pitchFamily="34" charset="0"/>
              </a:rPr>
              <a:t>Benefits of Online Training</a:t>
            </a:r>
            <a:endParaRPr lang="en-CA"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33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8327-AD2E-FB21-2F58-B808E30ED47A}"/>
              </a:ext>
            </a:extLst>
          </p:cNvPr>
          <p:cNvSpPr>
            <a:spLocks noGrp="1"/>
          </p:cNvSpPr>
          <p:nvPr>
            <p:ph type="title"/>
          </p:nvPr>
        </p:nvSpPr>
        <p:spPr>
          <a:xfrm>
            <a:off x="2147888" y="2028498"/>
            <a:ext cx="7886700" cy="1309083"/>
          </a:xfrm>
        </p:spPr>
        <p:txBody>
          <a:bodyPr>
            <a:normAutofit fontScale="90000"/>
          </a:bodyPr>
          <a:lstStyle/>
          <a:p>
            <a:r>
              <a:rPr lang="en-CA" dirty="0">
                <a:latin typeface="Arial" panose="020B0604020202020204" pitchFamily="34" charset="0"/>
                <a:ea typeface="Times New Roman" panose="02020603050405020304" pitchFamily="18" charset="0"/>
                <a:cs typeface="Arial" panose="020B0604020202020204" pitchFamily="34" charset="0"/>
              </a:rPr>
              <a:t>Overcoming Technological Resistance</a:t>
            </a:r>
            <a:endParaRPr lang="en-US" dirty="0"/>
          </a:p>
        </p:txBody>
      </p:sp>
      <p:sp>
        <p:nvSpPr>
          <p:cNvPr id="3" name="Subtitle 2">
            <a:extLst>
              <a:ext uri="{FF2B5EF4-FFF2-40B4-BE49-F238E27FC236}">
                <a16:creationId xmlns:a16="http://schemas.microsoft.com/office/drawing/2014/main" id="{A7ED75F0-3C22-7F52-A6E2-083B6E63FDA7}"/>
              </a:ext>
            </a:extLst>
          </p:cNvPr>
          <p:cNvSpPr>
            <a:spLocks noGrp="1"/>
          </p:cNvSpPr>
          <p:nvPr>
            <p:ph type="subTitle" idx="10"/>
          </p:nvPr>
        </p:nvSpPr>
        <p:spPr>
          <a:xfrm>
            <a:off x="1524000" y="3425973"/>
            <a:ext cx="9144000" cy="691082"/>
          </a:xfrm>
        </p:spPr>
        <p:txBody>
          <a:bodyPr/>
          <a:lstStyle/>
          <a:p>
            <a:r>
              <a:rPr lang="en-US" dirty="0"/>
              <a:t>Section 1</a:t>
            </a:r>
          </a:p>
        </p:txBody>
      </p:sp>
    </p:spTree>
    <p:extLst>
      <p:ext uri="{BB962C8B-B14F-4D97-AF65-F5344CB8AC3E}">
        <p14:creationId xmlns:p14="http://schemas.microsoft.com/office/powerpoint/2010/main" val="370439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lls with spikes from chains&#10;&#10;Description automatically generated">
            <a:extLst>
              <a:ext uri="{FF2B5EF4-FFF2-40B4-BE49-F238E27FC236}">
                <a16:creationId xmlns:a16="http://schemas.microsoft.com/office/drawing/2014/main" id="{AEBE70E1-1B9D-E442-3E0A-74BC4F2541CF}"/>
              </a:ext>
            </a:extLst>
          </p:cNvPr>
          <p:cNvPicPr>
            <a:picLocks noChangeAspect="1"/>
          </p:cNvPicPr>
          <p:nvPr/>
        </p:nvPicPr>
        <p:blipFill>
          <a:blip r:embed="rId3"/>
          <a:stretch>
            <a:fillRect/>
          </a:stretch>
        </p:blipFill>
        <p:spPr>
          <a:xfrm>
            <a:off x="6601810" y="0"/>
            <a:ext cx="3924300" cy="6794500"/>
          </a:xfrm>
          <a:prstGeom prst="rect">
            <a:avLst/>
          </a:prstGeom>
        </p:spPr>
      </p:pic>
      <p:sp>
        <p:nvSpPr>
          <p:cNvPr id="2" name="Title 1">
            <a:extLst>
              <a:ext uri="{FF2B5EF4-FFF2-40B4-BE49-F238E27FC236}">
                <a16:creationId xmlns:a16="http://schemas.microsoft.com/office/drawing/2014/main" id="{5DEC4E7B-82F1-66AB-3BBA-3794965F1E0F}"/>
              </a:ext>
            </a:extLst>
          </p:cNvPr>
          <p:cNvSpPr>
            <a:spLocks noGrp="1"/>
          </p:cNvSpPr>
          <p:nvPr>
            <p:ph type="title"/>
          </p:nvPr>
        </p:nvSpPr>
        <p:spPr>
          <a:xfrm>
            <a:off x="940019" y="365126"/>
            <a:ext cx="5661791" cy="1400612"/>
          </a:xfrm>
        </p:spPr>
        <p:txBody>
          <a:bodyPr>
            <a:normAutofit/>
          </a:bodyPr>
          <a:lstStyle/>
          <a:p>
            <a:pPr algn="l"/>
            <a:r>
              <a:rPr lang="en-CA" dirty="0">
                <a:ea typeface="Times New Roman" panose="02020603050405020304" pitchFamily="18" charset="0"/>
              </a:rPr>
              <a:t>Overcoming Technological Resistance</a:t>
            </a:r>
            <a:endParaRPr lang="en-US" dirty="0"/>
          </a:p>
        </p:txBody>
      </p:sp>
      <p:sp>
        <p:nvSpPr>
          <p:cNvPr id="3" name="Content Placeholder 2">
            <a:extLst>
              <a:ext uri="{FF2B5EF4-FFF2-40B4-BE49-F238E27FC236}">
                <a16:creationId xmlns:a16="http://schemas.microsoft.com/office/drawing/2014/main" id="{D0BC866A-EA45-D46C-3410-D411E01E982A}"/>
              </a:ext>
            </a:extLst>
          </p:cNvPr>
          <p:cNvSpPr>
            <a:spLocks noGrp="1"/>
          </p:cNvSpPr>
          <p:nvPr>
            <p:ph idx="1"/>
          </p:nvPr>
        </p:nvSpPr>
        <p:spPr>
          <a:xfrm>
            <a:off x="940018" y="1765738"/>
            <a:ext cx="3943350" cy="3989019"/>
          </a:xfrm>
        </p:spPr>
        <p:txBody>
          <a:bodyPr/>
          <a:lstStyle/>
          <a:p>
            <a:pPr marL="0" indent="0">
              <a:spcBef>
                <a:spcPts val="1200"/>
              </a:spcBef>
              <a:buSzPts val="1000"/>
              <a:buNone/>
              <a:tabLst>
                <a:tab pos="457200" algn="l"/>
              </a:tabLst>
            </a:pPr>
            <a:r>
              <a:rPr lang="en-CA" b="1" dirty="0">
                <a:solidFill>
                  <a:srgbClr val="0774BB"/>
                </a:solidFill>
                <a:ea typeface="Calibri" panose="020F0502020204030204" pitchFamily="34" charset="0"/>
              </a:rPr>
              <a:t>Challenges</a:t>
            </a:r>
          </a:p>
          <a:p>
            <a:pPr>
              <a:spcBef>
                <a:spcPts val="1200"/>
              </a:spcBef>
              <a:buSzPct val="100000"/>
              <a:tabLst>
                <a:tab pos="457200" algn="l"/>
              </a:tabLst>
            </a:pPr>
            <a:r>
              <a:rPr lang="en-CA" dirty="0">
                <a:ea typeface="Calibri" panose="020F0502020204030204" pitchFamily="34" charset="0"/>
              </a:rPr>
              <a:t>Getting everyone on board to use technology</a:t>
            </a:r>
          </a:p>
          <a:p>
            <a:pPr>
              <a:buSzPct val="100000"/>
              <a:tabLst>
                <a:tab pos="457200" algn="l"/>
              </a:tabLst>
            </a:pPr>
            <a:r>
              <a:rPr lang="en-CA" dirty="0">
                <a:ea typeface="Calibri" panose="020F0502020204030204" pitchFamily="34" charset="0"/>
              </a:rPr>
              <a:t>Differing levels of experience and understanding of technology</a:t>
            </a:r>
          </a:p>
          <a:p>
            <a:pPr>
              <a:buSzPct val="100000"/>
              <a:tabLst>
                <a:tab pos="457200" algn="l"/>
              </a:tabLst>
            </a:pPr>
            <a:r>
              <a:rPr lang="en-CA" dirty="0">
                <a:ea typeface="Calibri" panose="020F0502020204030204" pitchFamily="34" charset="0"/>
              </a:rPr>
              <a:t>Language barriers</a:t>
            </a:r>
          </a:p>
          <a:p>
            <a:pPr>
              <a:buSzPct val="100000"/>
              <a:tabLst>
                <a:tab pos="457200" algn="l"/>
              </a:tabLst>
            </a:pPr>
            <a:r>
              <a:rPr lang="en-CA" dirty="0">
                <a:ea typeface="Calibri" panose="020F0502020204030204" pitchFamily="34" charset="0"/>
              </a:rPr>
              <a:t>Different learning requirements</a:t>
            </a:r>
            <a:endParaRPr lang="en-CA"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14856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4E7B-82F1-66AB-3BBA-3794965F1E0F}"/>
              </a:ext>
            </a:extLst>
          </p:cNvPr>
          <p:cNvSpPr>
            <a:spLocks noGrp="1"/>
          </p:cNvSpPr>
          <p:nvPr>
            <p:ph type="title"/>
          </p:nvPr>
        </p:nvSpPr>
        <p:spPr/>
        <p:txBody>
          <a:bodyPr/>
          <a:lstStyle/>
          <a:p>
            <a:r>
              <a:rPr lang="en-CA" dirty="0">
                <a:ea typeface="Times New Roman" panose="02020603050405020304" pitchFamily="18" charset="0"/>
              </a:rPr>
              <a:t>Overcoming Technological Resistance</a:t>
            </a:r>
            <a:endParaRPr lang="en-US" dirty="0"/>
          </a:p>
        </p:txBody>
      </p:sp>
      <p:sp>
        <p:nvSpPr>
          <p:cNvPr id="3" name="Content Placeholder 2">
            <a:extLst>
              <a:ext uri="{FF2B5EF4-FFF2-40B4-BE49-F238E27FC236}">
                <a16:creationId xmlns:a16="http://schemas.microsoft.com/office/drawing/2014/main" id="{D0BC866A-EA45-D46C-3410-D411E01E982A}"/>
              </a:ext>
            </a:extLst>
          </p:cNvPr>
          <p:cNvSpPr>
            <a:spLocks noGrp="1"/>
          </p:cNvSpPr>
          <p:nvPr>
            <p:ph idx="1"/>
          </p:nvPr>
        </p:nvSpPr>
        <p:spPr>
          <a:xfrm>
            <a:off x="838200" y="1470991"/>
            <a:ext cx="3867912" cy="4283766"/>
          </a:xfrm>
        </p:spPr>
        <p:txBody>
          <a:bodyPr/>
          <a:lstStyle/>
          <a:p>
            <a:pPr marL="0" indent="0">
              <a:spcBef>
                <a:spcPts val="1200"/>
              </a:spcBef>
              <a:buSzPts val="1000"/>
              <a:buNone/>
              <a:tabLst>
                <a:tab pos="457200" algn="l"/>
              </a:tabLst>
            </a:pPr>
            <a:r>
              <a:rPr lang="en-CA" b="1" dirty="0">
                <a:solidFill>
                  <a:srgbClr val="F15922"/>
                </a:solidFill>
                <a:ea typeface="Calibri" panose="020F0502020204030204" pitchFamily="34" charset="0"/>
              </a:rPr>
              <a:t>Solutions</a:t>
            </a:r>
          </a:p>
          <a:p>
            <a:pPr>
              <a:spcBef>
                <a:spcPts val="1200"/>
              </a:spcBef>
              <a:buSzPct val="100000"/>
              <a:tabLst>
                <a:tab pos="457200" algn="l"/>
              </a:tabLst>
            </a:pPr>
            <a:r>
              <a:rPr lang="en-CA" dirty="0">
                <a:ea typeface="Calibri" panose="020F0502020204030204" pitchFamily="34" charset="0"/>
              </a:rPr>
              <a:t>Get employees involved</a:t>
            </a:r>
          </a:p>
          <a:p>
            <a:pPr>
              <a:buSzPct val="100000"/>
              <a:tabLst>
                <a:tab pos="457200" algn="l"/>
              </a:tabLst>
            </a:pPr>
            <a:r>
              <a:rPr lang="en-CA" dirty="0">
                <a:ea typeface="Calibri" panose="020F0502020204030204" pitchFamily="34" charset="0"/>
              </a:rPr>
              <a:t>Survey staff and create a needs assessment</a:t>
            </a:r>
          </a:p>
          <a:p>
            <a:pPr>
              <a:buSzPct val="100000"/>
              <a:tabLst>
                <a:tab pos="457200" algn="l"/>
              </a:tabLst>
            </a:pPr>
            <a:r>
              <a:rPr lang="en-CA" dirty="0">
                <a:ea typeface="Calibri" panose="020F0502020204030204" pitchFamily="34" charset="0"/>
              </a:rPr>
              <a:t>Research!</a:t>
            </a:r>
          </a:p>
          <a:p>
            <a:pPr>
              <a:buSzPct val="100000"/>
              <a:tabLst>
                <a:tab pos="457200" algn="l"/>
              </a:tabLst>
            </a:pPr>
            <a:r>
              <a:rPr lang="en-CA" dirty="0">
                <a:ea typeface="Calibri" panose="020F0502020204030204" pitchFamily="34" charset="0"/>
              </a:rPr>
              <a:t>Select software solutions with technical support</a:t>
            </a:r>
          </a:p>
          <a:p>
            <a:pPr>
              <a:buSzPct val="100000"/>
              <a:tabLst>
                <a:tab pos="457200" algn="l"/>
              </a:tabLst>
            </a:pPr>
            <a:r>
              <a:rPr lang="en-CA" dirty="0">
                <a:ea typeface="Calibri" panose="020F0502020204030204" pitchFamily="34" charset="0"/>
              </a:rPr>
              <a:t>Trial software solutions</a:t>
            </a:r>
          </a:p>
          <a:p>
            <a:pPr>
              <a:buSzPct val="100000"/>
              <a:tabLst>
                <a:tab pos="457200" algn="l"/>
              </a:tabLst>
            </a:pPr>
            <a:r>
              <a:rPr lang="en-CA" dirty="0">
                <a:ea typeface="Calibri" panose="020F0502020204030204" pitchFamily="34" charset="0"/>
              </a:rPr>
              <a:t>Ensure solutions are user-friendly and accessible</a:t>
            </a:r>
          </a:p>
        </p:txBody>
      </p:sp>
      <p:pic>
        <p:nvPicPr>
          <p:cNvPr id="5" name="Picture 4">
            <a:extLst>
              <a:ext uri="{FF2B5EF4-FFF2-40B4-BE49-F238E27FC236}">
                <a16:creationId xmlns:a16="http://schemas.microsoft.com/office/drawing/2014/main" id="{E2836E24-5F7F-BEA7-D80E-8411008F8752}"/>
              </a:ext>
            </a:extLst>
          </p:cNvPr>
          <p:cNvPicPr>
            <a:picLocks noChangeAspect="1"/>
          </p:cNvPicPr>
          <p:nvPr/>
        </p:nvPicPr>
        <p:blipFill>
          <a:blip r:embed="rId3"/>
          <a:srcRect/>
          <a:stretch/>
        </p:blipFill>
        <p:spPr>
          <a:xfrm>
            <a:off x="5525627" y="2160565"/>
            <a:ext cx="5313062" cy="4696746"/>
          </a:xfrm>
          <a:prstGeom prst="rect">
            <a:avLst/>
          </a:prstGeom>
        </p:spPr>
      </p:pic>
    </p:spTree>
    <p:extLst>
      <p:ext uri="{BB962C8B-B14F-4D97-AF65-F5344CB8AC3E}">
        <p14:creationId xmlns:p14="http://schemas.microsoft.com/office/powerpoint/2010/main" val="203631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4E7B-82F1-66AB-3BBA-3794965F1E0F}"/>
              </a:ext>
            </a:extLst>
          </p:cNvPr>
          <p:cNvSpPr>
            <a:spLocks noGrp="1"/>
          </p:cNvSpPr>
          <p:nvPr>
            <p:ph type="title"/>
          </p:nvPr>
        </p:nvSpPr>
        <p:spPr/>
        <p:txBody>
          <a:bodyPr/>
          <a:lstStyle/>
          <a:p>
            <a:r>
              <a:rPr lang="en-CA" dirty="0">
                <a:ea typeface="Times New Roman" panose="02020603050405020304" pitchFamily="18" charset="0"/>
              </a:rPr>
              <a:t>Overcoming Technological Resistance</a:t>
            </a:r>
            <a:endParaRPr lang="en-US" dirty="0"/>
          </a:p>
        </p:txBody>
      </p:sp>
      <p:sp>
        <p:nvSpPr>
          <p:cNvPr id="3" name="Content Placeholder 2">
            <a:extLst>
              <a:ext uri="{FF2B5EF4-FFF2-40B4-BE49-F238E27FC236}">
                <a16:creationId xmlns:a16="http://schemas.microsoft.com/office/drawing/2014/main" id="{D0BC866A-EA45-D46C-3410-D411E01E982A}"/>
              </a:ext>
            </a:extLst>
          </p:cNvPr>
          <p:cNvSpPr>
            <a:spLocks noGrp="1"/>
          </p:cNvSpPr>
          <p:nvPr>
            <p:ph idx="1"/>
          </p:nvPr>
        </p:nvSpPr>
        <p:spPr>
          <a:xfrm>
            <a:off x="838200" y="1470991"/>
            <a:ext cx="6059214" cy="4283766"/>
          </a:xfrm>
        </p:spPr>
        <p:txBody>
          <a:bodyPr/>
          <a:lstStyle/>
          <a:p>
            <a:pPr marL="0" indent="0">
              <a:spcBef>
                <a:spcPts val="1200"/>
              </a:spcBef>
              <a:buSzPts val="1000"/>
              <a:buNone/>
              <a:tabLst>
                <a:tab pos="457200" algn="l"/>
              </a:tabLst>
            </a:pPr>
            <a:r>
              <a:rPr lang="en-CA" b="1" dirty="0">
                <a:solidFill>
                  <a:srgbClr val="00B050"/>
                </a:solidFill>
                <a:ea typeface="Calibri" panose="020F0502020204030204" pitchFamily="34" charset="0"/>
              </a:rPr>
              <a:t>Most importantly</a:t>
            </a:r>
          </a:p>
          <a:p>
            <a:pPr>
              <a:spcBef>
                <a:spcPts val="1200"/>
              </a:spcBef>
              <a:buSzPct val="100000"/>
              <a:tabLst>
                <a:tab pos="457200" algn="l"/>
              </a:tabLst>
            </a:pPr>
            <a:r>
              <a:rPr lang="en-CA" dirty="0">
                <a:ea typeface="Calibri" panose="020F0502020204030204" pitchFamily="34" charset="0"/>
              </a:rPr>
              <a:t>Ensure adequate internal training – webinars, recorded demos, user guides, videos</a:t>
            </a:r>
          </a:p>
          <a:p>
            <a:pPr>
              <a:buSzPct val="100000"/>
              <a:tabLst>
                <a:tab pos="457200" algn="l"/>
              </a:tabLst>
            </a:pPr>
            <a:r>
              <a:rPr lang="en-CA" dirty="0">
                <a:ea typeface="Calibri" panose="020F0502020204030204" pitchFamily="34" charset="0"/>
              </a:rPr>
              <a:t>Adults learn best through reinforcement; repeat concepts you want them to remember. Don’t be afraid of “over-communication”</a:t>
            </a:r>
          </a:p>
          <a:p>
            <a:pPr>
              <a:buSzPct val="100000"/>
              <a:tabLst>
                <a:tab pos="457200" algn="l"/>
              </a:tabLst>
            </a:pPr>
            <a:r>
              <a:rPr lang="en-CA" dirty="0">
                <a:ea typeface="Calibri" panose="020F0502020204030204" pitchFamily="34" charset="0"/>
              </a:rPr>
              <a:t>Assign </a:t>
            </a:r>
            <a:r>
              <a:rPr lang="en-CA" b="1" dirty="0">
                <a:solidFill>
                  <a:srgbClr val="F7941F"/>
                </a:solidFill>
                <a:ea typeface="Calibri" panose="020F0502020204030204" pitchFamily="34" charset="0"/>
              </a:rPr>
              <a:t>at least</a:t>
            </a:r>
            <a:r>
              <a:rPr lang="en-CA" dirty="0">
                <a:solidFill>
                  <a:srgbClr val="F7941F"/>
                </a:solidFill>
                <a:ea typeface="Calibri" panose="020F0502020204030204" pitchFamily="34" charset="0"/>
              </a:rPr>
              <a:t> </a:t>
            </a:r>
            <a:r>
              <a:rPr lang="en-CA" dirty="0">
                <a:ea typeface="Calibri" panose="020F0502020204030204" pitchFamily="34" charset="0"/>
              </a:rPr>
              <a:t>one person to “champion” the software and act as an internal support</a:t>
            </a:r>
          </a:p>
        </p:txBody>
      </p:sp>
      <p:pic>
        <p:nvPicPr>
          <p:cNvPr id="5" name="Picture 4" descr="A cartoon character pointing at a screen&#10;&#10;Description automatically generated">
            <a:extLst>
              <a:ext uri="{FF2B5EF4-FFF2-40B4-BE49-F238E27FC236}">
                <a16:creationId xmlns:a16="http://schemas.microsoft.com/office/drawing/2014/main" id="{F9E2E21B-EB70-9093-A3F0-D451A840A266}"/>
              </a:ext>
            </a:extLst>
          </p:cNvPr>
          <p:cNvPicPr>
            <a:picLocks noChangeAspect="1"/>
          </p:cNvPicPr>
          <p:nvPr/>
        </p:nvPicPr>
        <p:blipFill>
          <a:blip r:embed="rId3"/>
          <a:stretch>
            <a:fillRect/>
          </a:stretch>
        </p:blipFill>
        <p:spPr>
          <a:xfrm>
            <a:off x="6897414" y="3612874"/>
            <a:ext cx="4456386" cy="2635266"/>
          </a:xfrm>
          <a:prstGeom prst="rect">
            <a:avLst/>
          </a:prstGeom>
        </p:spPr>
      </p:pic>
    </p:spTree>
    <p:extLst>
      <p:ext uri="{BB962C8B-B14F-4D97-AF65-F5344CB8AC3E}">
        <p14:creationId xmlns:p14="http://schemas.microsoft.com/office/powerpoint/2010/main" val="84087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4E7B-82F1-66AB-3BBA-3794965F1E0F}"/>
              </a:ext>
            </a:extLst>
          </p:cNvPr>
          <p:cNvSpPr>
            <a:spLocks noGrp="1"/>
          </p:cNvSpPr>
          <p:nvPr>
            <p:ph type="title"/>
          </p:nvPr>
        </p:nvSpPr>
        <p:spPr/>
        <p:txBody>
          <a:bodyPr/>
          <a:lstStyle/>
          <a:p>
            <a:r>
              <a:rPr lang="en-CA" dirty="0">
                <a:ea typeface="Times New Roman" panose="02020603050405020304" pitchFamily="18" charset="0"/>
              </a:rPr>
              <a:t>Overcoming Technological Resistance</a:t>
            </a:r>
            <a:endParaRPr lang="en-US" dirty="0"/>
          </a:p>
        </p:txBody>
      </p:sp>
      <p:sp>
        <p:nvSpPr>
          <p:cNvPr id="3" name="Content Placeholder 2">
            <a:extLst>
              <a:ext uri="{FF2B5EF4-FFF2-40B4-BE49-F238E27FC236}">
                <a16:creationId xmlns:a16="http://schemas.microsoft.com/office/drawing/2014/main" id="{D0BC866A-EA45-D46C-3410-D411E01E982A}"/>
              </a:ext>
            </a:extLst>
          </p:cNvPr>
          <p:cNvSpPr>
            <a:spLocks noGrp="1"/>
          </p:cNvSpPr>
          <p:nvPr>
            <p:ph idx="1"/>
          </p:nvPr>
        </p:nvSpPr>
        <p:spPr>
          <a:xfrm>
            <a:off x="838201" y="1470991"/>
            <a:ext cx="5099304" cy="4283766"/>
          </a:xfrm>
        </p:spPr>
        <p:txBody>
          <a:bodyPr/>
          <a:lstStyle/>
          <a:p>
            <a:pPr marL="0" indent="0">
              <a:spcBef>
                <a:spcPts val="1200"/>
              </a:spcBef>
              <a:buSzPts val="1000"/>
              <a:buNone/>
              <a:tabLst>
                <a:tab pos="457200" algn="l"/>
              </a:tabLst>
            </a:pPr>
            <a:r>
              <a:rPr lang="en-CA" b="1" dirty="0">
                <a:solidFill>
                  <a:srgbClr val="92278E"/>
                </a:solidFill>
                <a:ea typeface="Calibri" panose="020F0502020204030204" pitchFamily="34" charset="0"/>
              </a:rPr>
              <a:t>The importance of change management</a:t>
            </a:r>
            <a:endParaRPr lang="en-CA" dirty="0">
              <a:solidFill>
                <a:srgbClr val="92278E"/>
              </a:solidFill>
              <a:ea typeface="Times New Roman" panose="02020603050405020304" pitchFamily="18" charset="0"/>
            </a:endParaRPr>
          </a:p>
          <a:p>
            <a:pPr>
              <a:spcBef>
                <a:spcPts val="1200"/>
              </a:spcBef>
              <a:buSzPct val="100000"/>
              <a:tabLst>
                <a:tab pos="457200" algn="l"/>
              </a:tabLst>
            </a:pPr>
            <a:r>
              <a:rPr lang="en-CA" dirty="0">
                <a:ea typeface="Times New Roman" panose="02020603050405020304" pitchFamily="18" charset="0"/>
              </a:rPr>
              <a:t>You need to manage the change</a:t>
            </a:r>
          </a:p>
          <a:p>
            <a:pPr>
              <a:buSzPct val="100000"/>
              <a:tabLst>
                <a:tab pos="457200" algn="l"/>
              </a:tabLst>
            </a:pPr>
            <a:r>
              <a:rPr lang="en-CA" dirty="0">
                <a:ea typeface="Times New Roman" panose="02020603050405020304" pitchFamily="18" charset="0"/>
              </a:rPr>
              <a:t>Have a launch plan, which can include a progressive roll-out</a:t>
            </a:r>
          </a:p>
          <a:p>
            <a:pPr>
              <a:buSzPct val="100000"/>
              <a:tabLst>
                <a:tab pos="457200" algn="l"/>
              </a:tabLst>
            </a:pPr>
            <a:r>
              <a:rPr lang="en-CA" dirty="0">
                <a:ea typeface="Times New Roman" panose="02020603050405020304" pitchFamily="18" charset="0"/>
              </a:rPr>
              <a:t>Ensure clear communication</a:t>
            </a:r>
          </a:p>
          <a:p>
            <a:pPr>
              <a:buSzPct val="100000"/>
              <a:tabLst>
                <a:tab pos="457200" algn="l"/>
              </a:tabLst>
            </a:pPr>
            <a:r>
              <a:rPr lang="en-CA" dirty="0">
                <a:ea typeface="Times New Roman" panose="02020603050405020304" pitchFamily="18" charset="0"/>
              </a:rPr>
              <a:t>Engage with employees; initiate post-launch surveys, gather feedback, make improvements</a:t>
            </a:r>
          </a:p>
        </p:txBody>
      </p:sp>
      <p:pic>
        <p:nvPicPr>
          <p:cNvPr id="5" name="Picture 4" descr="A computer with a survey on it&#10;&#10;Description automatically generated">
            <a:extLst>
              <a:ext uri="{FF2B5EF4-FFF2-40B4-BE49-F238E27FC236}">
                <a16:creationId xmlns:a16="http://schemas.microsoft.com/office/drawing/2014/main" id="{37498316-AE59-0FAD-A866-5F62BCFED8ED}"/>
              </a:ext>
            </a:extLst>
          </p:cNvPr>
          <p:cNvPicPr>
            <a:picLocks noChangeAspect="1"/>
          </p:cNvPicPr>
          <p:nvPr/>
        </p:nvPicPr>
        <p:blipFill>
          <a:blip r:embed="rId3"/>
          <a:stretch>
            <a:fillRect/>
          </a:stretch>
        </p:blipFill>
        <p:spPr>
          <a:xfrm>
            <a:off x="6254497" y="2623931"/>
            <a:ext cx="4578212" cy="3329609"/>
          </a:xfrm>
          <a:prstGeom prst="rect">
            <a:avLst/>
          </a:prstGeom>
        </p:spPr>
      </p:pic>
    </p:spTree>
    <p:extLst>
      <p:ext uri="{BB962C8B-B14F-4D97-AF65-F5344CB8AC3E}">
        <p14:creationId xmlns:p14="http://schemas.microsoft.com/office/powerpoint/2010/main" val="23039328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9lR0QtT2EqsYsgOo3L5y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9lR0QtT2EqsYsgOo3L5yQ"/>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nk Discuss 2024 Template" id="{F732F235-9BC4-6C4E-BE03-4C2ACDDACA4C}" vid="{10326484-3C4E-BD48-AFA2-6D04D2E77E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895</TotalTime>
  <Words>4706</Words>
  <Application>Microsoft Macintosh PowerPoint</Application>
  <PresentationFormat>Widescreen</PresentationFormat>
  <Paragraphs>319</Paragraphs>
  <Slides>38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Narrow</vt:lpstr>
      <vt:lpstr>Calibri</vt:lpstr>
      <vt:lpstr>Calibri Light</vt:lpstr>
      <vt:lpstr>Helvetica</vt:lpstr>
      <vt:lpstr>Symbol</vt:lpstr>
      <vt:lpstr>Times New Roman</vt:lpstr>
      <vt:lpstr>Office Theme</vt:lpstr>
      <vt:lpstr>Monopolizing Technology to Bridge the Gap and Foster Healthy Workplace Cultures</vt:lpstr>
      <vt:lpstr>Introduction</vt:lpstr>
      <vt:lpstr>Overview</vt:lpstr>
      <vt:lpstr>Agenda</vt:lpstr>
      <vt:lpstr>Overcoming Technological Resistance</vt:lpstr>
      <vt:lpstr>Overcoming Technological Resistance</vt:lpstr>
      <vt:lpstr>Overcoming Technological Resistance</vt:lpstr>
      <vt:lpstr>Overcoming Technological Resistance</vt:lpstr>
      <vt:lpstr>Overcoming Technological Resistance</vt:lpstr>
      <vt:lpstr>Overcoming Technological Resistance</vt:lpstr>
      <vt:lpstr>Centralized Management</vt:lpstr>
      <vt:lpstr>Centralized Management through Software Platforms</vt:lpstr>
      <vt:lpstr>Centralized Management through Software Platforms</vt:lpstr>
      <vt:lpstr>Centralized Management through Software Platforms</vt:lpstr>
      <vt:lpstr>Resources for Non-Experts</vt:lpstr>
      <vt:lpstr>Resources for Non-Experts</vt:lpstr>
      <vt:lpstr>Resources for Non-Experts</vt:lpstr>
      <vt:lpstr>Resources for Non-Experts</vt:lpstr>
      <vt:lpstr>Resources for Non-Experts</vt:lpstr>
      <vt:lpstr>Accessibility and User-Friendliness</vt:lpstr>
      <vt:lpstr>Accessibility and User-Friendliness</vt:lpstr>
      <vt:lpstr>Accessibility and User-Friendliness</vt:lpstr>
      <vt:lpstr>Accessibility and User-Friendliness</vt:lpstr>
      <vt:lpstr>Reporting and Training</vt:lpstr>
      <vt:lpstr>Reporting and Training Simplified</vt:lpstr>
      <vt:lpstr>Reporting and Training Simplified</vt:lpstr>
      <vt:lpstr>QR Codes</vt:lpstr>
      <vt:lpstr>QR Codes for Quick Information</vt:lpstr>
      <vt:lpstr>QR Codes for Quick Information</vt:lpstr>
      <vt:lpstr>QR Codes for Quick Information</vt:lpstr>
      <vt:lpstr>Benefits of Online Training</vt:lpstr>
      <vt:lpstr>Benefits of Online Training</vt:lpstr>
      <vt:lpstr>Benefits of Online Training</vt:lpstr>
      <vt:lpstr>Benefits of Online Training</vt:lpstr>
      <vt:lpstr>Benefits of Online Training</vt:lpstr>
      <vt:lpstr>Conclusion</vt:lpstr>
      <vt:lpstr>Conclusion</vt:lpstr>
      <vt:lpstr>Connect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Monopolizing Technology to Bridge the Gap and Foster Healthy Workplace Cultures</dc:title>
  <dc:creator>Dunk Communications</dc:creator>
  <cp:lastModifiedBy>Meagan Murray</cp:lastModifiedBy>
  <cp:revision>94</cp:revision>
  <dcterms:created xsi:type="dcterms:W3CDTF">2024-03-26T20:29:08Z</dcterms:created>
  <dcterms:modified xsi:type="dcterms:W3CDTF">2024-04-03T13:55:04Z</dcterms:modified>
</cp:coreProperties>
</file>