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89" r:id="rId2"/>
    <p:sldId id="257" r:id="rId3"/>
    <p:sldId id="258" r:id="rId4"/>
    <p:sldId id="259" r:id="rId5"/>
    <p:sldId id="290" r:id="rId6"/>
    <p:sldId id="260" r:id="rId7"/>
    <p:sldId id="261" r:id="rId8"/>
    <p:sldId id="262" r:id="rId9"/>
    <p:sldId id="263" r:id="rId10"/>
    <p:sldId id="264" r:id="rId11"/>
    <p:sldId id="265" r:id="rId12"/>
    <p:sldId id="266" r:id="rId13"/>
    <p:sldId id="267" r:id="rId14"/>
    <p:sldId id="268" r:id="rId15"/>
    <p:sldId id="269" r:id="rId16"/>
    <p:sldId id="270" r:id="rId17"/>
    <p:sldId id="287" r:id="rId18"/>
    <p:sldId id="285" r:id="rId19"/>
    <p:sldId id="286" r:id="rId20"/>
    <p:sldId id="284" r:id="rId21"/>
    <p:sldId id="282" r:id="rId22"/>
    <p:sldId id="283" r:id="rId23"/>
    <p:sldId id="279" r:id="rId24"/>
    <p:sldId id="281" r:id="rId25"/>
    <p:sldId id="288" r:id="rId26"/>
    <p:sldId id="271" r:id="rId27"/>
    <p:sldId id="272" r:id="rId28"/>
    <p:sldId id="273" r:id="rId29"/>
    <p:sldId id="274" r:id="rId30"/>
    <p:sldId id="275" r:id="rId31"/>
    <p:sldId id="276" r:id="rId32"/>
    <p:sldId id="291" r:id="rId33"/>
    <p:sldId id="277" r:id="rId34"/>
    <p:sldId id="278" r:id="rId35"/>
  </p:sldIdLst>
  <p:sldSz cx="12192000" cy="6858000"/>
  <p:notesSz cx="6858000" cy="9144000"/>
  <p:embeddedFontLst>
    <p:embeddedFont>
      <p:font typeface="Play"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Flyn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8-14T19:35:32.542" idx="1">
    <p:pos x="6000" y="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D2A5-CC08-359D-BC6E-2ABBA441A86B}"/>
              </a:ext>
            </a:extLst>
          </p:cNvPr>
          <p:cNvSpPr>
            <a:spLocks noGrp="1"/>
          </p:cNvSpPr>
          <p:nvPr>
            <p:ph type="ctrTitle"/>
          </p:nvPr>
        </p:nvSpPr>
        <p:spPr>
          <a:xfrm>
            <a:off x="1524000" y="751840"/>
            <a:ext cx="9144000" cy="3271519"/>
          </a:xfrm>
        </p:spPr>
        <p:txBody>
          <a:bodyPr>
            <a:noAutofit/>
          </a:bodyPr>
          <a:lstStyle/>
          <a:p>
            <a:br>
              <a:rPr lang="en-CA" sz="4400" b="1" dirty="0">
                <a:effectLst/>
                <a:latin typeface="Arial" panose="020B0604020202020204" pitchFamily="34" charset="0"/>
                <a:ea typeface="Calibri" panose="020F0502020204030204" pitchFamily="34" charset="0"/>
              </a:rPr>
            </a:br>
            <a:br>
              <a:rPr lang="en-CA" sz="4400" b="1" dirty="0">
                <a:effectLst/>
                <a:latin typeface="Arial" panose="020B0604020202020204" pitchFamily="34" charset="0"/>
                <a:ea typeface="Calibri" panose="020F0502020204030204" pitchFamily="34" charset="0"/>
              </a:rPr>
            </a:br>
            <a:br>
              <a:rPr lang="en-CA" sz="4400" b="1" dirty="0">
                <a:effectLst/>
                <a:latin typeface="Arial" panose="020B0604020202020204" pitchFamily="34" charset="0"/>
                <a:ea typeface="Calibri" panose="020F0502020204030204" pitchFamily="34" charset="0"/>
              </a:rPr>
            </a:br>
            <a:r>
              <a:rPr lang="en-CA" sz="4400" b="1" dirty="0">
                <a:effectLst/>
                <a:latin typeface="Arial" panose="020B0604020202020204" pitchFamily="34" charset="0"/>
                <a:ea typeface="Calibri" panose="020F0502020204030204" pitchFamily="34" charset="0"/>
              </a:rPr>
              <a:t>Exploring Access and Utilization of Passport Funding: Perspectives of People with the label of Intellectual Disabilities and Their Families</a:t>
            </a:r>
            <a:endParaRPr lang="en-CA" sz="4400" dirty="0"/>
          </a:p>
        </p:txBody>
      </p:sp>
      <p:sp>
        <p:nvSpPr>
          <p:cNvPr id="3" name="Subtitle 2" descr="R">
            <a:extLst>
              <a:ext uri="{FF2B5EF4-FFF2-40B4-BE49-F238E27FC236}">
                <a16:creationId xmlns:a16="http://schemas.microsoft.com/office/drawing/2014/main" id="{8C3A1D98-FA91-06B2-8D9C-BA242B4A1310}"/>
              </a:ext>
            </a:extLst>
          </p:cNvPr>
          <p:cNvSpPr>
            <a:spLocks noGrp="1"/>
          </p:cNvSpPr>
          <p:nvPr>
            <p:ph type="subTitle" idx="1"/>
          </p:nvPr>
        </p:nvSpPr>
        <p:spPr>
          <a:xfrm>
            <a:off x="1727200" y="4023358"/>
            <a:ext cx="8940800" cy="1234441"/>
          </a:xfrm>
        </p:spPr>
        <p:txBody>
          <a:bodyPr/>
          <a:lstStyle/>
          <a:p>
            <a:endParaRPr lang="en-US" dirty="0"/>
          </a:p>
          <a:p>
            <a:endParaRPr lang="en-CA" dirty="0"/>
          </a:p>
        </p:txBody>
      </p:sp>
      <p:sp>
        <p:nvSpPr>
          <p:cNvPr id="5" name="TextBox 4">
            <a:extLst>
              <a:ext uri="{FF2B5EF4-FFF2-40B4-BE49-F238E27FC236}">
                <a16:creationId xmlns:a16="http://schemas.microsoft.com/office/drawing/2014/main" id="{7E923E89-18B1-6933-057E-37D3AF7710CF}"/>
              </a:ext>
            </a:extLst>
          </p:cNvPr>
          <p:cNvSpPr txBox="1"/>
          <p:nvPr/>
        </p:nvSpPr>
        <p:spPr>
          <a:xfrm rot="10800000" flipV="1">
            <a:off x="223516" y="2505670"/>
            <a:ext cx="11775443" cy="3170099"/>
          </a:xfrm>
          <a:prstGeom prst="rect">
            <a:avLst/>
          </a:prstGeom>
          <a:noFill/>
        </p:spPr>
        <p:txBody>
          <a:bodyPr wrap="square" rtlCol="0">
            <a:spAutoFit/>
          </a:bodyPr>
          <a:lstStyle/>
          <a:p>
            <a:pPr algn="ctr"/>
            <a:endParaRPr lang="en-US" sz="4000" dirty="0"/>
          </a:p>
          <a:p>
            <a:pPr algn="ctr"/>
            <a:endParaRPr lang="en-US" sz="4000" dirty="0"/>
          </a:p>
          <a:p>
            <a:pPr algn="ctr"/>
            <a:endParaRPr lang="en-US" sz="4000" dirty="0"/>
          </a:p>
          <a:p>
            <a:pPr algn="ctr"/>
            <a:r>
              <a:rPr lang="en-US" sz="4000" dirty="0"/>
              <a:t>Research By Us With Us</a:t>
            </a:r>
          </a:p>
          <a:p>
            <a:pPr algn="ctr"/>
            <a:r>
              <a:rPr lang="en-US" sz="4000" dirty="0"/>
              <a:t>Successful Advocacy Research Group</a:t>
            </a:r>
            <a:endParaRPr lang="en-CA" sz="4000" dirty="0"/>
          </a:p>
        </p:txBody>
      </p:sp>
    </p:spTree>
    <p:extLst>
      <p:ext uri="{BB962C8B-B14F-4D97-AF65-F5344CB8AC3E}">
        <p14:creationId xmlns:p14="http://schemas.microsoft.com/office/powerpoint/2010/main" val="417634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6" name="Google Shape;1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dirty="0"/>
              <a:t>How will we reach the people</a:t>
            </a:r>
            <a:endParaRPr dirty="0"/>
          </a:p>
        </p:txBody>
      </p:sp>
      <p:pic>
        <p:nvPicPr>
          <p:cNvPr id="145" name="Google Shape;145;p21" descr="Clip art of a monitor, a cell phone and a tablet with the symbols for facebook, twitter, LinkedIn, Instagram, and other social media around the devices."/>
          <p:cNvPicPr preferRelativeResize="0"/>
          <p:nvPr/>
        </p:nvPicPr>
        <p:blipFill rotWithShape="1">
          <a:blip r:embed="rId3">
            <a:alphaModFix/>
          </a:blip>
          <a:srcRect/>
          <a:stretch/>
        </p:blipFill>
        <p:spPr>
          <a:xfrm>
            <a:off x="838200" y="2387033"/>
            <a:ext cx="3050381" cy="3050381"/>
          </a:xfrm>
          <a:prstGeom prst="rect">
            <a:avLst/>
          </a:prstGeom>
          <a:noFill/>
          <a:ln>
            <a:noFill/>
          </a:ln>
        </p:spPr>
      </p:pic>
      <p:pic>
        <p:nvPicPr>
          <p:cNvPr id="144" name="Google Shape;144;p21" descr="Clip art of figures that have a cone shaped body, and round head without faces. to the left is one person then an arrow pointing to three people then three arrows pointing to nine people."/>
          <p:cNvPicPr preferRelativeResize="0"/>
          <p:nvPr/>
        </p:nvPicPr>
        <p:blipFill rotWithShape="1">
          <a:blip r:embed="rId4">
            <a:alphaModFix/>
          </a:blip>
          <a:srcRect/>
          <a:stretch/>
        </p:blipFill>
        <p:spPr>
          <a:xfrm>
            <a:off x="4039490" y="2547937"/>
            <a:ext cx="4263931" cy="2889477"/>
          </a:xfrm>
          <a:prstGeom prst="rect">
            <a:avLst/>
          </a:prstGeom>
          <a:noFill/>
          <a:ln>
            <a:noFill/>
          </a:ln>
        </p:spPr>
      </p:pic>
      <p:pic>
        <p:nvPicPr>
          <p:cNvPr id="143" name="Google Shape;143;p21" descr="Clip art of a computer monitor with a yellow mail box in front with the door open and an envelope going in with the @ symbol on it."/>
          <p:cNvPicPr preferRelativeResize="0"/>
          <p:nvPr/>
        </p:nvPicPr>
        <p:blipFill rotWithShape="1">
          <a:blip r:embed="rId5">
            <a:alphaModFix/>
          </a:blip>
          <a:srcRect/>
          <a:stretch/>
        </p:blipFill>
        <p:spPr>
          <a:xfrm>
            <a:off x="8838010" y="2759698"/>
            <a:ext cx="2301508" cy="26777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What will the survey tell us</a:t>
            </a:r>
            <a:endParaRPr/>
          </a:p>
        </p:txBody>
      </p:sp>
      <p:pic>
        <p:nvPicPr>
          <p:cNvPr id="152" name="Google Shape;152;p22" descr="Clip art of the words who, what, where, when, and why with a question mark in the centre. The words are circled with curves in the colours yellow, red, blue, green, and purple. The question mark is grey."/>
          <p:cNvPicPr preferRelativeResize="0">
            <a:picLocks noGrp="1"/>
          </p:cNvPicPr>
          <p:nvPr>
            <p:ph type="body" idx="1"/>
          </p:nvPr>
        </p:nvPicPr>
        <p:blipFill rotWithShape="1">
          <a:blip r:embed="rId3">
            <a:alphaModFix/>
          </a:blip>
          <a:srcRect/>
          <a:stretch/>
        </p:blipFill>
        <p:spPr>
          <a:xfrm>
            <a:off x="3203291" y="1773241"/>
            <a:ext cx="5785417" cy="33115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How did we write the survey</a:t>
            </a:r>
            <a:endParaRPr/>
          </a:p>
        </p:txBody>
      </p:sp>
      <p:pic>
        <p:nvPicPr>
          <p:cNvPr id="158" name="Google Shape;158;p23" descr="Clip art of five figures, two depicting women and three men. the men are in green, blue and red. The women are in orange and yellow. Above the first man is a bubble with an envelope in it, above the women is a bubble with a magnifying glass, above the man a light bulb, and the woman a gear, and the last man two puzzle pieces. "/>
          <p:cNvPicPr preferRelativeResize="0">
            <a:picLocks noGrp="1"/>
          </p:cNvPicPr>
          <p:nvPr>
            <p:ph type="body" idx="1"/>
          </p:nvPr>
        </p:nvPicPr>
        <p:blipFill rotWithShape="1">
          <a:blip r:embed="rId3">
            <a:alphaModFix/>
          </a:blip>
          <a:srcRect/>
          <a:stretch/>
        </p:blipFill>
        <p:spPr>
          <a:xfrm>
            <a:off x="3164816" y="1823976"/>
            <a:ext cx="5862367" cy="39726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Who we asked for feedback to make improvements</a:t>
            </a:r>
            <a:endParaRPr/>
          </a:p>
        </p:txBody>
      </p:sp>
      <p:pic>
        <p:nvPicPr>
          <p:cNvPr id="164" name="Google Shape;164;p24" descr="Logo for Community Living Ontario"/>
          <p:cNvPicPr preferRelativeResize="0">
            <a:picLocks noGrp="1"/>
          </p:cNvPicPr>
          <p:nvPr>
            <p:ph type="body" idx="1"/>
          </p:nvPr>
        </p:nvPicPr>
        <p:blipFill rotWithShape="1">
          <a:blip r:embed="rId3">
            <a:alphaModFix/>
          </a:blip>
          <a:srcRect/>
          <a:stretch/>
        </p:blipFill>
        <p:spPr>
          <a:xfrm>
            <a:off x="3479842" y="2315810"/>
            <a:ext cx="5498397" cy="20249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Creating and testing the survey</a:t>
            </a:r>
            <a:endParaRPr/>
          </a:p>
        </p:txBody>
      </p:sp>
      <p:pic>
        <p:nvPicPr>
          <p:cNvPr id="170" name="Google Shape;170;p25" descr="Clip art of a monitor with a man sitting on top using a laptop, a woman in front possibly presenting, a man to the side with a magnifying glass, there are gears of various sizes behind and above the monitor, and a clip board with the word TESTING on it and a checklist."/>
          <p:cNvPicPr preferRelativeResize="0">
            <a:picLocks noGrp="1"/>
          </p:cNvPicPr>
          <p:nvPr>
            <p:ph type="body" idx="1"/>
          </p:nvPr>
        </p:nvPicPr>
        <p:blipFill rotWithShape="1">
          <a:blip r:embed="rId3">
            <a:alphaModFix/>
          </a:blip>
          <a:srcRect/>
          <a:stretch/>
        </p:blipFill>
        <p:spPr>
          <a:xfrm>
            <a:off x="3291567" y="1541892"/>
            <a:ext cx="5692854" cy="39934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What was the response</a:t>
            </a:r>
            <a:endParaRPr/>
          </a:p>
        </p:txBody>
      </p:sp>
      <p:pic>
        <p:nvPicPr>
          <p:cNvPr id="176" name="Google Shape;176;p26" descr="Clip art of a thermometer with the words CUSTOMER RESPONSE at the top and the words WOW!!&#10;AMAZING, GREAT, GOOD, FAIR down the side. There is a red line bursting out the tip of the thermometer."/>
          <p:cNvPicPr preferRelativeResize="0">
            <a:picLocks noGrp="1"/>
          </p:cNvPicPr>
          <p:nvPr>
            <p:ph type="body" idx="1"/>
          </p:nvPr>
        </p:nvPicPr>
        <p:blipFill rotWithShape="1">
          <a:blip r:embed="rId3">
            <a:alphaModFix/>
          </a:blip>
          <a:srcRect/>
          <a:stretch/>
        </p:blipFill>
        <p:spPr>
          <a:xfrm>
            <a:off x="3984512" y="1285421"/>
            <a:ext cx="4222976" cy="3662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What did the survey tell us</a:t>
            </a:r>
            <a:endParaRPr/>
          </a:p>
        </p:txBody>
      </p:sp>
      <p:pic>
        <p:nvPicPr>
          <p:cNvPr id="182" name="Google Shape;182;p27" descr="Clip art of a figure with a pointing stick showing two pictures, one of a bar graph and one of a line graph."/>
          <p:cNvPicPr preferRelativeResize="0">
            <a:picLocks noGrp="1"/>
          </p:cNvPicPr>
          <p:nvPr>
            <p:ph type="body" idx="1"/>
          </p:nvPr>
        </p:nvPicPr>
        <p:blipFill rotWithShape="1">
          <a:blip r:embed="rId3">
            <a:alphaModFix/>
          </a:blip>
          <a:srcRect/>
          <a:stretch/>
        </p:blipFill>
        <p:spPr>
          <a:xfrm>
            <a:off x="4114800" y="1512862"/>
            <a:ext cx="3494314" cy="4065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9EE0B-E08B-581B-950A-7BE5A331EC16}"/>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spcBef>
                <a:spcPct val="0"/>
              </a:spcBef>
            </a:pPr>
            <a:r>
              <a:rPr lang="en-US" sz="5200" kern="1200" dirty="0">
                <a:solidFill>
                  <a:schemeClr val="tx1"/>
                </a:solidFill>
                <a:latin typeface="+mj-lt"/>
                <a:ea typeface="+mj-ea"/>
                <a:cs typeface="+mj-cs"/>
              </a:rPr>
              <a:t>Race, Ethnicity or Cultural Heritage</a:t>
            </a:r>
          </a:p>
        </p:txBody>
      </p:sp>
      <p:pic>
        <p:nvPicPr>
          <p:cNvPr id="5" name="Picture 4">
            <a:extLst>
              <a:ext uri="{FF2B5EF4-FFF2-40B4-BE49-F238E27FC236}">
                <a16:creationId xmlns:a16="http://schemas.microsoft.com/office/drawing/2014/main" id="{AE7E6C79-35EA-97D9-C886-A977A9677281}"/>
              </a:ext>
            </a:extLst>
          </p:cNvPr>
          <p:cNvPicPr>
            <a:picLocks noChangeAspect="1"/>
          </p:cNvPicPr>
          <p:nvPr/>
        </p:nvPicPr>
        <p:blipFill>
          <a:blip r:embed="rId2"/>
          <a:stretch>
            <a:fillRect/>
          </a:stretch>
        </p:blipFill>
        <p:spPr>
          <a:xfrm>
            <a:off x="2996588" y="1753707"/>
            <a:ext cx="6045105" cy="4564055"/>
          </a:xfrm>
          <a:prstGeom prst="rect">
            <a:avLst/>
          </a:prstGeom>
        </p:spPr>
      </p:pic>
    </p:spTree>
    <p:extLst>
      <p:ext uri="{BB962C8B-B14F-4D97-AF65-F5344CB8AC3E}">
        <p14:creationId xmlns:p14="http://schemas.microsoft.com/office/powerpoint/2010/main" val="160592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C7ED-20A1-D8D0-DE98-37F34288D55C}"/>
              </a:ext>
            </a:extLst>
          </p:cNvPr>
          <p:cNvSpPr>
            <a:spLocks noGrp="1"/>
          </p:cNvSpPr>
          <p:nvPr>
            <p:ph type="title"/>
          </p:nvPr>
        </p:nvSpPr>
        <p:spPr/>
        <p:txBody>
          <a:bodyPr>
            <a:normAutofit/>
          </a:bodyPr>
          <a:lstStyle/>
          <a:p>
            <a:pPr algn="ctr"/>
            <a:r>
              <a:rPr lang="en-CA" sz="6000" dirty="0">
                <a:latin typeface="+mj-lt"/>
              </a:rPr>
              <a:t>Labels of Disability </a:t>
            </a:r>
          </a:p>
        </p:txBody>
      </p:sp>
      <p:pic>
        <p:nvPicPr>
          <p:cNvPr id="5" name="Picture 4">
            <a:extLst>
              <a:ext uri="{FF2B5EF4-FFF2-40B4-BE49-F238E27FC236}">
                <a16:creationId xmlns:a16="http://schemas.microsoft.com/office/drawing/2014/main" id="{B4BA53D1-78AE-DFDB-5B1A-E2D289A567A2}"/>
              </a:ext>
            </a:extLst>
          </p:cNvPr>
          <p:cNvPicPr>
            <a:picLocks noChangeAspect="1"/>
          </p:cNvPicPr>
          <p:nvPr/>
        </p:nvPicPr>
        <p:blipFill>
          <a:blip r:embed="rId2"/>
          <a:stretch>
            <a:fillRect/>
          </a:stretch>
        </p:blipFill>
        <p:spPr>
          <a:xfrm>
            <a:off x="87993" y="1877406"/>
            <a:ext cx="12104007" cy="4827742"/>
          </a:xfrm>
          <a:prstGeom prst="rect">
            <a:avLst/>
          </a:prstGeom>
        </p:spPr>
      </p:pic>
    </p:spTree>
    <p:extLst>
      <p:ext uri="{BB962C8B-B14F-4D97-AF65-F5344CB8AC3E}">
        <p14:creationId xmlns:p14="http://schemas.microsoft.com/office/powerpoint/2010/main" val="208799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D932F9-C43C-53F7-FE90-C8A83A73BF9B}"/>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spcBef>
                <a:spcPct val="0"/>
              </a:spcBef>
            </a:pPr>
            <a:r>
              <a:rPr lang="en-US" sz="6000" kern="1200" dirty="0">
                <a:solidFill>
                  <a:schemeClr val="tx1"/>
                </a:solidFill>
                <a:latin typeface="+mj-lt"/>
                <a:ea typeface="+mj-ea"/>
                <a:cs typeface="+mj-cs"/>
              </a:rPr>
              <a:t>Process of being diagnosed </a:t>
            </a:r>
          </a:p>
        </p:txBody>
      </p:sp>
      <p:pic>
        <p:nvPicPr>
          <p:cNvPr id="5" name="Picture 4">
            <a:extLst>
              <a:ext uri="{FF2B5EF4-FFF2-40B4-BE49-F238E27FC236}">
                <a16:creationId xmlns:a16="http://schemas.microsoft.com/office/drawing/2014/main" id="{B449AF09-D648-41DD-F655-324CA83D7599}"/>
              </a:ext>
            </a:extLst>
          </p:cNvPr>
          <p:cNvPicPr>
            <a:picLocks noChangeAspect="1"/>
          </p:cNvPicPr>
          <p:nvPr/>
        </p:nvPicPr>
        <p:blipFill>
          <a:blip r:embed="rId2"/>
          <a:stretch>
            <a:fillRect/>
          </a:stretch>
        </p:blipFill>
        <p:spPr>
          <a:xfrm>
            <a:off x="838200" y="1845426"/>
            <a:ext cx="10896901" cy="5012574"/>
          </a:xfrm>
          <a:prstGeom prst="rect">
            <a:avLst/>
          </a:prstGeom>
        </p:spPr>
      </p:pic>
    </p:spTree>
    <p:extLst>
      <p:ext uri="{BB962C8B-B14F-4D97-AF65-F5344CB8AC3E}">
        <p14:creationId xmlns:p14="http://schemas.microsoft.com/office/powerpoint/2010/main" val="351541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4"/>
          <p:cNvSpPr/>
          <p:nvPr/>
        </p:nvSpPr>
        <p:spPr>
          <a:xfrm>
            <a:off x="115324" y="-1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91" name="Google Shape;91;p14"/>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5000"/>
              <a:buFont typeface="Play"/>
              <a:buNone/>
            </a:pPr>
            <a:r>
              <a:rPr lang="en-US" sz="5000" dirty="0"/>
              <a:t>Self Advocate Research Group</a:t>
            </a:r>
            <a:endParaRPr sz="5000" dirty="0"/>
          </a:p>
        </p:txBody>
      </p:sp>
      <p:sp>
        <p:nvSpPr>
          <p:cNvPr id="92" name="Google Shape;92;p14" descr="This is a decorative line separating the title from the names of presenters."/>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3" name="Google Shape;93;p14"/>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600" dirty="0"/>
              <a:t>Nicole Flynn</a:t>
            </a:r>
            <a:endParaRPr dirty="0"/>
          </a:p>
          <a:p>
            <a:pPr marL="0" lvl="0" indent="0" algn="l" rtl="0">
              <a:lnSpc>
                <a:spcPct val="90000"/>
              </a:lnSpc>
              <a:spcBef>
                <a:spcPts val="1000"/>
              </a:spcBef>
              <a:spcAft>
                <a:spcPts val="0"/>
              </a:spcAft>
              <a:buClr>
                <a:schemeClr val="dk1"/>
              </a:buClr>
              <a:buSzPts val="3600"/>
              <a:buNone/>
            </a:pPr>
            <a:r>
              <a:rPr lang="en-US" sz="3600" dirty="0"/>
              <a:t>Yvonne Spicer</a:t>
            </a:r>
            <a:endParaRPr dirty="0"/>
          </a:p>
          <a:p>
            <a:pPr marL="0" lvl="0" indent="0" algn="l" rtl="0">
              <a:lnSpc>
                <a:spcPct val="90000"/>
              </a:lnSpc>
              <a:spcBef>
                <a:spcPts val="1000"/>
              </a:spcBef>
              <a:spcAft>
                <a:spcPts val="0"/>
              </a:spcAft>
              <a:buClr>
                <a:schemeClr val="dk1"/>
              </a:buClr>
              <a:buSzPts val="3600"/>
              <a:buNone/>
            </a:pPr>
            <a:r>
              <a:rPr lang="en-US" sz="3600" dirty="0"/>
              <a:t>Theresa Somerton</a:t>
            </a:r>
            <a:endParaRPr dirty="0"/>
          </a:p>
        </p:txBody>
      </p:sp>
      <p:pic>
        <p:nvPicPr>
          <p:cNvPr id="94" name="Google Shape;94;p14" descr="Photo of Nicole Flynn, Yvonne Spicer and Theresa Somerton, the speakers, standing close together in front of a tall pole with an escalator in the background. The women are dressed in pants with jackets on and they have name tags from the conference they were attending. All three women are white, Yvonne is the tallest, then Nicole and then Theresa. Theresa is wearing glasses. "/>
          <p:cNvPicPr preferRelativeResize="0"/>
          <p:nvPr/>
        </p:nvPicPr>
        <p:blipFill rotWithShape="1">
          <a:blip r:embed="rId3">
            <a:alphaModFix/>
          </a:blip>
          <a:srcRect r="-1" b="25226"/>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462F-7EA6-4772-1336-D35EF415288B}"/>
              </a:ext>
            </a:extLst>
          </p:cNvPr>
          <p:cNvSpPr>
            <a:spLocks noGrp="1"/>
          </p:cNvSpPr>
          <p:nvPr>
            <p:ph type="title"/>
          </p:nvPr>
        </p:nvSpPr>
        <p:spPr>
          <a:xfrm>
            <a:off x="838200" y="144788"/>
            <a:ext cx="10515600" cy="1325563"/>
          </a:xfrm>
        </p:spPr>
        <p:txBody>
          <a:bodyPr>
            <a:normAutofit/>
          </a:bodyPr>
          <a:lstStyle/>
          <a:p>
            <a:pPr algn="ctr"/>
            <a:r>
              <a:rPr lang="en-CA" sz="6600" dirty="0">
                <a:latin typeface="+mj-lt"/>
              </a:rPr>
              <a:t>Age Group</a:t>
            </a:r>
          </a:p>
        </p:txBody>
      </p:sp>
      <p:pic>
        <p:nvPicPr>
          <p:cNvPr id="5" name="Picture 4">
            <a:extLst>
              <a:ext uri="{FF2B5EF4-FFF2-40B4-BE49-F238E27FC236}">
                <a16:creationId xmlns:a16="http://schemas.microsoft.com/office/drawing/2014/main" id="{ED15D25F-92AE-2756-6175-FE30712CF6F7}"/>
              </a:ext>
            </a:extLst>
          </p:cNvPr>
          <p:cNvPicPr>
            <a:picLocks noChangeAspect="1"/>
          </p:cNvPicPr>
          <p:nvPr/>
        </p:nvPicPr>
        <p:blipFill>
          <a:blip r:embed="rId2"/>
          <a:stretch>
            <a:fillRect/>
          </a:stretch>
        </p:blipFill>
        <p:spPr>
          <a:xfrm>
            <a:off x="205648" y="1382216"/>
            <a:ext cx="11986352" cy="5596186"/>
          </a:xfrm>
          <a:prstGeom prst="rect">
            <a:avLst/>
          </a:prstGeom>
        </p:spPr>
      </p:pic>
    </p:spTree>
    <p:extLst>
      <p:ext uri="{BB962C8B-B14F-4D97-AF65-F5344CB8AC3E}">
        <p14:creationId xmlns:p14="http://schemas.microsoft.com/office/powerpoint/2010/main" val="2984345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91D0-0567-8F2E-2D17-6BAD916B4292}"/>
              </a:ext>
            </a:extLst>
          </p:cNvPr>
          <p:cNvSpPr>
            <a:spLocks noGrp="1"/>
          </p:cNvSpPr>
          <p:nvPr>
            <p:ph type="title"/>
          </p:nvPr>
        </p:nvSpPr>
        <p:spPr/>
        <p:txBody>
          <a:bodyPr>
            <a:normAutofit/>
          </a:bodyPr>
          <a:lstStyle/>
          <a:p>
            <a:pPr algn="ctr"/>
            <a:r>
              <a:rPr lang="en-CA" sz="6000" dirty="0">
                <a:latin typeface="+mj-lt"/>
              </a:rPr>
              <a:t>Is someone helping you </a:t>
            </a:r>
          </a:p>
        </p:txBody>
      </p:sp>
      <p:pic>
        <p:nvPicPr>
          <p:cNvPr id="5" name="Picture 4">
            <a:extLst>
              <a:ext uri="{FF2B5EF4-FFF2-40B4-BE49-F238E27FC236}">
                <a16:creationId xmlns:a16="http://schemas.microsoft.com/office/drawing/2014/main" id="{327F85A7-86D9-10D7-39E3-A34DDD47DAFB}"/>
              </a:ext>
            </a:extLst>
          </p:cNvPr>
          <p:cNvPicPr>
            <a:picLocks noChangeAspect="1"/>
          </p:cNvPicPr>
          <p:nvPr/>
        </p:nvPicPr>
        <p:blipFill>
          <a:blip r:embed="rId2"/>
          <a:stretch>
            <a:fillRect/>
          </a:stretch>
        </p:blipFill>
        <p:spPr>
          <a:xfrm>
            <a:off x="0" y="2027104"/>
            <a:ext cx="12211883" cy="4549965"/>
          </a:xfrm>
          <a:prstGeom prst="rect">
            <a:avLst/>
          </a:prstGeom>
        </p:spPr>
      </p:pic>
    </p:spTree>
    <p:extLst>
      <p:ext uri="{BB962C8B-B14F-4D97-AF65-F5344CB8AC3E}">
        <p14:creationId xmlns:p14="http://schemas.microsoft.com/office/powerpoint/2010/main" val="178803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76E6-4DDD-6279-566D-CEF414635DEC}"/>
              </a:ext>
            </a:extLst>
          </p:cNvPr>
          <p:cNvSpPr>
            <a:spLocks noGrp="1"/>
          </p:cNvSpPr>
          <p:nvPr>
            <p:ph type="title"/>
          </p:nvPr>
        </p:nvSpPr>
        <p:spPr/>
        <p:txBody>
          <a:bodyPr>
            <a:normAutofit/>
          </a:bodyPr>
          <a:lstStyle/>
          <a:p>
            <a:pPr algn="ctr"/>
            <a:r>
              <a:rPr lang="en-CA" sz="6600" dirty="0">
                <a:latin typeface="+mj-lt"/>
              </a:rPr>
              <a:t>Who is helping you</a:t>
            </a:r>
          </a:p>
        </p:txBody>
      </p:sp>
      <p:pic>
        <p:nvPicPr>
          <p:cNvPr id="5" name="Picture 4">
            <a:extLst>
              <a:ext uri="{FF2B5EF4-FFF2-40B4-BE49-F238E27FC236}">
                <a16:creationId xmlns:a16="http://schemas.microsoft.com/office/drawing/2014/main" id="{4F1256F0-9968-1EAF-E669-056FA44D06DF}"/>
              </a:ext>
            </a:extLst>
          </p:cNvPr>
          <p:cNvPicPr>
            <a:picLocks noChangeAspect="1"/>
          </p:cNvPicPr>
          <p:nvPr/>
        </p:nvPicPr>
        <p:blipFill>
          <a:blip r:embed="rId2"/>
          <a:stretch>
            <a:fillRect/>
          </a:stretch>
        </p:blipFill>
        <p:spPr>
          <a:xfrm>
            <a:off x="0" y="1773031"/>
            <a:ext cx="12159830" cy="4925224"/>
          </a:xfrm>
          <a:prstGeom prst="rect">
            <a:avLst/>
          </a:prstGeom>
        </p:spPr>
      </p:pic>
    </p:spTree>
    <p:extLst>
      <p:ext uri="{BB962C8B-B14F-4D97-AF65-F5344CB8AC3E}">
        <p14:creationId xmlns:p14="http://schemas.microsoft.com/office/powerpoint/2010/main" val="157779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B341-7C87-4DC4-4D2F-B5C631F83D1D}"/>
              </a:ext>
            </a:extLst>
          </p:cNvPr>
          <p:cNvSpPr>
            <a:spLocks noGrp="1"/>
          </p:cNvSpPr>
          <p:nvPr>
            <p:ph type="title"/>
          </p:nvPr>
        </p:nvSpPr>
        <p:spPr/>
        <p:txBody>
          <a:bodyPr/>
          <a:lstStyle/>
          <a:p>
            <a:pPr algn="ctr"/>
            <a:r>
              <a:rPr lang="en-CA" dirty="0">
                <a:latin typeface="+mj-lt"/>
              </a:rPr>
              <a:t>Pre – Approval Application </a:t>
            </a:r>
          </a:p>
        </p:txBody>
      </p:sp>
      <p:pic>
        <p:nvPicPr>
          <p:cNvPr id="5" name="Picture 4">
            <a:extLst>
              <a:ext uri="{FF2B5EF4-FFF2-40B4-BE49-F238E27FC236}">
                <a16:creationId xmlns:a16="http://schemas.microsoft.com/office/drawing/2014/main" id="{0CB7F084-8686-A5AE-82C0-219CE33C5388}"/>
              </a:ext>
            </a:extLst>
          </p:cNvPr>
          <p:cNvPicPr>
            <a:picLocks noChangeAspect="1"/>
          </p:cNvPicPr>
          <p:nvPr/>
        </p:nvPicPr>
        <p:blipFill>
          <a:blip r:embed="rId2"/>
          <a:stretch>
            <a:fillRect/>
          </a:stretch>
        </p:blipFill>
        <p:spPr>
          <a:xfrm>
            <a:off x="37231" y="1883884"/>
            <a:ext cx="12160644" cy="4219461"/>
          </a:xfrm>
          <a:prstGeom prst="rect">
            <a:avLst/>
          </a:prstGeom>
        </p:spPr>
      </p:pic>
    </p:spTree>
    <p:extLst>
      <p:ext uri="{BB962C8B-B14F-4D97-AF65-F5344CB8AC3E}">
        <p14:creationId xmlns:p14="http://schemas.microsoft.com/office/powerpoint/2010/main" val="1298292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4DF8-4F1A-1269-3EFD-201737013B92}"/>
              </a:ext>
            </a:extLst>
          </p:cNvPr>
          <p:cNvSpPr>
            <a:spLocks noGrp="1"/>
          </p:cNvSpPr>
          <p:nvPr>
            <p:ph type="title"/>
          </p:nvPr>
        </p:nvSpPr>
        <p:spPr/>
        <p:txBody>
          <a:bodyPr>
            <a:normAutofit/>
          </a:bodyPr>
          <a:lstStyle/>
          <a:p>
            <a:pPr algn="ctr"/>
            <a:r>
              <a:rPr lang="en-CA" sz="6600" dirty="0">
                <a:latin typeface="+mj-lt"/>
              </a:rPr>
              <a:t>Waiting to be paid back. </a:t>
            </a:r>
          </a:p>
        </p:txBody>
      </p:sp>
      <p:pic>
        <p:nvPicPr>
          <p:cNvPr id="5" name="Picture 4">
            <a:extLst>
              <a:ext uri="{FF2B5EF4-FFF2-40B4-BE49-F238E27FC236}">
                <a16:creationId xmlns:a16="http://schemas.microsoft.com/office/drawing/2014/main" id="{0A3D0360-8B45-9317-8797-DE92E881A503}"/>
              </a:ext>
            </a:extLst>
          </p:cNvPr>
          <p:cNvPicPr>
            <a:picLocks noChangeAspect="1"/>
          </p:cNvPicPr>
          <p:nvPr/>
        </p:nvPicPr>
        <p:blipFill>
          <a:blip r:embed="rId2"/>
          <a:stretch>
            <a:fillRect/>
          </a:stretch>
        </p:blipFill>
        <p:spPr>
          <a:xfrm>
            <a:off x="374573" y="2487805"/>
            <a:ext cx="11632113" cy="4005070"/>
          </a:xfrm>
          <a:prstGeom prst="rect">
            <a:avLst/>
          </a:prstGeom>
        </p:spPr>
      </p:pic>
    </p:spTree>
    <p:extLst>
      <p:ext uri="{BB962C8B-B14F-4D97-AF65-F5344CB8AC3E}">
        <p14:creationId xmlns:p14="http://schemas.microsoft.com/office/powerpoint/2010/main" val="2095407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6871-1415-294B-31D2-3E426591F275}"/>
              </a:ext>
            </a:extLst>
          </p:cNvPr>
          <p:cNvSpPr>
            <a:spLocks noGrp="1"/>
          </p:cNvSpPr>
          <p:nvPr>
            <p:ph type="title"/>
          </p:nvPr>
        </p:nvSpPr>
        <p:spPr/>
        <p:txBody>
          <a:bodyPr>
            <a:normAutofit/>
          </a:bodyPr>
          <a:lstStyle/>
          <a:p>
            <a:r>
              <a:rPr lang="en-CA" sz="5400" dirty="0">
                <a:latin typeface="+mj-lt"/>
              </a:rPr>
              <a:t>Paying for support and activities</a:t>
            </a:r>
          </a:p>
        </p:txBody>
      </p:sp>
      <p:pic>
        <p:nvPicPr>
          <p:cNvPr id="5" name="Picture 4">
            <a:extLst>
              <a:ext uri="{FF2B5EF4-FFF2-40B4-BE49-F238E27FC236}">
                <a16:creationId xmlns:a16="http://schemas.microsoft.com/office/drawing/2014/main" id="{B8F4EE64-E356-ABE7-D443-304F9F4F7734}"/>
              </a:ext>
            </a:extLst>
          </p:cNvPr>
          <p:cNvPicPr>
            <a:picLocks noChangeAspect="1"/>
          </p:cNvPicPr>
          <p:nvPr/>
        </p:nvPicPr>
        <p:blipFill>
          <a:blip r:embed="rId2"/>
          <a:stretch>
            <a:fillRect/>
          </a:stretch>
        </p:blipFill>
        <p:spPr>
          <a:xfrm>
            <a:off x="0" y="1838739"/>
            <a:ext cx="12192000" cy="5019261"/>
          </a:xfrm>
          <a:prstGeom prst="rect">
            <a:avLst/>
          </a:prstGeom>
        </p:spPr>
      </p:pic>
    </p:spTree>
    <p:extLst>
      <p:ext uri="{BB962C8B-B14F-4D97-AF65-F5344CB8AC3E}">
        <p14:creationId xmlns:p14="http://schemas.microsoft.com/office/powerpoint/2010/main" val="3051383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What were the takeaways from the responses</a:t>
            </a:r>
            <a:endParaRPr/>
          </a:p>
        </p:txBody>
      </p:sp>
      <p:pic>
        <p:nvPicPr>
          <p:cNvPr id="188" name="Google Shape;188;p28" descr="Clip art of a red sign with the words Key Takeaways in white and the image of an old key in white."/>
          <p:cNvPicPr preferRelativeResize="0">
            <a:picLocks noGrp="1"/>
          </p:cNvPicPr>
          <p:nvPr>
            <p:ph type="body" idx="1"/>
          </p:nvPr>
        </p:nvPicPr>
        <p:blipFill rotWithShape="1">
          <a:blip r:embed="rId3">
            <a:alphaModFix/>
          </a:blip>
          <a:srcRect/>
          <a:stretch/>
        </p:blipFill>
        <p:spPr>
          <a:xfrm>
            <a:off x="3118758" y="1879173"/>
            <a:ext cx="5616996" cy="37378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What did we learn from this experience</a:t>
            </a:r>
            <a:endParaRPr/>
          </a:p>
        </p:txBody>
      </p:sp>
      <p:pic>
        <p:nvPicPr>
          <p:cNvPr id="194" name="Google Shape;194;p29" descr="Clip art of the words LEARNING CURVE spread along the art in a curve from lower left corner to upper right corner. There are four figures in various places along the curved letters."/>
          <p:cNvPicPr preferRelativeResize="0"/>
          <p:nvPr/>
        </p:nvPicPr>
        <p:blipFill rotWithShape="1">
          <a:blip r:embed="rId3">
            <a:alphaModFix/>
          </a:blip>
          <a:srcRect/>
          <a:stretch/>
        </p:blipFill>
        <p:spPr>
          <a:xfrm>
            <a:off x="2550318" y="1533435"/>
            <a:ext cx="6376988" cy="379113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What were challenges</a:t>
            </a:r>
            <a:endParaRPr/>
          </a:p>
        </p:txBody>
      </p:sp>
      <p:pic>
        <p:nvPicPr>
          <p:cNvPr id="200" name="Google Shape;200;p30" descr="Clip art of the word CHALLENGE with a figure in white hurdling over the word."/>
          <p:cNvPicPr preferRelativeResize="0"/>
          <p:nvPr/>
        </p:nvPicPr>
        <p:blipFill rotWithShape="1">
          <a:blip r:embed="rId3">
            <a:alphaModFix/>
          </a:blip>
          <a:srcRect/>
          <a:stretch/>
        </p:blipFill>
        <p:spPr>
          <a:xfrm>
            <a:off x="3471865" y="1874383"/>
            <a:ext cx="4455658" cy="333744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What would help?</a:t>
            </a:r>
            <a:endParaRPr/>
          </a:p>
        </p:txBody>
      </p:sp>
      <p:pic>
        <p:nvPicPr>
          <p:cNvPr id="206" name="Google Shape;206;p31" descr="Clip are of a heart with one half in pink to purple colour and the other half composed of a line of hands of various colours with one hand reaching down and another hand reaching up halving the heart. The hands do not quite meet in the centre."/>
          <p:cNvPicPr preferRelativeResize="0"/>
          <p:nvPr/>
        </p:nvPicPr>
        <p:blipFill rotWithShape="1">
          <a:blip r:embed="rId3">
            <a:alphaModFix/>
          </a:blip>
          <a:srcRect/>
          <a:stretch/>
        </p:blipFill>
        <p:spPr>
          <a:xfrm>
            <a:off x="3946070" y="1690688"/>
            <a:ext cx="3648756" cy="35053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Research Advisors</a:t>
            </a:r>
            <a:endParaRPr/>
          </a:p>
        </p:txBody>
      </p:sp>
      <p:sp>
        <p:nvSpPr>
          <p:cNvPr id="100" name="Google Shape;100;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Alison McLean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Kathryn Primrose</a:t>
            </a:r>
            <a:endParaRPr/>
          </a:p>
          <a:p>
            <a:pPr marL="0" lvl="0" indent="0" algn="l" rtl="0">
              <a:lnSpc>
                <a:spcPct val="90000"/>
              </a:lnSpc>
              <a:spcBef>
                <a:spcPts val="1000"/>
              </a:spcBef>
              <a:spcAft>
                <a:spcPts val="0"/>
              </a:spcAft>
              <a:buClr>
                <a:schemeClr val="dk1"/>
              </a:buClr>
              <a:buSzPts val="2800"/>
              <a:buNone/>
            </a:pPr>
            <a:endParaRPr/>
          </a:p>
        </p:txBody>
      </p:sp>
      <p:pic>
        <p:nvPicPr>
          <p:cNvPr id="101" name="Google Shape;101;p15" descr="Photo of Alison McLean, a young black woman with bright eyes and lovely smile. Her hair is mid length in multiple braids to the right side."/>
          <p:cNvPicPr preferRelativeResize="0"/>
          <p:nvPr/>
        </p:nvPicPr>
        <p:blipFill rotWithShape="1">
          <a:blip r:embed="rId3">
            <a:alphaModFix/>
          </a:blip>
          <a:srcRect/>
          <a:stretch/>
        </p:blipFill>
        <p:spPr>
          <a:xfrm>
            <a:off x="1952553" y="2402305"/>
            <a:ext cx="2053389" cy="2053389"/>
          </a:xfrm>
          <a:prstGeom prst="rect">
            <a:avLst/>
          </a:prstGeom>
          <a:noFill/>
          <a:ln>
            <a:noFill/>
          </a:ln>
        </p:spPr>
      </p:pic>
      <p:pic>
        <p:nvPicPr>
          <p:cNvPr id="102" name="Google Shape;102;p15" descr="Photo of Kathryn, an older white adult who has greying hair, tied in a pony tail down her back. Her hair is parted to the side with bangs. Kathryn is smiling."/>
          <p:cNvPicPr preferRelativeResize="0"/>
          <p:nvPr/>
        </p:nvPicPr>
        <p:blipFill rotWithShape="1">
          <a:blip r:embed="rId4">
            <a:alphaModFix/>
          </a:blip>
          <a:srcRect/>
          <a:stretch/>
        </p:blipFill>
        <p:spPr>
          <a:xfrm>
            <a:off x="7612265" y="3909404"/>
            <a:ext cx="2226309" cy="190627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What’s next? </a:t>
            </a:r>
            <a:endParaRPr/>
          </a:p>
        </p:txBody>
      </p:sp>
      <p:pic>
        <p:nvPicPr>
          <p:cNvPr id="2050" name="Picture 2" descr="Open notebook with leaves, a bird, butterfly around and pencils with a magnifying glass.">
            <a:extLst>
              <a:ext uri="{FF2B5EF4-FFF2-40B4-BE49-F238E27FC236}">
                <a16:creationId xmlns:a16="http://schemas.microsoft.com/office/drawing/2014/main" id="{FF84DFD9-8327-6C1D-A476-ADD4F9AAA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840" y="1937193"/>
            <a:ext cx="4846320" cy="4846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dirty="0"/>
              <a:t>Leading Research about People who Live with the Label of Intellectual Disability</a:t>
            </a:r>
            <a:endParaRPr dirty="0"/>
          </a:p>
        </p:txBody>
      </p:sp>
      <p:pic>
        <p:nvPicPr>
          <p:cNvPr id="218" name="Google Shape;218;p33" descr="Clip art of a group of figures in various colours with one figure in purple in the front with their hand raised as if to say &quot;follow me&quot;"/>
          <p:cNvPicPr preferRelativeResize="0"/>
          <p:nvPr/>
        </p:nvPicPr>
        <p:blipFill rotWithShape="1">
          <a:blip r:embed="rId3">
            <a:alphaModFix/>
          </a:blip>
          <a:srcRect/>
          <a:stretch/>
        </p:blipFill>
        <p:spPr>
          <a:xfrm>
            <a:off x="2962274" y="1690688"/>
            <a:ext cx="5444429" cy="32779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DBB0-36AA-1051-E735-67BCE210291D}"/>
              </a:ext>
            </a:extLst>
          </p:cNvPr>
          <p:cNvSpPr>
            <a:spLocks noGrp="1"/>
          </p:cNvSpPr>
          <p:nvPr>
            <p:ph type="title"/>
          </p:nvPr>
        </p:nvSpPr>
        <p:spPr/>
        <p:txBody>
          <a:bodyPr>
            <a:normAutofit/>
          </a:bodyPr>
          <a:lstStyle/>
          <a:p>
            <a:pPr algn="ctr"/>
            <a:r>
              <a:rPr lang="en-US" sz="4000" dirty="0">
                <a:latin typeface="Arial" panose="020B0604020202020204" pitchFamily="34" charset="0"/>
                <a:cs typeface="Arial" panose="020B0604020202020204" pitchFamily="34" charset="0"/>
              </a:rPr>
              <a:t>Participatory Advocacy Research Network</a:t>
            </a:r>
            <a:endParaRPr lang="en-CA"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EC25016-19EB-1387-5AA7-9B97683DF7B1}"/>
              </a:ext>
            </a:extLst>
          </p:cNvPr>
          <p:cNvSpPr>
            <a:spLocks noGrp="1"/>
          </p:cNvSpPr>
          <p:nvPr>
            <p:ph type="body" idx="1"/>
          </p:nvPr>
        </p:nvSpPr>
        <p:spPr>
          <a:xfrm>
            <a:off x="-23840155" y="-4796510"/>
            <a:ext cx="38923475" cy="12452952"/>
          </a:xfrm>
        </p:spPr>
        <p:txBody>
          <a:bodyPr/>
          <a:lstStyle/>
          <a:p>
            <a:endParaRPr lang="en-CA" dirty="0"/>
          </a:p>
        </p:txBody>
      </p:sp>
      <p:pic>
        <p:nvPicPr>
          <p:cNvPr id="4098" name="Picture 2" descr="Logo PARN with images of sharing, talking bubble, magnifying glass, and circles connected and the words Participatory, Advocacy, Research, Network above the images.">
            <a:extLst>
              <a:ext uri="{FF2B5EF4-FFF2-40B4-BE49-F238E27FC236}">
                <a16:creationId xmlns:a16="http://schemas.microsoft.com/office/drawing/2014/main" id="{020CD116-107E-C20B-3668-D153C71AF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354" y="2029735"/>
            <a:ext cx="9467291" cy="295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533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Conclusion</a:t>
            </a:r>
            <a:endParaRPr/>
          </a:p>
        </p:txBody>
      </p:sp>
      <p:pic>
        <p:nvPicPr>
          <p:cNvPr id="224" name="Google Shape;224;p34" descr="Clip art of a sign with the words FINAL THOUGHTS on it in blue and the numbers 1. 2. and 3 down the side."/>
          <p:cNvPicPr preferRelativeResize="0">
            <a:picLocks noGrp="1"/>
          </p:cNvPicPr>
          <p:nvPr>
            <p:ph type="body" idx="1"/>
          </p:nvPr>
        </p:nvPicPr>
        <p:blipFill rotWithShape="1">
          <a:blip r:embed="rId3">
            <a:alphaModFix/>
          </a:blip>
          <a:srcRect/>
          <a:stretch/>
        </p:blipFill>
        <p:spPr>
          <a:xfrm>
            <a:off x="4065814" y="1056708"/>
            <a:ext cx="4979534" cy="49795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
        <p:cNvGrpSpPr/>
        <p:nvPr/>
      </p:nvGrpSpPr>
      <p:grpSpPr>
        <a:xfrm>
          <a:off x="0" y="0"/>
          <a:ext cx="0" cy="0"/>
          <a:chOff x="0" y="0"/>
          <a:chExt cx="0" cy="0"/>
        </a:xfrm>
      </p:grpSpPr>
      <p:sp useBgFill="1">
        <p:nvSpPr>
          <p:cNvPr id="242" name="Rectangle 241">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6" name="Picture 245">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48" name="Rectangle 247">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Rectangle 249">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29" name="Google Shape;229;p35"/>
          <p:cNvSpPr txBox="1">
            <a:spLocks noGrp="1"/>
          </p:cNvSpPr>
          <p:nvPr>
            <p:ph type="title"/>
          </p:nvPr>
        </p:nvSpPr>
        <p:spPr>
          <a:xfrm>
            <a:off x="1191966" y="905011"/>
            <a:ext cx="3629555" cy="1889135"/>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4400"/>
              <a:buFont typeface="Play"/>
              <a:buNone/>
            </a:pPr>
            <a:r>
              <a:rPr lang="en-US" sz="4800"/>
              <a:t>Contact Information</a:t>
            </a:r>
          </a:p>
        </p:txBody>
      </p:sp>
      <p:sp>
        <p:nvSpPr>
          <p:cNvPr id="230" name="Google Shape;230;p35"/>
          <p:cNvSpPr txBox="1">
            <a:spLocks noGrp="1"/>
          </p:cNvSpPr>
          <p:nvPr>
            <p:ph type="body" idx="1"/>
          </p:nvPr>
        </p:nvSpPr>
        <p:spPr>
          <a:xfrm>
            <a:off x="1191966" y="2965592"/>
            <a:ext cx="3629555" cy="2987397"/>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2800"/>
              <a:buNone/>
            </a:pPr>
            <a:endParaRPr lang="en-CA" sz="1800" dirty="0"/>
          </a:p>
          <a:p>
            <a:pPr marL="0" lvl="0" indent="0" rtl="0">
              <a:spcBef>
                <a:spcPts val="1000"/>
              </a:spcBef>
              <a:spcAft>
                <a:spcPts val="0"/>
              </a:spcAft>
              <a:buClr>
                <a:schemeClr val="dk1"/>
              </a:buClr>
              <a:buSzPts val="2800"/>
              <a:buNone/>
            </a:pPr>
            <a:endParaRPr lang="en-CA" sz="1800" dirty="0"/>
          </a:p>
        </p:txBody>
      </p:sp>
      <p:sp>
        <p:nvSpPr>
          <p:cNvPr id="4" name="TextBox 3">
            <a:extLst>
              <a:ext uri="{FF2B5EF4-FFF2-40B4-BE49-F238E27FC236}">
                <a16:creationId xmlns:a16="http://schemas.microsoft.com/office/drawing/2014/main" id="{A90F7B0B-3110-8F09-0ABC-762DBEFC6306}"/>
              </a:ext>
            </a:extLst>
          </p:cNvPr>
          <p:cNvSpPr txBox="1"/>
          <p:nvPr/>
        </p:nvSpPr>
        <p:spPr>
          <a:xfrm>
            <a:off x="1292403" y="3523321"/>
            <a:ext cx="3797477" cy="400110"/>
          </a:xfrm>
          <a:prstGeom prst="rect">
            <a:avLst/>
          </a:prstGeom>
          <a:noFill/>
        </p:spPr>
        <p:txBody>
          <a:bodyPr wrap="square" rtlCol="0">
            <a:spAutoFit/>
          </a:bodyPr>
          <a:lstStyle/>
          <a:p>
            <a:r>
              <a:rPr lang="en-CA" sz="2000" dirty="0"/>
              <a:t>YTNSARG@gmail.com</a:t>
            </a:r>
          </a:p>
        </p:txBody>
      </p:sp>
      <p:pic>
        <p:nvPicPr>
          <p:cNvPr id="10" name="Picture 9" descr="Logo for Successful Advocacy Research Group with an open book and a large orange star above with a half circle of blue around with lots of colourful stars.">
            <a:extLst>
              <a:ext uri="{FF2B5EF4-FFF2-40B4-BE49-F238E27FC236}">
                <a16:creationId xmlns:a16="http://schemas.microsoft.com/office/drawing/2014/main" id="{C25E87F0-FA9A-0A32-382F-70077529D718}"/>
              </a:ext>
            </a:extLst>
          </p:cNvPr>
          <p:cNvPicPr>
            <a:picLocks noChangeAspect="1"/>
          </p:cNvPicPr>
          <p:nvPr/>
        </p:nvPicPr>
        <p:blipFill>
          <a:blip r:embed="rId4"/>
          <a:stretch>
            <a:fillRect/>
          </a:stretch>
        </p:blipFill>
        <p:spPr>
          <a:xfrm>
            <a:off x="5801938" y="1214127"/>
            <a:ext cx="5363323" cy="44297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6"/>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11" name="Google Shape;111;p16"/>
          <p:cNvSpPr txBox="1">
            <a:spLocks noGrp="1"/>
          </p:cNvSpPr>
          <p:nvPr>
            <p:ph type="title"/>
          </p:nvPr>
        </p:nvSpPr>
        <p:spPr>
          <a:xfrm>
            <a:off x="845390" y="556994"/>
            <a:ext cx="10508410" cy="16724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Play"/>
              <a:buNone/>
            </a:pPr>
            <a:r>
              <a:rPr lang="en-US" sz="4000" dirty="0"/>
              <a:t>Reasons we did the survey</a:t>
            </a:r>
            <a:endParaRPr sz="4000" dirty="0"/>
          </a:p>
        </p:txBody>
      </p:sp>
      <p:pic>
        <p:nvPicPr>
          <p:cNvPr id="110" name="Google Shape;110;p16" descr="Clip art of diverse adults, sitting in theatre style seats."/>
          <p:cNvPicPr preferRelativeResize="0"/>
          <p:nvPr/>
        </p:nvPicPr>
        <p:blipFill rotWithShape="1">
          <a:blip r:embed="rId3">
            <a:alphaModFix/>
          </a:blip>
          <a:srcRect t="6276" r="1" b="7733"/>
          <a:stretch/>
        </p:blipFill>
        <p:spPr>
          <a:xfrm>
            <a:off x="0" y="2742635"/>
            <a:ext cx="6189158" cy="3339649"/>
          </a:xfrm>
          <a:prstGeom prst="rect">
            <a:avLst/>
          </a:prstGeom>
          <a:noFill/>
          <a:ln>
            <a:noFill/>
          </a:ln>
        </p:spPr>
      </p:pic>
      <p:pic>
        <p:nvPicPr>
          <p:cNvPr id="109" name="Google Shape;109;p16" descr="Clip art of a man using a wheelchair with a woman behind him with one arm raised. There is a plant on the floor in front of the man."/>
          <p:cNvPicPr preferRelativeResize="0"/>
          <p:nvPr/>
        </p:nvPicPr>
        <p:blipFill rotWithShape="1">
          <a:blip r:embed="rId4">
            <a:alphaModFix/>
          </a:blip>
          <a:srcRect l="14209" r="13709" b="-1"/>
          <a:stretch/>
        </p:blipFill>
        <p:spPr>
          <a:xfrm>
            <a:off x="5619781" y="2873927"/>
            <a:ext cx="3006061" cy="3339639"/>
          </a:xfrm>
          <a:prstGeom prst="rect">
            <a:avLst/>
          </a:prstGeom>
          <a:noFill/>
          <a:ln>
            <a:noFill/>
          </a:ln>
        </p:spPr>
      </p:pic>
      <p:pic>
        <p:nvPicPr>
          <p:cNvPr id="108" name="Google Shape;108;p16" descr="Clip art of a paper with the word POLICIES on it under a magnifying glass. There are hands with various colours of sleeves pointing to the paper, one with a pen, one with a calculator."/>
          <p:cNvPicPr preferRelativeResize="0"/>
          <p:nvPr/>
        </p:nvPicPr>
        <p:blipFill rotWithShape="1">
          <a:blip r:embed="rId5">
            <a:alphaModFix/>
          </a:blip>
          <a:srcRect l="1135" r="9300" b="-1"/>
          <a:stretch/>
        </p:blipFill>
        <p:spPr>
          <a:xfrm>
            <a:off x="8817850" y="2623000"/>
            <a:ext cx="2991088" cy="33396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2997-EB81-ACB4-F8D2-242A40F26959}"/>
              </a:ext>
            </a:extLst>
          </p:cNvPr>
          <p:cNvSpPr>
            <a:spLocks noGrp="1"/>
          </p:cNvSpPr>
          <p:nvPr>
            <p:ph type="title"/>
          </p:nvPr>
        </p:nvSpPr>
        <p:spPr/>
        <p:txBody>
          <a:bodyPr/>
          <a:lstStyle/>
          <a:p>
            <a:pPr algn="ctr"/>
            <a:r>
              <a:rPr lang="en-US" dirty="0">
                <a:latin typeface="+mj-lt"/>
              </a:rPr>
              <a:t>Ownership Control Access Possession</a:t>
            </a:r>
            <a:endParaRPr lang="en-CA" dirty="0">
              <a:latin typeface="+mj-lt"/>
            </a:endParaRPr>
          </a:p>
        </p:txBody>
      </p:sp>
      <p:pic>
        <p:nvPicPr>
          <p:cNvPr id="4" name="Picture 3" descr="Bilingual Logo for OCAP with the words Ownership, Control, Access, Possession around the top of the beige circle and Propriete, Controle, Acces, Possession around the bottom and OCAP PCAP in the centre with colourful feathers.">
            <a:extLst>
              <a:ext uri="{FF2B5EF4-FFF2-40B4-BE49-F238E27FC236}">
                <a16:creationId xmlns:a16="http://schemas.microsoft.com/office/drawing/2014/main" id="{B9D817A3-B83F-D43E-AE13-B3647702DCF2}"/>
              </a:ext>
            </a:extLst>
          </p:cNvPr>
          <p:cNvPicPr>
            <a:picLocks noChangeAspect="1"/>
          </p:cNvPicPr>
          <p:nvPr/>
        </p:nvPicPr>
        <p:blipFill>
          <a:blip r:embed="rId2"/>
          <a:stretch>
            <a:fillRect/>
          </a:stretch>
        </p:blipFill>
        <p:spPr>
          <a:xfrm>
            <a:off x="1103587" y="2302376"/>
            <a:ext cx="12192000" cy="4190499"/>
          </a:xfrm>
          <a:prstGeom prst="rect">
            <a:avLst/>
          </a:prstGeom>
        </p:spPr>
      </p:pic>
    </p:spTree>
    <p:extLst>
      <p:ext uri="{BB962C8B-B14F-4D97-AF65-F5344CB8AC3E}">
        <p14:creationId xmlns:p14="http://schemas.microsoft.com/office/powerpoint/2010/main" val="149483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Questions we asked</a:t>
            </a:r>
            <a:endParaRPr/>
          </a:p>
        </p:txBody>
      </p:sp>
      <p:pic>
        <p:nvPicPr>
          <p:cNvPr id="117" name="Google Shape;117;p17" descr="Clip art of five people, a mix of men and women, standing around looking puzzled at a large question mark. There are smaller question marks scattered around the clip art."/>
          <p:cNvPicPr preferRelativeResize="0">
            <a:picLocks noGrp="1"/>
          </p:cNvPicPr>
          <p:nvPr>
            <p:ph type="body" idx="1"/>
          </p:nvPr>
        </p:nvPicPr>
        <p:blipFill rotWithShape="1">
          <a:blip r:embed="rId3">
            <a:alphaModFix/>
          </a:blip>
          <a:srcRect/>
          <a:stretch/>
        </p:blipFill>
        <p:spPr>
          <a:xfrm>
            <a:off x="3192263" y="1690687"/>
            <a:ext cx="6732039" cy="48021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Our research plan</a:t>
            </a:r>
            <a:endParaRPr/>
          </a:p>
        </p:txBody>
      </p:sp>
      <p:pic>
        <p:nvPicPr>
          <p:cNvPr id="124" name="Google Shape;124;p18" descr="Clip art of a clip board with RESEARCH PLAN on a paper with a checklist that has boxes with check marks in them. There is a microscope in front of the clip board and three large text books to the left with a beaker containing fluid and a glass jar with a lid containing liquid on top of the books."/>
          <p:cNvPicPr preferRelativeResize="0"/>
          <p:nvPr/>
        </p:nvPicPr>
        <p:blipFill rotWithShape="1">
          <a:blip r:embed="rId3">
            <a:alphaModFix/>
          </a:blip>
          <a:srcRect/>
          <a:stretch/>
        </p:blipFill>
        <p:spPr>
          <a:xfrm>
            <a:off x="3675969" y="2312533"/>
            <a:ext cx="5309296" cy="35330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dirty="0"/>
              <a:t>The purpose of the research</a:t>
            </a:r>
            <a:endParaRPr dirty="0"/>
          </a:p>
        </p:txBody>
      </p:sp>
      <p:pic>
        <p:nvPicPr>
          <p:cNvPr id="131" name="Google Shape;131;p19" descr="Clip art of a head with half brown and half pale colouring for skin, the figure has blue hair.&#10;Above the head are pictures of a paper with a magnifying glass, a pen, a graph, a bag, a quote sign and puzzle piece."/>
          <p:cNvPicPr preferRelativeResize="0"/>
          <p:nvPr/>
        </p:nvPicPr>
        <p:blipFill rotWithShape="1">
          <a:blip r:embed="rId3">
            <a:alphaModFix/>
          </a:blip>
          <a:srcRect/>
          <a:stretch/>
        </p:blipFill>
        <p:spPr>
          <a:xfrm>
            <a:off x="4357347" y="1894627"/>
            <a:ext cx="3477306" cy="37176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a:t>Who are we going to survey</a:t>
            </a:r>
            <a:endParaRPr/>
          </a:p>
        </p:txBody>
      </p:sp>
      <p:pic>
        <p:nvPicPr>
          <p:cNvPr id="137" name="Google Shape;137;p20" descr="Clip art of diverse people around a round table. People have books and paper and pens on the table. One person has their hand raised."/>
          <p:cNvPicPr preferRelativeResize="0">
            <a:picLocks noGrp="1"/>
          </p:cNvPicPr>
          <p:nvPr>
            <p:ph type="body" idx="1"/>
          </p:nvPr>
        </p:nvPicPr>
        <p:blipFill rotWithShape="1">
          <a:blip r:embed="rId3">
            <a:alphaModFix/>
          </a:blip>
          <a:srcRect/>
          <a:stretch/>
        </p:blipFill>
        <p:spPr>
          <a:xfrm>
            <a:off x="2890158" y="1352333"/>
            <a:ext cx="6687570" cy="41533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209</Words>
  <Application>Microsoft Office PowerPoint</Application>
  <PresentationFormat>Widescreen</PresentationFormat>
  <Paragraphs>47</Paragraphs>
  <Slides>34</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Play</vt:lpstr>
      <vt:lpstr>Office Theme</vt:lpstr>
      <vt:lpstr>   Exploring Access and Utilization of Passport Funding: Perspectives of People with the label of Intellectual Disabilities and Their Families</vt:lpstr>
      <vt:lpstr>Self Advocate Research Group</vt:lpstr>
      <vt:lpstr>Research Advisors</vt:lpstr>
      <vt:lpstr>Reasons we did the survey</vt:lpstr>
      <vt:lpstr>Ownership Control Access Possession</vt:lpstr>
      <vt:lpstr>Questions we asked</vt:lpstr>
      <vt:lpstr>Our research plan</vt:lpstr>
      <vt:lpstr>The purpose of the research</vt:lpstr>
      <vt:lpstr>Who are we going to survey</vt:lpstr>
      <vt:lpstr>How will we reach the people</vt:lpstr>
      <vt:lpstr>What will the survey tell us</vt:lpstr>
      <vt:lpstr>How did we write the survey</vt:lpstr>
      <vt:lpstr>Who we asked for feedback to make improvements</vt:lpstr>
      <vt:lpstr>Creating and testing the survey</vt:lpstr>
      <vt:lpstr>What was the response</vt:lpstr>
      <vt:lpstr>What did the survey tell us</vt:lpstr>
      <vt:lpstr>Race, Ethnicity or Cultural Heritage</vt:lpstr>
      <vt:lpstr>Labels of Disability </vt:lpstr>
      <vt:lpstr>Process of being diagnosed </vt:lpstr>
      <vt:lpstr>Age Group</vt:lpstr>
      <vt:lpstr>Is someone helping you </vt:lpstr>
      <vt:lpstr>Who is helping you</vt:lpstr>
      <vt:lpstr>Pre – Approval Application </vt:lpstr>
      <vt:lpstr>Waiting to be paid back. </vt:lpstr>
      <vt:lpstr>Paying for support and activities</vt:lpstr>
      <vt:lpstr>What were the takeaways from the responses</vt:lpstr>
      <vt:lpstr>What did we learn from this experience</vt:lpstr>
      <vt:lpstr>What were challenges</vt:lpstr>
      <vt:lpstr>What would help?</vt:lpstr>
      <vt:lpstr>What’s next? </vt:lpstr>
      <vt:lpstr>Leading Research about People who Live with the Label of Intellectual Disability</vt:lpstr>
      <vt:lpstr>Participatory Advocacy Research Network</vt:lpstr>
      <vt:lpstr>Conclusion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By Us With Us</dc:title>
  <dc:creator>Kathryn Primrose</dc:creator>
  <cp:lastModifiedBy>Nicole Flynn</cp:lastModifiedBy>
  <cp:revision>11</cp:revision>
  <dcterms:modified xsi:type="dcterms:W3CDTF">2025-04-24T18:28:11Z</dcterms:modified>
</cp:coreProperties>
</file>