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4"/>
  </p:notesMasterIdLst>
  <p:sldIdLst>
    <p:sldId id="3532" r:id="rId2"/>
    <p:sldId id="3533" r:id="rId3"/>
    <p:sldId id="563" r:id="rId4"/>
    <p:sldId id="564" r:id="rId5"/>
    <p:sldId id="3534" r:id="rId6"/>
    <p:sldId id="3536" r:id="rId7"/>
    <p:sldId id="3537" r:id="rId8"/>
    <p:sldId id="434" r:id="rId9"/>
    <p:sldId id="964" r:id="rId10"/>
    <p:sldId id="965" r:id="rId11"/>
    <p:sldId id="972" r:id="rId12"/>
    <p:sldId id="997" r:id="rId13"/>
    <p:sldId id="977" r:id="rId14"/>
    <p:sldId id="978" r:id="rId15"/>
    <p:sldId id="979" r:id="rId16"/>
    <p:sldId id="3542" r:id="rId17"/>
    <p:sldId id="3539" r:id="rId18"/>
    <p:sldId id="3543" r:id="rId19"/>
    <p:sldId id="3437" r:id="rId20"/>
    <p:sldId id="3541" r:id="rId21"/>
    <p:sldId id="3545" r:id="rId22"/>
    <p:sldId id="98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54" autoAdjust="0"/>
    <p:restoredTop sz="71671" autoAdjust="0"/>
  </p:normalViewPr>
  <p:slideViewPr>
    <p:cSldViewPr snapToGrid="0">
      <p:cViewPr varScale="1">
        <p:scale>
          <a:sx n="84" d="100"/>
          <a:sy n="84" d="100"/>
        </p:scale>
        <p:origin x="1051" y="288"/>
      </p:cViewPr>
      <p:guideLst/>
    </p:cSldViewPr>
  </p:slideViewPr>
  <p:notesTextViewPr>
    <p:cViewPr>
      <p:scale>
        <a:sx n="1" d="1"/>
        <a:sy n="1" d="1"/>
      </p:scale>
      <p:origin x="0" y="0"/>
    </p:cViewPr>
  </p:notesTextViewPr>
  <p:sorterViewPr>
    <p:cViewPr varScale="1">
      <p:scale>
        <a:sx n="1" d="1"/>
        <a:sy n="1" d="1"/>
      </p:scale>
      <p:origin x="0" y="-4248"/>
    </p:cViewPr>
  </p:sorterViewPr>
  <p:notesViewPr>
    <p:cSldViewPr snapToGrid="0">
      <p:cViewPr varScale="1">
        <p:scale>
          <a:sx n="70" d="100"/>
          <a:sy n="70" d="100"/>
        </p:scale>
        <p:origin x="2971"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0AD3D-2DE2-426A-A38D-1EB74FB890B3}" type="datetimeFigureOut">
              <a:rPr lang="en-CA" smtClean="0"/>
              <a:t>2025-04-27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CF45E-5EE6-4AB2-8331-05A99DF86A56}" type="slidenum">
              <a:rPr lang="en-CA" smtClean="0"/>
              <a:t>‹#›</a:t>
            </a:fld>
            <a:endParaRPr lang="en-CA" dirty="0"/>
          </a:p>
        </p:txBody>
      </p:sp>
    </p:spTree>
    <p:extLst>
      <p:ext uri="{BB962C8B-B14F-4D97-AF65-F5344CB8AC3E}">
        <p14:creationId xmlns:p14="http://schemas.microsoft.com/office/powerpoint/2010/main" val="177391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A8868-6288-995C-A630-BB8D41E45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C0760-C545-5CD4-CBF2-DD4764905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63587-3A6C-C4D9-0F11-D816242ECED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C6DF7DB-392F-8A86-E17E-F51B1A215FA3}"/>
              </a:ext>
            </a:extLst>
          </p:cNvPr>
          <p:cNvSpPr>
            <a:spLocks noGrp="1"/>
          </p:cNvSpPr>
          <p:nvPr>
            <p:ph type="sldNum" sz="quarter" idx="5"/>
          </p:nvPr>
        </p:nvSpPr>
        <p:spPr/>
        <p:txBody>
          <a:bodyPr/>
          <a:lstStyle/>
          <a:p>
            <a:fld id="{1B3CF45E-5EE6-4AB2-8331-05A99DF86A56}" type="slidenum">
              <a:rPr lang="en-CA" smtClean="0"/>
              <a:t>1</a:t>
            </a:fld>
            <a:endParaRPr lang="en-CA" dirty="0"/>
          </a:p>
        </p:txBody>
      </p:sp>
    </p:spTree>
    <p:extLst>
      <p:ext uri="{BB962C8B-B14F-4D97-AF65-F5344CB8AC3E}">
        <p14:creationId xmlns:p14="http://schemas.microsoft.com/office/powerpoint/2010/main" val="363477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B3CF45E-5EE6-4AB2-8331-05A99DF86A56}" type="slidenum">
              <a:rPr lang="en-CA" smtClean="0"/>
              <a:t>9</a:t>
            </a:fld>
            <a:endParaRPr lang="en-CA" dirty="0"/>
          </a:p>
        </p:txBody>
      </p:sp>
    </p:spTree>
    <p:extLst>
      <p:ext uri="{BB962C8B-B14F-4D97-AF65-F5344CB8AC3E}">
        <p14:creationId xmlns:p14="http://schemas.microsoft.com/office/powerpoint/2010/main" val="255103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201F5-50DD-B97A-AABF-F579F2BF1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CFFF1-8D95-8F88-402B-AEFC0F784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931A9-44D4-C671-712E-62AED0149BC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E8A96B7-81B1-C31D-D0B6-33F42BB0B44B}"/>
              </a:ext>
            </a:extLst>
          </p:cNvPr>
          <p:cNvSpPr>
            <a:spLocks noGrp="1"/>
          </p:cNvSpPr>
          <p:nvPr>
            <p:ph type="sldNum" sz="quarter" idx="5"/>
          </p:nvPr>
        </p:nvSpPr>
        <p:spPr/>
        <p:txBody>
          <a:bodyPr/>
          <a:lstStyle/>
          <a:p>
            <a:fld id="{1B3CF45E-5EE6-4AB2-8331-05A99DF86A56}" type="slidenum">
              <a:rPr lang="en-CA" smtClean="0"/>
              <a:t>22</a:t>
            </a:fld>
            <a:endParaRPr lang="en-CA" dirty="0"/>
          </a:p>
        </p:txBody>
      </p:sp>
    </p:spTree>
    <p:extLst>
      <p:ext uri="{BB962C8B-B14F-4D97-AF65-F5344CB8AC3E}">
        <p14:creationId xmlns:p14="http://schemas.microsoft.com/office/powerpoint/2010/main" val="412452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1253A5-FBFB-4A4A-8754-DF2936E71467}" type="datetime1">
              <a:rPr lang="en-CA" smtClean="0"/>
              <a:t>2025-04-27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38427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4166F-B255-4EB0-984B-8BBEA54A3008}" type="datetime1">
              <a:rPr lang="en-CA" smtClean="0"/>
              <a:t>2025-04-27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425776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8B268-F7AA-42C2-8801-773602E356A1}" type="datetime1">
              <a:rPr lang="en-CA" smtClean="0"/>
              <a:t>2025-04-27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2099955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33061"/>
            <a:ext cx="5181600" cy="5043902"/>
          </a:xfrm>
        </p:spPr>
        <p:txBody>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133061"/>
            <a:ext cx="5181600" cy="5043902"/>
          </a:xfrm>
        </p:spPr>
        <p:txBody>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D336D8D-D323-4969-A42B-F77437303062}" type="datetime1">
              <a:rPr lang="en-CA" smtClean="0"/>
              <a:t>2025-04-27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1F5A53-C23E-4E2A-B813-1C162955845F}" type="slidenum">
              <a:rPr lang="en-CA" smtClean="0"/>
              <a:t>‹#›</a:t>
            </a:fld>
            <a:endParaRPr lang="en-CA" dirty="0"/>
          </a:p>
        </p:txBody>
      </p:sp>
      <p:sp>
        <p:nvSpPr>
          <p:cNvPr id="8" name="Title 1">
            <a:extLst>
              <a:ext uri="{FF2B5EF4-FFF2-40B4-BE49-F238E27FC236}">
                <a16:creationId xmlns:a16="http://schemas.microsoft.com/office/drawing/2014/main" id="{39A488C9-9F2C-4AE7-AF08-ECD074CFC56A}"/>
              </a:ext>
            </a:extLst>
          </p:cNvPr>
          <p:cNvSpPr>
            <a:spLocks noGrp="1"/>
          </p:cNvSpPr>
          <p:nvPr>
            <p:ph type="title"/>
          </p:nvPr>
        </p:nvSpPr>
        <p:spPr>
          <a:xfrm>
            <a:off x="838200" y="238251"/>
            <a:ext cx="10515600" cy="786222"/>
          </a:xfrm>
        </p:spPr>
        <p:txBody>
          <a:bodyPr anchor="b">
            <a:normAutofit/>
          </a:bodyPr>
          <a:lstStyle>
            <a:lvl1pPr>
              <a:lnSpc>
                <a:spcPct val="100000"/>
              </a:lnSpc>
              <a:spcAft>
                <a:spcPts val="800"/>
              </a:spcAft>
              <a:defRPr sz="3200" b="1">
                <a:solidFill>
                  <a:schemeClr val="accent2"/>
                </a:solidFill>
                <a:latin typeface="+mn-lt"/>
              </a:defRPr>
            </a:lvl1pPr>
          </a:lstStyle>
          <a:p>
            <a:r>
              <a:rPr lang="en-US" dirty="0"/>
              <a:t>Click to edit Master title style</a:t>
            </a:r>
          </a:p>
        </p:txBody>
      </p:sp>
    </p:spTree>
    <p:extLst>
      <p:ext uri="{BB962C8B-B14F-4D97-AF65-F5344CB8AC3E}">
        <p14:creationId xmlns:p14="http://schemas.microsoft.com/office/powerpoint/2010/main" val="1239115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191161"/>
            <a:ext cx="5157787" cy="5780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1769165"/>
            <a:ext cx="5157787" cy="4420498"/>
          </a:xfrm>
        </p:spPr>
        <p:txBody>
          <a:bodyPr>
            <a:normAutofit/>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191161"/>
            <a:ext cx="5183188" cy="5780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1769165"/>
            <a:ext cx="5183188" cy="4420498"/>
          </a:xfrm>
        </p:spPr>
        <p:txBody>
          <a:bodyPr>
            <a:normAutofit/>
          </a:bodyPr>
          <a:lstStyle>
            <a:lvl1pPr>
              <a:defRPr sz="20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58CE034-4C10-480E-8F16-A035EA97D913}" type="datetime1">
              <a:rPr lang="en-CA" smtClean="0"/>
              <a:t>2025-04-27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F1F5A53-C23E-4E2A-B813-1C162955845F}" type="slidenum">
              <a:rPr lang="en-CA" smtClean="0"/>
              <a:t>‹#›</a:t>
            </a:fld>
            <a:endParaRPr lang="en-CA" dirty="0"/>
          </a:p>
        </p:txBody>
      </p:sp>
      <p:sp>
        <p:nvSpPr>
          <p:cNvPr id="10" name="Title 1">
            <a:extLst>
              <a:ext uri="{FF2B5EF4-FFF2-40B4-BE49-F238E27FC236}">
                <a16:creationId xmlns:a16="http://schemas.microsoft.com/office/drawing/2014/main" id="{E13CBAB3-1455-447B-9B8C-383A4BB86218}"/>
              </a:ext>
            </a:extLst>
          </p:cNvPr>
          <p:cNvSpPr>
            <a:spLocks noGrp="1"/>
          </p:cNvSpPr>
          <p:nvPr>
            <p:ph type="title"/>
          </p:nvPr>
        </p:nvSpPr>
        <p:spPr>
          <a:xfrm>
            <a:off x="838200" y="238251"/>
            <a:ext cx="10515600" cy="786222"/>
          </a:xfrm>
        </p:spPr>
        <p:txBody>
          <a:bodyPr anchor="b">
            <a:normAutofit/>
          </a:bodyPr>
          <a:lstStyle>
            <a:lvl1pPr>
              <a:lnSpc>
                <a:spcPct val="100000"/>
              </a:lnSpc>
              <a:spcAft>
                <a:spcPts val="800"/>
              </a:spcAft>
              <a:defRPr sz="3200" b="1">
                <a:solidFill>
                  <a:schemeClr val="accent2"/>
                </a:solidFill>
                <a:latin typeface="+mn-lt"/>
              </a:defRPr>
            </a:lvl1pPr>
          </a:lstStyle>
          <a:p>
            <a:r>
              <a:rPr lang="en-US" dirty="0"/>
              <a:t>Click to edit Master title style</a:t>
            </a:r>
          </a:p>
        </p:txBody>
      </p:sp>
    </p:spTree>
    <p:extLst>
      <p:ext uri="{BB962C8B-B14F-4D97-AF65-F5344CB8AC3E}">
        <p14:creationId xmlns:p14="http://schemas.microsoft.com/office/powerpoint/2010/main" val="116671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5E4EE9C-4499-4D83-8B4E-56DB65D7D60B}" type="datetime1">
              <a:rPr lang="en-CA" smtClean="0"/>
              <a:t>2025-04-27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300387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423"/>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838200" y="1150374"/>
            <a:ext cx="10515600" cy="5026589"/>
          </a:xfrm>
        </p:spPr>
        <p:txBody>
          <a:bodyPr/>
          <a:lstStyle>
            <a:lvl1pPr>
              <a:defRPr sz="2000"/>
            </a:lvl1pPr>
            <a:lvl2pPr marL="685800" indent="-228600">
              <a:buFont typeface="Calibri" panose="020F0502020204030204" pitchFamily="34" charset="0"/>
              <a:buChar char="-"/>
              <a:defRPr sz="2000"/>
            </a:lvl2pPr>
            <a:lvl3pPr marL="1143000" indent="-228600">
              <a:buSzPct val="55000"/>
              <a:buFont typeface="Courier New" panose="02070309020205020404" pitchFamily="49" charset="0"/>
              <a:buChar char="o"/>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4/27/2025</a:t>
            </a:fld>
            <a:endParaRPr lang="en-US" dirty="0"/>
          </a:p>
        </p:txBody>
      </p:sp>
      <p:sp>
        <p:nvSpPr>
          <p:cNvPr id="6" name="Slide Number Placeholder 5"/>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331508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693BF-697C-4D49-A829-70472537F1E1}" type="datetime1">
              <a:rPr lang="en-CA" smtClean="0"/>
              <a:t>2025-04-27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328130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477245"/>
            <a:ext cx="5181600" cy="4699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77245"/>
            <a:ext cx="5181600" cy="4699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D336D8D-D323-4969-A42B-F77437303062}" type="datetime1">
              <a:rPr lang="en-CA" smtClean="0"/>
              <a:t>2025-04-27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144751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8CE034-4C10-480E-8F16-A035EA97D913}" type="datetime1">
              <a:rPr lang="en-CA" smtClean="0"/>
              <a:t>2025-04-27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265406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B6F023-D22F-4BE0-B17C-371644068200}" type="datetime1">
              <a:rPr lang="en-CA" smtClean="0"/>
              <a:t>2025-04-27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178915832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15DDD-A034-4B00-BCF0-07B3B8F5EA4A}" type="datetime1">
              <a:rPr lang="en-CA" smtClean="0"/>
              <a:t>2025-04-27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111811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E02F14-A895-450A-8189-E5A8A7299B93}" type="datetime1">
              <a:rPr lang="en-CA" smtClean="0"/>
              <a:t>2025-04-27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178773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835C98-FC3B-48FF-A065-FA4C6CF95F95}" type="datetime1">
              <a:rPr lang="en-CA" smtClean="0"/>
              <a:t>2025-04-27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1F5A53-C23E-4E2A-B813-1C162955845F}" type="slidenum">
              <a:rPr lang="en-CA" smtClean="0"/>
              <a:t>‹#›</a:t>
            </a:fld>
            <a:endParaRPr lang="en-CA" dirty="0"/>
          </a:p>
        </p:txBody>
      </p:sp>
    </p:spTree>
    <p:extLst>
      <p:ext uri="{BB962C8B-B14F-4D97-AF65-F5344CB8AC3E}">
        <p14:creationId xmlns:p14="http://schemas.microsoft.com/office/powerpoint/2010/main" val="1048126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327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6348"/>
            <a:ext cx="10515600" cy="4790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6F023-D22F-4BE0-B17C-371644068200}" type="datetime1">
              <a:rPr lang="en-CA" smtClean="0"/>
              <a:t>2025-04-27</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1">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F5A53-C23E-4E2A-B813-1C162955845F}" type="slidenum">
              <a:rPr lang="en-CA" smtClean="0"/>
              <a:t>‹#›</a:t>
            </a:fld>
            <a:endParaRPr lang="en-CA" dirty="0"/>
          </a:p>
        </p:txBody>
      </p:sp>
    </p:spTree>
    <p:extLst>
      <p:ext uri="{BB962C8B-B14F-4D97-AF65-F5344CB8AC3E}">
        <p14:creationId xmlns:p14="http://schemas.microsoft.com/office/powerpoint/2010/main" val="2586820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6" r:id="rId12"/>
    <p:sldLayoutId id="2147483677" r:id="rId13"/>
    <p:sldLayoutId id="2147483678"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Suzanne.willett@clhuntsville.ca" TargetMode="External"/><Relationship Id="rId4" Type="http://schemas.openxmlformats.org/officeDocument/2006/relationships/hyperlink" Target="mailto:Michael@invictus.coa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90607-1C82-E3EF-D2EF-36C7895D2F0E}"/>
            </a:ext>
          </a:extLst>
        </p:cNvPr>
        <p:cNvGrpSpPr/>
        <p:nvPr/>
      </p:nvGrpSpPr>
      <p:grpSpPr>
        <a:xfrm>
          <a:off x="0" y="0"/>
          <a:ext cx="0" cy="0"/>
          <a:chOff x="0" y="0"/>
          <a:chExt cx="0" cy="0"/>
        </a:xfrm>
      </p:grpSpPr>
      <p:pic>
        <p:nvPicPr>
          <p:cNvPr id="6" name="Picture 5" descr="A person sitting at a table with a person standing behind her&#10;&#10;Description automatically generated">
            <a:extLst>
              <a:ext uri="{FF2B5EF4-FFF2-40B4-BE49-F238E27FC236}">
                <a16:creationId xmlns:a16="http://schemas.microsoft.com/office/drawing/2014/main" id="{FC1989F0-A64C-7613-2A85-F2C6EC378C94}"/>
              </a:ext>
            </a:extLst>
          </p:cNvPr>
          <p:cNvPicPr>
            <a:picLocks noChangeAspect="1"/>
          </p:cNvPicPr>
          <p:nvPr/>
        </p:nvPicPr>
        <p:blipFill rotWithShape="1">
          <a:blip r:embed="rId3">
            <a:extLst>
              <a:ext uri="{28A0092B-C50C-407E-A947-70E740481C1C}">
                <a14:useLocalDpi xmlns:a14="http://schemas.microsoft.com/office/drawing/2010/main" val="0"/>
              </a:ext>
            </a:extLst>
          </a:blip>
          <a:srcRect l="12554" r="6636"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2052" name="Picture 4" descr="Successful senior architect standing in her office with crossed arms Successful senior business woman standing in her office and looking at the camera with a smile. In portrait, this mature design architect shows pride in her skills as an experienced professional. energetic person at work stock pictures, royalty-free photos &amp; images">
            <a:extLst>
              <a:ext uri="{FF2B5EF4-FFF2-40B4-BE49-F238E27FC236}">
                <a16:creationId xmlns:a16="http://schemas.microsoft.com/office/drawing/2014/main" id="{84BC89A2-9022-A96E-21C7-AC8219133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571" r="1257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Shot of a young man using a headset and computer in a modern office I know just how to fix that energetic man at work stock pictures, royalty-free photos &amp; images">
            <a:extLst>
              <a:ext uri="{FF2B5EF4-FFF2-40B4-BE49-F238E27FC236}">
                <a16:creationId xmlns:a16="http://schemas.microsoft.com/office/drawing/2014/main" id="{4A9F981F-A66E-7320-E195-CA13A4259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36" r="14679" b="4"/>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8592D9-71C8-30EC-62BD-AEAED39348EC}"/>
              </a:ext>
            </a:extLst>
          </p:cNvPr>
          <p:cNvSpPr>
            <a:spLocks noGrp="1"/>
          </p:cNvSpPr>
          <p:nvPr>
            <p:ph type="ctrTitle"/>
          </p:nvPr>
        </p:nvSpPr>
        <p:spPr>
          <a:xfrm>
            <a:off x="388620" y="1957483"/>
            <a:ext cx="5020056" cy="2770632"/>
          </a:xfrm>
        </p:spPr>
        <p:txBody>
          <a:bodyPr>
            <a:normAutofit/>
          </a:bodyPr>
          <a:lstStyle/>
          <a:p>
            <a:pPr algn="l"/>
            <a:r>
              <a:rPr lang="en-US" sz="5400" b="1" dirty="0">
                <a:solidFill>
                  <a:schemeClr val="accent2"/>
                </a:solidFill>
                <a:latin typeface="+mn-lt"/>
              </a:rPr>
              <a:t>Future-Proofing Community Organizations:</a:t>
            </a:r>
            <a:endParaRPr lang="en-CA" sz="5400" b="1" dirty="0">
              <a:solidFill>
                <a:schemeClr val="accent2"/>
              </a:solidFill>
              <a:latin typeface="+mn-lt"/>
            </a:endParaRPr>
          </a:p>
        </p:txBody>
      </p:sp>
      <p:sp>
        <p:nvSpPr>
          <p:cNvPr id="3" name="Subtitle 2">
            <a:extLst>
              <a:ext uri="{FF2B5EF4-FFF2-40B4-BE49-F238E27FC236}">
                <a16:creationId xmlns:a16="http://schemas.microsoft.com/office/drawing/2014/main" id="{0E161D54-8752-8920-9563-01012918104F}"/>
              </a:ext>
            </a:extLst>
          </p:cNvPr>
          <p:cNvSpPr>
            <a:spLocks noGrp="1"/>
          </p:cNvSpPr>
          <p:nvPr>
            <p:ph type="subTitle" idx="1"/>
          </p:nvPr>
        </p:nvSpPr>
        <p:spPr>
          <a:xfrm>
            <a:off x="438912" y="4690871"/>
            <a:ext cx="4919472" cy="1734947"/>
          </a:xfrm>
        </p:spPr>
        <p:txBody>
          <a:bodyPr>
            <a:normAutofit/>
          </a:bodyPr>
          <a:lstStyle/>
          <a:p>
            <a:pPr algn="l"/>
            <a:r>
              <a:rPr lang="en-US" sz="2600" b="1" dirty="0">
                <a:highlight>
                  <a:srgbClr val="FFFFFF"/>
                </a:highlight>
                <a:latin typeface="Lato" panose="020F0502020204030203" pitchFamily="34" charset="0"/>
              </a:rPr>
              <a:t>Building Sustainable, High-Performing Teams </a:t>
            </a:r>
            <a:r>
              <a:rPr lang="en-US" sz="2600" b="1" i="1" dirty="0">
                <a:highlight>
                  <a:srgbClr val="FFFFFF"/>
                </a:highlight>
                <a:latin typeface="Lato" panose="020F0502020204030203" pitchFamily="34" charset="0"/>
              </a:rPr>
              <a:t>Before</a:t>
            </a:r>
            <a:r>
              <a:rPr lang="en-US" sz="2600" b="1" dirty="0">
                <a:highlight>
                  <a:srgbClr val="FFFFFF"/>
                </a:highlight>
                <a:latin typeface="Lato" panose="020F0502020204030203" pitchFamily="34" charset="0"/>
              </a:rPr>
              <a:t> Change Arrives</a:t>
            </a:r>
            <a:endParaRPr lang="en-CA" sz="2600" b="1" dirty="0">
              <a:highlight>
                <a:srgbClr val="FFFFFF"/>
              </a:highlight>
              <a:latin typeface="Lato" panose="020F0502020204030203" pitchFamily="34" charset="0"/>
            </a:endParaRPr>
          </a:p>
          <a:p>
            <a:pPr algn="l"/>
            <a:r>
              <a:rPr lang="en-CA" sz="2600" dirty="0"/>
              <a:t>May 1, 2025</a:t>
            </a:r>
          </a:p>
        </p:txBody>
      </p:sp>
      <p:pic>
        <p:nvPicPr>
          <p:cNvPr id="2054" name="Picture 6" descr="Portrait Of Senior Male Wearing Overalls In Garage Workshop With Hot Drink Portrait Of Senior Male Wearing Overalls In Garage Workshop With Hot Drink energetic man at work stock pictures, royalty-free photos &amp; images">
            <a:extLst>
              <a:ext uri="{FF2B5EF4-FFF2-40B4-BE49-F238E27FC236}">
                <a16:creationId xmlns:a16="http://schemas.microsoft.com/office/drawing/2014/main" id="{51E700BF-0275-5DE4-F4AA-ADB819D20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8126" b="1"/>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DDB1FD-B74C-73FE-9421-02AEC81674EF}"/>
              </a:ext>
            </a:extLst>
          </p:cNvPr>
          <p:cNvSpPr/>
          <p:nvPr/>
        </p:nvSpPr>
        <p:spPr>
          <a:xfrm>
            <a:off x="313267" y="474133"/>
            <a:ext cx="1049866" cy="506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3" descr="Icon&#10;&#10;Description automatically generated">
            <a:extLst>
              <a:ext uri="{FF2B5EF4-FFF2-40B4-BE49-F238E27FC236}">
                <a16:creationId xmlns:a16="http://schemas.microsoft.com/office/drawing/2014/main" id="{8D7CBDA6-215C-D43F-475B-6C50B7C302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739" y="259779"/>
            <a:ext cx="1686429" cy="1778000"/>
          </a:xfrm>
          <a:prstGeom prst="rect">
            <a:avLst/>
          </a:prstGeom>
        </p:spPr>
      </p:pic>
    </p:spTree>
    <p:extLst>
      <p:ext uri="{BB962C8B-B14F-4D97-AF65-F5344CB8AC3E}">
        <p14:creationId xmlns:p14="http://schemas.microsoft.com/office/powerpoint/2010/main" val="363874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18F4-4662-64A4-9A20-8330C9AC3A13}"/>
              </a:ext>
            </a:extLst>
          </p:cNvPr>
          <p:cNvSpPr>
            <a:spLocks noGrp="1"/>
          </p:cNvSpPr>
          <p:nvPr>
            <p:ph type="title"/>
          </p:nvPr>
        </p:nvSpPr>
        <p:spPr/>
        <p:txBody>
          <a:bodyPr/>
          <a:lstStyle/>
          <a:p>
            <a:r>
              <a:rPr lang="en-CA" dirty="0"/>
              <a:t>One Magic Ingredient Can Lead to Thriving…</a:t>
            </a:r>
          </a:p>
        </p:txBody>
      </p:sp>
      <p:sp>
        <p:nvSpPr>
          <p:cNvPr id="3" name="Content Placeholder 2">
            <a:extLst>
              <a:ext uri="{FF2B5EF4-FFF2-40B4-BE49-F238E27FC236}">
                <a16:creationId xmlns:a16="http://schemas.microsoft.com/office/drawing/2014/main" id="{41C677E6-8331-7409-CEE6-0ADC63768520}"/>
              </a:ext>
            </a:extLst>
          </p:cNvPr>
          <p:cNvSpPr>
            <a:spLocks noGrp="1"/>
          </p:cNvSpPr>
          <p:nvPr>
            <p:ph idx="1"/>
          </p:nvPr>
        </p:nvSpPr>
        <p:spPr>
          <a:xfrm>
            <a:off x="758536" y="1223987"/>
            <a:ext cx="5005647" cy="1252004"/>
          </a:xfrm>
        </p:spPr>
        <p:txBody>
          <a:bodyPr>
            <a:normAutofit fontScale="92500" lnSpcReduction="10000"/>
          </a:bodyPr>
          <a:lstStyle/>
          <a:p>
            <a:pPr marL="0" indent="0">
              <a:buNone/>
            </a:pPr>
            <a:r>
              <a:rPr lang="en-CA" sz="2400" dirty="0"/>
              <a:t>If you marry </a:t>
            </a:r>
            <a:r>
              <a:rPr lang="en-CA" sz="2400" b="1" dirty="0"/>
              <a:t>Well-Being</a:t>
            </a:r>
            <a:r>
              <a:rPr lang="en-CA" sz="2400" dirty="0"/>
              <a:t> with High Performance, you can achieve sustained team performance without burning out the team members.</a:t>
            </a:r>
          </a:p>
        </p:txBody>
      </p:sp>
      <p:sp>
        <p:nvSpPr>
          <p:cNvPr id="4" name="Slide Number Placeholder 3">
            <a:extLst>
              <a:ext uri="{FF2B5EF4-FFF2-40B4-BE49-F238E27FC236}">
                <a16:creationId xmlns:a16="http://schemas.microsoft.com/office/drawing/2014/main" id="{06DE64BF-7087-EDA4-C3B7-D461EEE266B4}"/>
              </a:ext>
            </a:extLst>
          </p:cNvPr>
          <p:cNvSpPr>
            <a:spLocks noGrp="1"/>
          </p:cNvSpPr>
          <p:nvPr>
            <p:ph type="sldNum" sz="quarter" idx="12"/>
          </p:nvPr>
        </p:nvSpPr>
        <p:spPr/>
        <p:txBody>
          <a:bodyPr/>
          <a:lstStyle/>
          <a:p>
            <a:fld id="{2F1F5A53-C23E-4E2A-B813-1C162955845F}" type="slidenum">
              <a:rPr lang="en-CA" smtClean="0"/>
              <a:t>10</a:t>
            </a:fld>
            <a:endParaRPr lang="en-CA" dirty="0"/>
          </a:p>
        </p:txBody>
      </p:sp>
      <p:sp>
        <p:nvSpPr>
          <p:cNvPr id="6" name="TextBox 5">
            <a:extLst>
              <a:ext uri="{FF2B5EF4-FFF2-40B4-BE49-F238E27FC236}">
                <a16:creationId xmlns:a16="http://schemas.microsoft.com/office/drawing/2014/main" id="{22823842-FA68-493A-23F5-055223BAD89B}"/>
              </a:ext>
            </a:extLst>
          </p:cNvPr>
          <p:cNvSpPr txBox="1"/>
          <p:nvPr/>
        </p:nvSpPr>
        <p:spPr>
          <a:xfrm>
            <a:off x="752480" y="2540787"/>
            <a:ext cx="4565073" cy="2031325"/>
          </a:xfrm>
          <a:prstGeom prst="rect">
            <a:avLst/>
          </a:prstGeom>
          <a:solidFill>
            <a:schemeClr val="accent4"/>
          </a:solidFill>
        </p:spPr>
        <p:txBody>
          <a:bodyPr wrap="square">
            <a:spAutoFit/>
          </a:bodyPr>
          <a:lstStyle/>
          <a:p>
            <a:pPr marL="0" indent="0">
              <a:buNone/>
            </a:pPr>
            <a:r>
              <a:rPr lang="en-US" b="1" i="1" dirty="0"/>
              <a:t>Thriving</a:t>
            </a:r>
            <a:r>
              <a:rPr lang="en-US" i="1" dirty="0"/>
              <a:t> happens when individuals or teams experience both </a:t>
            </a:r>
            <a:r>
              <a:rPr lang="en-US" b="1" i="1" dirty="0"/>
              <a:t>high performance</a:t>
            </a:r>
            <a:r>
              <a:rPr lang="en-US" i="1" dirty="0"/>
              <a:t> and </a:t>
            </a:r>
            <a:r>
              <a:rPr lang="en-US" b="1" i="1" dirty="0"/>
              <a:t>well-being</a:t>
            </a:r>
            <a:r>
              <a:rPr lang="en-US" i="1" dirty="0"/>
              <a:t> simultaneously. </a:t>
            </a:r>
          </a:p>
          <a:p>
            <a:pPr marL="0" indent="0">
              <a:buNone/>
            </a:pPr>
            <a:endParaRPr lang="en-US" i="1" dirty="0"/>
          </a:p>
          <a:p>
            <a:pPr marL="0" indent="0">
              <a:buNone/>
            </a:pPr>
            <a:r>
              <a:rPr lang="en-US" i="1" dirty="0"/>
              <a:t>It’s not just about excelling in tasks or hitting targets, but also maintaining health, happiness, and balance while doing so.</a:t>
            </a:r>
            <a:endParaRPr lang="en-CA" b="1" i="1" dirty="0"/>
          </a:p>
        </p:txBody>
      </p:sp>
      <p:sp>
        <p:nvSpPr>
          <p:cNvPr id="11" name="Plus Sign 10">
            <a:extLst>
              <a:ext uri="{FF2B5EF4-FFF2-40B4-BE49-F238E27FC236}">
                <a16:creationId xmlns:a16="http://schemas.microsoft.com/office/drawing/2014/main" id="{D8C78936-F44E-5C93-F2B9-EF2E233F6B64}"/>
              </a:ext>
            </a:extLst>
          </p:cNvPr>
          <p:cNvSpPr/>
          <p:nvPr/>
        </p:nvSpPr>
        <p:spPr>
          <a:xfrm>
            <a:off x="8124352" y="2657165"/>
            <a:ext cx="440543" cy="437185"/>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pic>
        <p:nvPicPr>
          <p:cNvPr id="5" name="Picture 4">
            <a:extLst>
              <a:ext uri="{FF2B5EF4-FFF2-40B4-BE49-F238E27FC236}">
                <a16:creationId xmlns:a16="http://schemas.microsoft.com/office/drawing/2014/main" id="{9EA1044B-C495-B4FB-E99F-B5E8AC01E014}"/>
              </a:ext>
            </a:extLst>
          </p:cNvPr>
          <p:cNvPicPr>
            <a:picLocks noChangeAspect="1"/>
          </p:cNvPicPr>
          <p:nvPr/>
        </p:nvPicPr>
        <p:blipFill>
          <a:blip r:embed="rId2"/>
          <a:stretch>
            <a:fillRect/>
          </a:stretch>
        </p:blipFill>
        <p:spPr>
          <a:xfrm>
            <a:off x="6359106" y="1934837"/>
            <a:ext cx="1578244" cy="1578244"/>
          </a:xfrm>
          <a:prstGeom prst="rect">
            <a:avLst/>
          </a:prstGeom>
        </p:spPr>
      </p:pic>
      <p:pic>
        <p:nvPicPr>
          <p:cNvPr id="14" name="Picture 13">
            <a:extLst>
              <a:ext uri="{FF2B5EF4-FFF2-40B4-BE49-F238E27FC236}">
                <a16:creationId xmlns:a16="http://schemas.microsoft.com/office/drawing/2014/main" id="{E709E7B1-F170-3942-70BA-3C806BA2B60F}"/>
              </a:ext>
            </a:extLst>
          </p:cNvPr>
          <p:cNvPicPr>
            <a:picLocks noChangeAspect="1"/>
          </p:cNvPicPr>
          <p:nvPr/>
        </p:nvPicPr>
        <p:blipFill>
          <a:blip r:embed="rId3"/>
          <a:stretch>
            <a:fillRect/>
          </a:stretch>
        </p:blipFill>
        <p:spPr>
          <a:xfrm>
            <a:off x="8610600" y="1917011"/>
            <a:ext cx="1578243" cy="1578243"/>
          </a:xfrm>
          <a:prstGeom prst="rect">
            <a:avLst/>
          </a:prstGeom>
        </p:spPr>
      </p:pic>
    </p:spTree>
    <p:extLst>
      <p:ext uri="{BB962C8B-B14F-4D97-AF65-F5344CB8AC3E}">
        <p14:creationId xmlns:p14="http://schemas.microsoft.com/office/powerpoint/2010/main" val="5594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52D6-E2C8-A885-B56F-66D6E21C291D}"/>
              </a:ext>
            </a:extLst>
          </p:cNvPr>
          <p:cNvSpPr>
            <a:spLocks noGrp="1"/>
          </p:cNvSpPr>
          <p:nvPr>
            <p:ph type="title"/>
          </p:nvPr>
        </p:nvSpPr>
        <p:spPr/>
        <p:txBody>
          <a:bodyPr/>
          <a:lstStyle/>
          <a:p>
            <a:r>
              <a:rPr lang="en-CA" dirty="0"/>
              <a:t>What is Well-Being?</a:t>
            </a:r>
          </a:p>
        </p:txBody>
      </p:sp>
      <p:sp>
        <p:nvSpPr>
          <p:cNvPr id="3" name="Content Placeholder 2">
            <a:extLst>
              <a:ext uri="{FF2B5EF4-FFF2-40B4-BE49-F238E27FC236}">
                <a16:creationId xmlns:a16="http://schemas.microsoft.com/office/drawing/2014/main" id="{AAE4A77E-DD67-23C8-1C95-3D9A4AC81286}"/>
              </a:ext>
            </a:extLst>
          </p:cNvPr>
          <p:cNvSpPr>
            <a:spLocks noGrp="1"/>
          </p:cNvSpPr>
          <p:nvPr>
            <p:ph idx="1"/>
          </p:nvPr>
        </p:nvSpPr>
        <p:spPr>
          <a:xfrm>
            <a:off x="740004" y="1466286"/>
            <a:ext cx="4498745" cy="5026589"/>
          </a:xfrm>
        </p:spPr>
        <p:txBody>
          <a:bodyPr>
            <a:normAutofit/>
          </a:bodyPr>
          <a:lstStyle/>
          <a:p>
            <a:r>
              <a:rPr lang="en-US" b="1" dirty="0"/>
              <a:t>Well-being </a:t>
            </a:r>
            <a:r>
              <a:rPr lang="en-US" dirty="0"/>
              <a:t>is a dynamic state in which individuals experience a balance of physical vitality, mental clarity, emotional resilience, and social connection. </a:t>
            </a:r>
          </a:p>
          <a:p>
            <a:r>
              <a:rPr lang="en-US" i="1" u="sng" dirty="0"/>
              <a:t>It enables sustained performance, fulfillment, and adaptability in the face of challenges</a:t>
            </a:r>
            <a:r>
              <a:rPr lang="en-US" dirty="0"/>
              <a:t>.</a:t>
            </a:r>
          </a:p>
          <a:p>
            <a:r>
              <a:rPr lang="en-US" dirty="0"/>
              <a:t>It is typically built and sustained through multiple areas: positivity, engagement, etc. (different models have different factors)</a:t>
            </a:r>
          </a:p>
          <a:p>
            <a:pPr marL="0" lvl="0" indent="0">
              <a:buNone/>
            </a:pPr>
            <a:endParaRPr lang="en-US" dirty="0"/>
          </a:p>
          <a:p>
            <a:pPr marL="0" lvl="0" indent="0">
              <a:buNone/>
            </a:pPr>
            <a:endParaRPr lang="en-CA" dirty="0"/>
          </a:p>
        </p:txBody>
      </p:sp>
      <p:sp>
        <p:nvSpPr>
          <p:cNvPr id="4" name="Slide Number Placeholder 3">
            <a:extLst>
              <a:ext uri="{FF2B5EF4-FFF2-40B4-BE49-F238E27FC236}">
                <a16:creationId xmlns:a16="http://schemas.microsoft.com/office/drawing/2014/main" id="{CF4ACB22-3FC5-67C8-E6C4-26B3D5F32D10}"/>
              </a:ext>
            </a:extLst>
          </p:cNvPr>
          <p:cNvSpPr>
            <a:spLocks noGrp="1"/>
          </p:cNvSpPr>
          <p:nvPr>
            <p:ph type="sldNum" sz="quarter" idx="12"/>
          </p:nvPr>
        </p:nvSpPr>
        <p:spPr/>
        <p:txBody>
          <a:bodyPr/>
          <a:lstStyle/>
          <a:p>
            <a:fld id="{2F1F5A53-C23E-4E2A-B813-1C162955845F}" type="slidenum">
              <a:rPr lang="en-CA" smtClean="0"/>
              <a:t>11</a:t>
            </a:fld>
            <a:endParaRPr lang="en-CA" dirty="0"/>
          </a:p>
        </p:txBody>
      </p:sp>
      <p:pic>
        <p:nvPicPr>
          <p:cNvPr id="6" name="Picture 5">
            <a:extLst>
              <a:ext uri="{FF2B5EF4-FFF2-40B4-BE49-F238E27FC236}">
                <a16:creationId xmlns:a16="http://schemas.microsoft.com/office/drawing/2014/main" id="{5254200F-4660-BDFA-A134-A1B8E5F26C80}"/>
              </a:ext>
            </a:extLst>
          </p:cNvPr>
          <p:cNvPicPr>
            <a:picLocks noChangeAspect="1"/>
          </p:cNvPicPr>
          <p:nvPr/>
        </p:nvPicPr>
        <p:blipFill>
          <a:blip r:embed="rId2"/>
          <a:stretch>
            <a:fillRect/>
          </a:stretch>
        </p:blipFill>
        <p:spPr>
          <a:xfrm>
            <a:off x="4981233" y="1223989"/>
            <a:ext cx="5435148" cy="4260393"/>
          </a:xfrm>
          <a:prstGeom prst="rect">
            <a:avLst/>
          </a:prstGeom>
        </p:spPr>
      </p:pic>
      <p:pic>
        <p:nvPicPr>
          <p:cNvPr id="1026" name="Picture 2" descr="Air horn ">
            <a:extLst>
              <a:ext uri="{FF2B5EF4-FFF2-40B4-BE49-F238E27FC236}">
                <a16:creationId xmlns:a16="http://schemas.microsoft.com/office/drawing/2014/main" id="{F92B83C1-851B-A56B-57EE-6EC1DD800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2937899"/>
            <a:ext cx="78105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5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2D4D-BFAC-A1E6-C73E-4BCE0259D389}"/>
              </a:ext>
            </a:extLst>
          </p:cNvPr>
          <p:cNvSpPr>
            <a:spLocks noGrp="1"/>
          </p:cNvSpPr>
          <p:nvPr>
            <p:ph type="title"/>
          </p:nvPr>
        </p:nvSpPr>
        <p:spPr/>
        <p:txBody>
          <a:bodyPr/>
          <a:lstStyle/>
          <a:p>
            <a:r>
              <a:rPr lang="en-CA" dirty="0"/>
              <a:t>PERMA Model of Well-Being</a:t>
            </a:r>
          </a:p>
        </p:txBody>
      </p:sp>
      <p:sp>
        <p:nvSpPr>
          <p:cNvPr id="3" name="Content Placeholder 2">
            <a:extLst>
              <a:ext uri="{FF2B5EF4-FFF2-40B4-BE49-F238E27FC236}">
                <a16:creationId xmlns:a16="http://schemas.microsoft.com/office/drawing/2014/main" id="{18BDE6F4-2B6A-8A8A-FB69-25BFA84BE4B1}"/>
              </a:ext>
            </a:extLst>
          </p:cNvPr>
          <p:cNvSpPr>
            <a:spLocks noGrp="1"/>
          </p:cNvSpPr>
          <p:nvPr>
            <p:ph idx="1"/>
          </p:nvPr>
        </p:nvSpPr>
        <p:spPr>
          <a:xfrm>
            <a:off x="838200" y="1150374"/>
            <a:ext cx="5467350" cy="5026589"/>
          </a:xfrm>
        </p:spPr>
        <p:txBody>
          <a:bodyPr/>
          <a:lstStyle/>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rPr>
              <a:t>Positive Emotions</a:t>
            </a:r>
            <a:r>
              <a:rPr kumimoji="0" lang="en-US" altLang="en-US" sz="2000" b="0" i="0" u="none" strike="noStrike" cap="none" normalizeH="0" baseline="0" dirty="0">
                <a:ln>
                  <a:noFill/>
                </a:ln>
                <a:solidFill>
                  <a:schemeClr val="tx1"/>
                </a:solidFill>
                <a:effectLst/>
              </a:rPr>
              <a:t> – Cultivating joy, gratitude, and optimism enhances resilience and motivation, fueling sustained high performance.</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rPr>
              <a:t>Engagement</a:t>
            </a:r>
            <a:r>
              <a:rPr kumimoji="0" lang="en-US" altLang="en-US" sz="2000" b="0" i="0" u="none" strike="noStrike" cap="none" normalizeH="0" baseline="0" dirty="0">
                <a:ln>
                  <a:noFill/>
                </a:ln>
                <a:solidFill>
                  <a:schemeClr val="tx1"/>
                </a:solidFill>
                <a:effectLst/>
              </a:rPr>
              <a:t> – Deep focus and immersion in meaningful work (flow state) lead to higher productivity, creativity, and job satisfaction.</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rPr>
              <a:t>Relationships</a:t>
            </a:r>
            <a:r>
              <a:rPr kumimoji="0" lang="en-US" altLang="en-US" sz="2000" b="0" i="0" u="none" strike="noStrike" cap="none" normalizeH="0" baseline="0" dirty="0">
                <a:ln>
                  <a:noFill/>
                </a:ln>
                <a:solidFill>
                  <a:schemeClr val="tx1"/>
                </a:solidFill>
                <a:effectLst/>
              </a:rPr>
              <a:t> – Strong, trusting connections with colleagues improve collaboration, psychological safety, and team cohesion.</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rPr>
              <a:t>Meaning</a:t>
            </a:r>
            <a:r>
              <a:rPr kumimoji="0" lang="en-US" altLang="en-US" sz="2000" b="0" i="0" u="none" strike="noStrike" cap="none" normalizeH="0" baseline="0" dirty="0">
                <a:ln>
                  <a:noFill/>
                </a:ln>
                <a:solidFill>
                  <a:schemeClr val="tx1"/>
                </a:solidFill>
                <a:effectLst/>
              </a:rPr>
              <a:t> – Connecting daily work to a larger purpose boosts motivation, commitment, and long-term fulfillment.</a:t>
            </a:r>
          </a:p>
          <a:p>
            <a:pPr eaLnBrk="0" fontAlgn="base" hangingPunct="0">
              <a:lnSpc>
                <a:spcPct val="100000"/>
              </a:lnSpc>
              <a:spcBef>
                <a:spcPct val="0"/>
              </a:spcBef>
              <a:spcAft>
                <a:spcPct val="0"/>
              </a:spcAft>
            </a:pPr>
            <a:r>
              <a:rPr kumimoji="0" lang="en-US" altLang="en-US" sz="2000" b="1" i="0" u="none" strike="noStrike" cap="none" normalizeH="0" baseline="0" dirty="0">
                <a:ln>
                  <a:noFill/>
                </a:ln>
                <a:solidFill>
                  <a:schemeClr val="tx1"/>
                </a:solidFill>
                <a:effectLst/>
              </a:rPr>
              <a:t>Achievement</a:t>
            </a:r>
            <a:r>
              <a:rPr kumimoji="0" lang="en-US" altLang="en-US" sz="2000" b="0" i="0" u="none" strike="noStrike" cap="none" normalizeH="0" baseline="0" dirty="0">
                <a:ln>
                  <a:noFill/>
                </a:ln>
                <a:solidFill>
                  <a:schemeClr val="tx1"/>
                </a:solidFill>
                <a:effectLst/>
              </a:rPr>
              <a:t> – Setting and accomplishing meaningful goals builds confidence, drives progress, and reinforces a high-performance mindset.</a:t>
            </a:r>
          </a:p>
        </p:txBody>
      </p:sp>
      <p:sp>
        <p:nvSpPr>
          <p:cNvPr id="4" name="Slide Number Placeholder 3">
            <a:extLst>
              <a:ext uri="{FF2B5EF4-FFF2-40B4-BE49-F238E27FC236}">
                <a16:creationId xmlns:a16="http://schemas.microsoft.com/office/drawing/2014/main" id="{5AC1B6E6-FB47-5655-BA8C-6DA7453FFA36}"/>
              </a:ext>
            </a:extLst>
          </p:cNvPr>
          <p:cNvSpPr>
            <a:spLocks noGrp="1"/>
          </p:cNvSpPr>
          <p:nvPr>
            <p:ph type="sldNum" sz="quarter" idx="12"/>
          </p:nvPr>
        </p:nvSpPr>
        <p:spPr/>
        <p:txBody>
          <a:bodyPr/>
          <a:lstStyle/>
          <a:p>
            <a:fld id="{2F1F5A53-C23E-4E2A-B813-1C162955845F}" type="slidenum">
              <a:rPr lang="en-CA" smtClean="0"/>
              <a:t>12</a:t>
            </a:fld>
            <a:endParaRPr lang="en-CA" dirty="0"/>
          </a:p>
        </p:txBody>
      </p:sp>
      <p:pic>
        <p:nvPicPr>
          <p:cNvPr id="7" name="Picture 6">
            <a:extLst>
              <a:ext uri="{FF2B5EF4-FFF2-40B4-BE49-F238E27FC236}">
                <a16:creationId xmlns:a16="http://schemas.microsoft.com/office/drawing/2014/main" id="{1F4C7C30-9BC5-DAB7-7D55-B8295EB801E3}"/>
              </a:ext>
            </a:extLst>
          </p:cNvPr>
          <p:cNvPicPr>
            <a:picLocks noChangeAspect="1"/>
          </p:cNvPicPr>
          <p:nvPr/>
        </p:nvPicPr>
        <p:blipFill>
          <a:blip r:embed="rId2"/>
          <a:stretch>
            <a:fillRect/>
          </a:stretch>
        </p:blipFill>
        <p:spPr>
          <a:xfrm>
            <a:off x="6235926" y="1298803"/>
            <a:ext cx="5435148" cy="4260393"/>
          </a:xfrm>
          <a:prstGeom prst="rect">
            <a:avLst/>
          </a:prstGeom>
        </p:spPr>
      </p:pic>
    </p:spTree>
    <p:extLst>
      <p:ext uri="{BB962C8B-B14F-4D97-AF65-F5344CB8AC3E}">
        <p14:creationId xmlns:p14="http://schemas.microsoft.com/office/powerpoint/2010/main" val="82322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3382-A312-9F6E-73D4-B285879A9FF4}"/>
              </a:ext>
            </a:extLst>
          </p:cNvPr>
          <p:cNvSpPr>
            <a:spLocks noGrp="1"/>
          </p:cNvSpPr>
          <p:nvPr>
            <p:ph type="title"/>
          </p:nvPr>
        </p:nvSpPr>
        <p:spPr/>
        <p:txBody>
          <a:bodyPr/>
          <a:lstStyle/>
          <a:p>
            <a:r>
              <a:rPr lang="en-CA" dirty="0"/>
              <a:t>Maximize Your People</a:t>
            </a:r>
          </a:p>
        </p:txBody>
      </p:sp>
      <p:sp>
        <p:nvSpPr>
          <p:cNvPr id="3" name="Content Placeholder 2">
            <a:extLst>
              <a:ext uri="{FF2B5EF4-FFF2-40B4-BE49-F238E27FC236}">
                <a16:creationId xmlns:a16="http://schemas.microsoft.com/office/drawing/2014/main" id="{9B7F6066-C2A4-24CB-29DF-38991D5DCE92}"/>
              </a:ext>
            </a:extLst>
          </p:cNvPr>
          <p:cNvSpPr>
            <a:spLocks noGrp="1"/>
          </p:cNvSpPr>
          <p:nvPr>
            <p:ph idx="1"/>
          </p:nvPr>
        </p:nvSpPr>
        <p:spPr>
          <a:xfrm>
            <a:off x="838200" y="1150374"/>
            <a:ext cx="5055524" cy="5026589"/>
          </a:xfrm>
        </p:spPr>
        <p:txBody>
          <a:bodyPr/>
          <a:lstStyle/>
          <a:p>
            <a:pPr marL="0" indent="0">
              <a:lnSpc>
                <a:spcPct val="107000"/>
              </a:lnSpc>
              <a:spcAft>
                <a:spcPts val="800"/>
              </a:spcAft>
              <a:buNone/>
            </a:pPr>
            <a:r>
              <a:rPr lang="en-CA" dirty="0"/>
              <a:t>The highest performing teams are those that create the environments so that their people can perform at their best, play to their strengths, and develop themselves.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 strategic level this includes:</a:t>
            </a:r>
          </a:p>
          <a:p>
            <a:pPr>
              <a:lnSpc>
                <a:spcPct val="107000"/>
              </a:lnSpc>
              <a:spcBef>
                <a:spcPts val="600"/>
              </a:spcBef>
            </a:pPr>
            <a:r>
              <a:rPr lang="en-CA" sz="1800" dirty="0">
                <a:effectLst/>
                <a:latin typeface="Calibri" panose="020F0502020204030204" pitchFamily="34" charset="0"/>
                <a:ea typeface="Calibri" panose="020F0502020204030204" pitchFamily="34" charset="0"/>
                <a:cs typeface="Times New Roman" panose="02020603050405020304" pitchFamily="18" charset="0"/>
              </a:rPr>
              <a:t>A job that they like doing every day (i.e. career wellbeing)</a:t>
            </a:r>
          </a:p>
          <a:p>
            <a:pPr>
              <a:lnSpc>
                <a:spcPct val="107000"/>
              </a:lnSpc>
              <a:spcBef>
                <a:spcPts val="600"/>
              </a:spcBef>
            </a:pPr>
            <a:r>
              <a:rPr lang="en-CA" sz="1800" dirty="0">
                <a:effectLst/>
                <a:latin typeface="Calibri" panose="020F0502020204030204" pitchFamily="34" charset="0"/>
                <a:ea typeface="Calibri" panose="020F0502020204030204" pitchFamily="34" charset="0"/>
                <a:cs typeface="Times New Roman" panose="02020603050405020304" pitchFamily="18" charset="0"/>
              </a:rPr>
              <a:t>Employee engagement</a:t>
            </a:r>
          </a:p>
          <a:p>
            <a:pPr>
              <a:lnSpc>
                <a:spcPct val="107000"/>
              </a:lnSpc>
              <a:spcBef>
                <a:spcPts val="600"/>
              </a:spcBef>
            </a:pPr>
            <a:r>
              <a:rPr lang="en-CA" sz="1800" dirty="0">
                <a:effectLst/>
                <a:latin typeface="Calibri" panose="020F0502020204030204" pitchFamily="34" charset="0"/>
                <a:ea typeface="Calibri" panose="020F0502020204030204" pitchFamily="34" charset="0"/>
                <a:cs typeface="Times New Roman" panose="02020603050405020304" pitchFamily="18" charset="0"/>
              </a:rPr>
              <a:t>A good culture</a:t>
            </a:r>
          </a:p>
          <a:p>
            <a:pPr>
              <a:lnSpc>
                <a:spcPct val="107000"/>
              </a:lnSpc>
              <a:spcBef>
                <a:spcPts val="600"/>
              </a:spcBef>
            </a:pPr>
            <a:r>
              <a:rPr lang="en-CA" sz="1800" dirty="0">
                <a:effectLst/>
                <a:latin typeface="Calibri" panose="020F0502020204030204" pitchFamily="34" charset="0"/>
                <a:ea typeface="Calibri" panose="020F0502020204030204" pitchFamily="34" charset="0"/>
                <a:cs typeface="Times New Roman" panose="02020603050405020304" pitchFamily="18" charset="0"/>
              </a:rPr>
              <a:t>A job that aligns with one’s natural strengths</a:t>
            </a:r>
          </a:p>
          <a:p>
            <a:pPr>
              <a:lnSpc>
                <a:spcPct val="107000"/>
              </a:lnSpc>
              <a:spcBef>
                <a:spcPts val="60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 coaching and mentoring supervisor</a:t>
            </a:r>
          </a:p>
          <a:p>
            <a:pPr>
              <a:spcBef>
                <a:spcPts val="600"/>
              </a:spcBef>
            </a:pPr>
            <a:r>
              <a:rPr lang="en-CA" sz="1800" dirty="0">
                <a:effectLst/>
                <a:latin typeface="Calibri" panose="020F0502020204030204" pitchFamily="34" charset="0"/>
                <a:ea typeface="Calibri" panose="020F0502020204030204" pitchFamily="34" charset="0"/>
                <a:cs typeface="Times New Roman" panose="02020603050405020304" pitchFamily="18" charset="0"/>
              </a:rPr>
              <a:t>Collective creativity</a:t>
            </a:r>
            <a:endParaRPr lang="en-CA" dirty="0"/>
          </a:p>
        </p:txBody>
      </p:sp>
      <p:sp>
        <p:nvSpPr>
          <p:cNvPr id="4" name="Slide Number Placeholder 3">
            <a:extLst>
              <a:ext uri="{FF2B5EF4-FFF2-40B4-BE49-F238E27FC236}">
                <a16:creationId xmlns:a16="http://schemas.microsoft.com/office/drawing/2014/main" id="{8B261396-FAD9-424F-AE91-9CA785D58484}"/>
              </a:ext>
            </a:extLst>
          </p:cNvPr>
          <p:cNvSpPr>
            <a:spLocks noGrp="1"/>
          </p:cNvSpPr>
          <p:nvPr>
            <p:ph type="sldNum" sz="quarter" idx="12"/>
          </p:nvPr>
        </p:nvSpPr>
        <p:spPr/>
        <p:txBody>
          <a:bodyPr/>
          <a:lstStyle/>
          <a:p>
            <a:fld id="{2F1F5A53-C23E-4E2A-B813-1C162955845F}" type="slidenum">
              <a:rPr lang="en-CA" smtClean="0"/>
              <a:t>13</a:t>
            </a:fld>
            <a:endParaRPr lang="en-CA" dirty="0"/>
          </a:p>
        </p:txBody>
      </p:sp>
      <p:pic>
        <p:nvPicPr>
          <p:cNvPr id="8" name="Picture 7">
            <a:extLst>
              <a:ext uri="{FF2B5EF4-FFF2-40B4-BE49-F238E27FC236}">
                <a16:creationId xmlns:a16="http://schemas.microsoft.com/office/drawing/2014/main" id="{363CB8ED-D7FA-A94E-2EF7-BB38179B7365}"/>
              </a:ext>
            </a:extLst>
          </p:cNvPr>
          <p:cNvPicPr>
            <a:picLocks noChangeAspect="1"/>
          </p:cNvPicPr>
          <p:nvPr/>
        </p:nvPicPr>
        <p:blipFill>
          <a:blip r:embed="rId2"/>
          <a:stretch>
            <a:fillRect/>
          </a:stretch>
        </p:blipFill>
        <p:spPr>
          <a:xfrm>
            <a:off x="10004411" y="1150374"/>
            <a:ext cx="1134644" cy="1132948"/>
          </a:xfrm>
          <a:prstGeom prst="rect">
            <a:avLst/>
          </a:prstGeom>
        </p:spPr>
      </p:pic>
      <p:sp>
        <p:nvSpPr>
          <p:cNvPr id="9" name="TextBox 8">
            <a:extLst>
              <a:ext uri="{FF2B5EF4-FFF2-40B4-BE49-F238E27FC236}">
                <a16:creationId xmlns:a16="http://schemas.microsoft.com/office/drawing/2014/main" id="{2867D594-A54A-3BCB-32A6-C3C5A0F62BFC}"/>
              </a:ext>
            </a:extLst>
          </p:cNvPr>
          <p:cNvSpPr txBox="1"/>
          <p:nvPr/>
        </p:nvSpPr>
        <p:spPr>
          <a:xfrm>
            <a:off x="6866313" y="2826327"/>
            <a:ext cx="4272742" cy="1785104"/>
          </a:xfrm>
          <a:prstGeom prst="rect">
            <a:avLst/>
          </a:prstGeom>
          <a:solidFill>
            <a:schemeClr val="accent1">
              <a:lumMod val="20000"/>
              <a:lumOff val="80000"/>
            </a:schemeClr>
          </a:solidFill>
        </p:spPr>
        <p:txBody>
          <a:bodyPr wrap="square" rtlCol="0">
            <a:spAutoFit/>
          </a:bodyPr>
          <a:lstStyle/>
          <a:p>
            <a:pPr marL="228600" indent="-228600" defTabSz="914400">
              <a:spcBef>
                <a:spcPts val="600"/>
              </a:spcBef>
              <a:buFont typeface="Arial" panose="020B0604020202020204" pitchFamily="34" charset="0"/>
              <a:buChar char="•"/>
            </a:pPr>
            <a:r>
              <a:rPr lang="en-CA" dirty="0">
                <a:latin typeface="Calibri" panose="020F0502020204030204" pitchFamily="34" charset="0"/>
                <a:ea typeface="Calibri" panose="020F0502020204030204" pitchFamily="34" charset="0"/>
                <a:cs typeface="Times New Roman" panose="02020603050405020304" pitchFamily="18" charset="0"/>
              </a:rPr>
              <a:t>Enhanced motivation and engagement</a:t>
            </a:r>
          </a:p>
          <a:p>
            <a:pPr marL="228600" indent="-228600" defTabSz="914400">
              <a:spcBef>
                <a:spcPts val="600"/>
              </a:spcBef>
              <a:buFont typeface="Arial" panose="020B0604020202020204" pitchFamily="34" charset="0"/>
              <a:buChar char="•"/>
            </a:pPr>
            <a:r>
              <a:rPr lang="en-CA" dirty="0">
                <a:latin typeface="Calibri" panose="020F0502020204030204" pitchFamily="34" charset="0"/>
                <a:ea typeface="Calibri" panose="020F0502020204030204" pitchFamily="34" charset="0"/>
                <a:cs typeface="Times New Roman" panose="02020603050405020304" pitchFamily="18" charset="0"/>
              </a:rPr>
              <a:t>Improved performance and productivity</a:t>
            </a:r>
          </a:p>
          <a:p>
            <a:pPr marL="228600" indent="-228600" defTabSz="914400">
              <a:spcBef>
                <a:spcPts val="600"/>
              </a:spcBef>
              <a:buFont typeface="Arial" panose="020B0604020202020204" pitchFamily="34" charset="0"/>
              <a:buChar char="•"/>
            </a:pPr>
            <a:r>
              <a:rPr lang="en-CA" dirty="0">
                <a:latin typeface="Calibri" panose="020F0502020204030204" pitchFamily="34" charset="0"/>
                <a:ea typeface="Calibri" panose="020F0502020204030204" pitchFamily="34" charset="0"/>
                <a:cs typeface="Times New Roman" panose="02020603050405020304" pitchFamily="18" charset="0"/>
              </a:rPr>
              <a:t>Improved </a:t>
            </a:r>
            <a:r>
              <a:rPr lang="en-CA" dirty="0"/>
              <a:t>resilience</a:t>
            </a:r>
          </a:p>
          <a:p>
            <a:pPr marL="228600" indent="-228600" defTabSz="914400">
              <a:spcBef>
                <a:spcPts val="600"/>
              </a:spcBef>
              <a:buFont typeface="Arial" panose="020B0604020202020204" pitchFamily="34" charset="0"/>
              <a:buChar char="•"/>
            </a:pPr>
            <a:r>
              <a:rPr lang="en-CA" dirty="0"/>
              <a:t>Improved problem solving</a:t>
            </a:r>
          </a:p>
          <a:p>
            <a:pPr marL="228600" indent="-228600" defTabSz="914400">
              <a:spcBef>
                <a:spcPts val="600"/>
              </a:spcBef>
              <a:buFont typeface="Arial" panose="020B0604020202020204" pitchFamily="34" charset="0"/>
              <a:buChar char="•"/>
            </a:pPr>
            <a:r>
              <a:rPr lang="en-CA" dirty="0"/>
              <a:t>Improved retention</a:t>
            </a:r>
          </a:p>
        </p:txBody>
      </p:sp>
      <p:sp>
        <p:nvSpPr>
          <p:cNvPr id="10" name="Arrow: Right 9">
            <a:extLst>
              <a:ext uri="{FF2B5EF4-FFF2-40B4-BE49-F238E27FC236}">
                <a16:creationId xmlns:a16="http://schemas.microsoft.com/office/drawing/2014/main" id="{43747A09-4FF0-38EC-DEBC-3D31342ACA82}"/>
              </a:ext>
            </a:extLst>
          </p:cNvPr>
          <p:cNvSpPr/>
          <p:nvPr/>
        </p:nvSpPr>
        <p:spPr>
          <a:xfrm>
            <a:off x="5893724" y="3429000"/>
            <a:ext cx="565265" cy="336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9BBAB80C-078C-1C26-DB19-B6278624DB71}"/>
              </a:ext>
            </a:extLst>
          </p:cNvPr>
          <p:cNvSpPr txBox="1"/>
          <p:nvPr/>
        </p:nvSpPr>
        <p:spPr>
          <a:xfrm>
            <a:off x="6866313" y="4763193"/>
            <a:ext cx="4272742" cy="923330"/>
          </a:xfrm>
          <a:prstGeom prst="rect">
            <a:avLst/>
          </a:prstGeom>
          <a:solidFill>
            <a:schemeClr val="accent4">
              <a:lumMod val="20000"/>
              <a:lumOff val="80000"/>
            </a:schemeClr>
          </a:solidFill>
        </p:spPr>
        <p:txBody>
          <a:bodyPr wrap="square" rtlCol="0">
            <a:spAutoFit/>
          </a:bodyPr>
          <a:lstStyle/>
          <a:p>
            <a:r>
              <a:rPr lang="en-US" b="1" i="0" dirty="0">
                <a:solidFill>
                  <a:srgbClr val="000000"/>
                </a:solidFill>
                <a:effectLst/>
                <a:latin typeface="aktiv-grotesk"/>
              </a:rPr>
              <a:t>Gallup: Organizations that do this have 11% greater profitability</a:t>
            </a:r>
            <a:r>
              <a:rPr lang="en-US" b="0" i="0" dirty="0">
                <a:solidFill>
                  <a:srgbClr val="000000"/>
                </a:solidFill>
                <a:effectLst/>
                <a:latin typeface="aktiv-grotesk"/>
              </a:rPr>
              <a:t> and are </a:t>
            </a:r>
            <a:r>
              <a:rPr lang="en-US" b="1" i="0" dirty="0">
                <a:solidFill>
                  <a:srgbClr val="000000"/>
                </a:solidFill>
                <a:effectLst/>
                <a:latin typeface="aktiv-grotesk"/>
              </a:rPr>
              <a:t>twice as likely to retain their employees</a:t>
            </a:r>
            <a:r>
              <a:rPr lang="en-US" b="0" i="0" dirty="0">
                <a:solidFill>
                  <a:srgbClr val="000000"/>
                </a:solidFill>
                <a:effectLst/>
                <a:latin typeface="aktiv-grotesk"/>
              </a:rPr>
              <a:t>.</a:t>
            </a:r>
            <a:endParaRPr lang="en-CA" dirty="0"/>
          </a:p>
        </p:txBody>
      </p:sp>
      <p:sp>
        <p:nvSpPr>
          <p:cNvPr id="12" name="Plus Sign 11">
            <a:extLst>
              <a:ext uri="{FF2B5EF4-FFF2-40B4-BE49-F238E27FC236}">
                <a16:creationId xmlns:a16="http://schemas.microsoft.com/office/drawing/2014/main" id="{0A9CA34B-1828-A983-3591-C0BE418722DF}"/>
              </a:ext>
            </a:extLst>
          </p:cNvPr>
          <p:cNvSpPr/>
          <p:nvPr/>
        </p:nvSpPr>
        <p:spPr>
          <a:xfrm>
            <a:off x="7700813" y="1554287"/>
            <a:ext cx="269936" cy="313835"/>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pic>
        <p:nvPicPr>
          <p:cNvPr id="13" name="Picture 12">
            <a:extLst>
              <a:ext uri="{FF2B5EF4-FFF2-40B4-BE49-F238E27FC236}">
                <a16:creationId xmlns:a16="http://schemas.microsoft.com/office/drawing/2014/main" id="{2FC251A6-7A2F-4EC6-368E-0B0863A03697}"/>
              </a:ext>
            </a:extLst>
          </p:cNvPr>
          <p:cNvPicPr>
            <a:picLocks noChangeAspect="1"/>
          </p:cNvPicPr>
          <p:nvPr/>
        </p:nvPicPr>
        <p:blipFill>
          <a:blip r:embed="rId3"/>
          <a:stretch>
            <a:fillRect/>
          </a:stretch>
        </p:blipFill>
        <p:spPr>
          <a:xfrm>
            <a:off x="6299838" y="1171476"/>
            <a:ext cx="1132949" cy="1132949"/>
          </a:xfrm>
          <a:prstGeom prst="rect">
            <a:avLst/>
          </a:prstGeom>
        </p:spPr>
      </p:pic>
      <p:pic>
        <p:nvPicPr>
          <p:cNvPr id="14" name="Picture 13">
            <a:extLst>
              <a:ext uri="{FF2B5EF4-FFF2-40B4-BE49-F238E27FC236}">
                <a16:creationId xmlns:a16="http://schemas.microsoft.com/office/drawing/2014/main" id="{DF772C7A-3F59-B208-A4ED-C59F56D74FF5}"/>
              </a:ext>
            </a:extLst>
          </p:cNvPr>
          <p:cNvPicPr>
            <a:picLocks noChangeAspect="1"/>
          </p:cNvPicPr>
          <p:nvPr/>
        </p:nvPicPr>
        <p:blipFill>
          <a:blip r:embed="rId4"/>
          <a:stretch>
            <a:fillRect/>
          </a:stretch>
        </p:blipFill>
        <p:spPr>
          <a:xfrm>
            <a:off x="8197702" y="1171477"/>
            <a:ext cx="1132948" cy="1132948"/>
          </a:xfrm>
          <a:prstGeom prst="rect">
            <a:avLst/>
          </a:prstGeom>
        </p:spPr>
      </p:pic>
      <p:sp>
        <p:nvSpPr>
          <p:cNvPr id="15" name="Plus Sign 14">
            <a:extLst>
              <a:ext uri="{FF2B5EF4-FFF2-40B4-BE49-F238E27FC236}">
                <a16:creationId xmlns:a16="http://schemas.microsoft.com/office/drawing/2014/main" id="{02189EAB-0993-977D-6565-032DBF16F487}"/>
              </a:ext>
            </a:extLst>
          </p:cNvPr>
          <p:cNvSpPr/>
          <p:nvPr/>
        </p:nvSpPr>
        <p:spPr>
          <a:xfrm>
            <a:off x="9600237" y="1640032"/>
            <a:ext cx="269936" cy="313835"/>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Tree>
    <p:extLst>
      <p:ext uri="{BB962C8B-B14F-4D97-AF65-F5344CB8AC3E}">
        <p14:creationId xmlns:p14="http://schemas.microsoft.com/office/powerpoint/2010/main" val="425889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1BAA-F263-205D-5A7A-61E12E31A41F}"/>
              </a:ext>
            </a:extLst>
          </p:cNvPr>
          <p:cNvSpPr>
            <a:spLocks noGrp="1"/>
          </p:cNvSpPr>
          <p:nvPr>
            <p:ph type="title"/>
          </p:nvPr>
        </p:nvSpPr>
        <p:spPr/>
        <p:txBody>
          <a:bodyPr/>
          <a:lstStyle/>
          <a:p>
            <a:r>
              <a:rPr lang="en-CA" dirty="0"/>
              <a:t>Team Cohesion and Coordination</a:t>
            </a:r>
          </a:p>
        </p:txBody>
      </p:sp>
      <p:sp>
        <p:nvSpPr>
          <p:cNvPr id="3" name="Content Placeholder 2">
            <a:extLst>
              <a:ext uri="{FF2B5EF4-FFF2-40B4-BE49-F238E27FC236}">
                <a16:creationId xmlns:a16="http://schemas.microsoft.com/office/drawing/2014/main" id="{B64648BC-FB21-4019-3139-2732B69986BB}"/>
              </a:ext>
            </a:extLst>
          </p:cNvPr>
          <p:cNvSpPr>
            <a:spLocks noGrp="1"/>
          </p:cNvSpPr>
          <p:nvPr>
            <p:ph idx="1"/>
          </p:nvPr>
        </p:nvSpPr>
        <p:spPr>
          <a:xfrm>
            <a:off x="838200" y="1150375"/>
            <a:ext cx="10515600" cy="3629444"/>
          </a:xfrm>
        </p:spPr>
        <p:txBody>
          <a:bodyPr>
            <a:normAutofit fontScale="92500" lnSpcReduction="10000"/>
          </a:bodyPr>
          <a:lstStyle/>
          <a:p>
            <a:pPr marL="0" indent="0">
              <a:buNone/>
            </a:pPr>
            <a:r>
              <a:rPr lang="en-US" dirty="0"/>
              <a:t>Research supports that teams with high levels of cohesion, shared goals, clear communication, and coordinated actions tend to outperform those that lack these qualities.</a:t>
            </a:r>
          </a:p>
          <a:p>
            <a:pPr marL="0" indent="0">
              <a:buNone/>
            </a:pPr>
            <a:r>
              <a:rPr lang="en-US" b="1" dirty="0"/>
              <a:t>Some of the factors that help build it:</a:t>
            </a:r>
          </a:p>
          <a:p>
            <a:pPr>
              <a:buFont typeface="Wingdings" panose="05000000000000000000" pitchFamily="2" charset="2"/>
              <a:buChar char="ü"/>
            </a:pPr>
            <a:r>
              <a:rPr lang="en-US" dirty="0"/>
              <a:t>Shared purpose and meaning</a:t>
            </a:r>
          </a:p>
          <a:p>
            <a:pPr>
              <a:buFont typeface="Wingdings" panose="05000000000000000000" pitchFamily="2" charset="2"/>
              <a:buChar char="ü"/>
            </a:pPr>
            <a:r>
              <a:rPr lang="en-US" dirty="0"/>
              <a:t>Clear roles and responsibilities</a:t>
            </a:r>
          </a:p>
          <a:p>
            <a:pPr>
              <a:buFont typeface="Wingdings" panose="05000000000000000000" pitchFamily="2" charset="2"/>
              <a:buChar char="ü"/>
            </a:pPr>
            <a:r>
              <a:rPr lang="en-US" dirty="0"/>
              <a:t>Psychological safety and trust among team members</a:t>
            </a:r>
          </a:p>
          <a:p>
            <a:pPr>
              <a:buFont typeface="Wingdings" panose="05000000000000000000" pitchFamily="2" charset="2"/>
              <a:buChar char="ü"/>
            </a:pPr>
            <a:r>
              <a:rPr lang="en-US" dirty="0"/>
              <a:t>Effective communication norms</a:t>
            </a:r>
          </a:p>
          <a:p>
            <a:pPr>
              <a:buFont typeface="Wingdings" panose="05000000000000000000" pitchFamily="2" charset="2"/>
              <a:buChar char="ü"/>
            </a:pPr>
            <a:r>
              <a:rPr lang="en-US" dirty="0"/>
              <a:t>Shared accountability/extreme ownership</a:t>
            </a:r>
          </a:p>
          <a:p>
            <a:pPr>
              <a:buFont typeface="Wingdings" panose="05000000000000000000" pitchFamily="2" charset="2"/>
              <a:buChar char="ü"/>
            </a:pPr>
            <a:r>
              <a:rPr lang="en-US" dirty="0"/>
              <a:t>Strengths-based collaboration</a:t>
            </a:r>
          </a:p>
          <a:p>
            <a:pPr>
              <a:buFont typeface="Wingdings" panose="05000000000000000000" pitchFamily="2" charset="2"/>
              <a:buChar char="ü"/>
            </a:pPr>
            <a:r>
              <a:rPr lang="en-US" dirty="0"/>
              <a:t>Positive social relationships</a:t>
            </a:r>
            <a:endParaRPr lang="en-CA" i="1" dirty="0"/>
          </a:p>
        </p:txBody>
      </p:sp>
      <p:sp>
        <p:nvSpPr>
          <p:cNvPr id="4" name="Slide Number Placeholder 3">
            <a:extLst>
              <a:ext uri="{FF2B5EF4-FFF2-40B4-BE49-F238E27FC236}">
                <a16:creationId xmlns:a16="http://schemas.microsoft.com/office/drawing/2014/main" id="{01A70F02-D452-82EC-E8D6-B4F42E1ECBEF}"/>
              </a:ext>
            </a:extLst>
          </p:cNvPr>
          <p:cNvSpPr>
            <a:spLocks noGrp="1"/>
          </p:cNvSpPr>
          <p:nvPr>
            <p:ph type="sldNum" sz="quarter" idx="12"/>
          </p:nvPr>
        </p:nvSpPr>
        <p:spPr/>
        <p:txBody>
          <a:bodyPr/>
          <a:lstStyle/>
          <a:p>
            <a:fld id="{2F1F5A53-C23E-4E2A-B813-1C162955845F}" type="slidenum">
              <a:rPr lang="en-CA" smtClean="0"/>
              <a:t>14</a:t>
            </a:fld>
            <a:endParaRPr lang="en-CA" dirty="0"/>
          </a:p>
        </p:txBody>
      </p:sp>
      <p:sp>
        <p:nvSpPr>
          <p:cNvPr id="5" name="TextBox 4">
            <a:extLst>
              <a:ext uri="{FF2B5EF4-FFF2-40B4-BE49-F238E27FC236}">
                <a16:creationId xmlns:a16="http://schemas.microsoft.com/office/drawing/2014/main" id="{CA049B41-D17A-B0FD-09E6-A773D584B611}"/>
              </a:ext>
            </a:extLst>
          </p:cNvPr>
          <p:cNvSpPr txBox="1"/>
          <p:nvPr/>
        </p:nvSpPr>
        <p:spPr>
          <a:xfrm>
            <a:off x="1356360" y="4779819"/>
            <a:ext cx="10162309" cy="646331"/>
          </a:xfrm>
          <a:prstGeom prst="rect">
            <a:avLst/>
          </a:prstGeom>
          <a:solidFill>
            <a:schemeClr val="accent4">
              <a:lumMod val="20000"/>
              <a:lumOff val="80000"/>
            </a:schemeClr>
          </a:solidFill>
        </p:spPr>
        <p:txBody>
          <a:bodyPr wrap="square" rtlCol="0">
            <a:spAutoFit/>
          </a:bodyPr>
          <a:lstStyle/>
          <a:p>
            <a:r>
              <a:rPr lang="en-CA" b="1" dirty="0"/>
              <a:t>Factoid: </a:t>
            </a:r>
            <a:r>
              <a:rPr lang="en-CA" dirty="0"/>
              <a:t>a more diverse team is actually more productive and performs at a higher level if the above elements are present</a:t>
            </a:r>
          </a:p>
        </p:txBody>
      </p:sp>
      <p:pic>
        <p:nvPicPr>
          <p:cNvPr id="9" name="Picture 8">
            <a:extLst>
              <a:ext uri="{FF2B5EF4-FFF2-40B4-BE49-F238E27FC236}">
                <a16:creationId xmlns:a16="http://schemas.microsoft.com/office/drawing/2014/main" id="{C575E036-36DE-4745-B565-DF83B36B4997}"/>
              </a:ext>
            </a:extLst>
          </p:cNvPr>
          <p:cNvPicPr>
            <a:picLocks noChangeAspect="1"/>
          </p:cNvPicPr>
          <p:nvPr/>
        </p:nvPicPr>
        <p:blipFill>
          <a:blip r:embed="rId2"/>
          <a:stretch>
            <a:fillRect/>
          </a:stretch>
        </p:blipFill>
        <p:spPr>
          <a:xfrm>
            <a:off x="10769755" y="1875677"/>
            <a:ext cx="748914" cy="748914"/>
          </a:xfrm>
          <a:prstGeom prst="rect">
            <a:avLst/>
          </a:prstGeom>
        </p:spPr>
      </p:pic>
      <p:pic>
        <p:nvPicPr>
          <p:cNvPr id="10" name="Picture 9">
            <a:extLst>
              <a:ext uri="{FF2B5EF4-FFF2-40B4-BE49-F238E27FC236}">
                <a16:creationId xmlns:a16="http://schemas.microsoft.com/office/drawing/2014/main" id="{5401F323-AFDF-1CCD-F99A-AA11AC6E0B94}"/>
              </a:ext>
            </a:extLst>
          </p:cNvPr>
          <p:cNvPicPr>
            <a:picLocks noChangeAspect="1"/>
          </p:cNvPicPr>
          <p:nvPr/>
        </p:nvPicPr>
        <p:blipFill>
          <a:blip r:embed="rId3"/>
          <a:stretch>
            <a:fillRect/>
          </a:stretch>
        </p:blipFill>
        <p:spPr>
          <a:xfrm>
            <a:off x="9677802" y="1875677"/>
            <a:ext cx="748914" cy="747795"/>
          </a:xfrm>
          <a:prstGeom prst="rect">
            <a:avLst/>
          </a:prstGeom>
        </p:spPr>
      </p:pic>
      <p:sp>
        <p:nvSpPr>
          <p:cNvPr id="11" name="Plus Sign 10">
            <a:extLst>
              <a:ext uri="{FF2B5EF4-FFF2-40B4-BE49-F238E27FC236}">
                <a16:creationId xmlns:a16="http://schemas.microsoft.com/office/drawing/2014/main" id="{D4C922FE-6DF6-5987-ACBB-039099813D64}"/>
              </a:ext>
            </a:extLst>
          </p:cNvPr>
          <p:cNvSpPr/>
          <p:nvPr/>
        </p:nvSpPr>
        <p:spPr>
          <a:xfrm>
            <a:off x="8301538" y="2249574"/>
            <a:ext cx="178169" cy="180527"/>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pic>
        <p:nvPicPr>
          <p:cNvPr id="12" name="Picture 11">
            <a:extLst>
              <a:ext uri="{FF2B5EF4-FFF2-40B4-BE49-F238E27FC236}">
                <a16:creationId xmlns:a16="http://schemas.microsoft.com/office/drawing/2014/main" id="{1C5B1D8C-51C3-41D0-1C8A-23ECCCB57815}"/>
              </a:ext>
            </a:extLst>
          </p:cNvPr>
          <p:cNvPicPr>
            <a:picLocks noChangeAspect="1"/>
          </p:cNvPicPr>
          <p:nvPr/>
        </p:nvPicPr>
        <p:blipFill>
          <a:blip r:embed="rId4"/>
          <a:stretch>
            <a:fillRect/>
          </a:stretch>
        </p:blipFill>
        <p:spPr>
          <a:xfrm>
            <a:off x="7485013" y="1922565"/>
            <a:ext cx="747795" cy="747795"/>
          </a:xfrm>
          <a:prstGeom prst="rect">
            <a:avLst/>
          </a:prstGeom>
        </p:spPr>
      </p:pic>
      <p:pic>
        <p:nvPicPr>
          <p:cNvPr id="13" name="Picture 12">
            <a:extLst>
              <a:ext uri="{FF2B5EF4-FFF2-40B4-BE49-F238E27FC236}">
                <a16:creationId xmlns:a16="http://schemas.microsoft.com/office/drawing/2014/main" id="{566B8059-7669-DB0C-2F6E-AB981332960C}"/>
              </a:ext>
            </a:extLst>
          </p:cNvPr>
          <p:cNvPicPr>
            <a:picLocks noChangeAspect="1"/>
          </p:cNvPicPr>
          <p:nvPr/>
        </p:nvPicPr>
        <p:blipFill>
          <a:blip r:embed="rId5"/>
          <a:stretch>
            <a:fillRect/>
          </a:stretch>
        </p:blipFill>
        <p:spPr>
          <a:xfrm>
            <a:off x="8603156" y="1910285"/>
            <a:ext cx="747794" cy="747794"/>
          </a:xfrm>
          <a:prstGeom prst="rect">
            <a:avLst/>
          </a:prstGeom>
        </p:spPr>
      </p:pic>
      <p:sp>
        <p:nvSpPr>
          <p:cNvPr id="14" name="Plus Sign 13">
            <a:extLst>
              <a:ext uri="{FF2B5EF4-FFF2-40B4-BE49-F238E27FC236}">
                <a16:creationId xmlns:a16="http://schemas.microsoft.com/office/drawing/2014/main" id="{D7D76E39-57D6-DCD2-8FD2-2283225ED52A}"/>
              </a:ext>
            </a:extLst>
          </p:cNvPr>
          <p:cNvSpPr/>
          <p:nvPr/>
        </p:nvSpPr>
        <p:spPr>
          <a:xfrm>
            <a:off x="9419680" y="2206200"/>
            <a:ext cx="178169" cy="180527"/>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5" name="Plus Sign 14">
            <a:extLst>
              <a:ext uri="{FF2B5EF4-FFF2-40B4-BE49-F238E27FC236}">
                <a16:creationId xmlns:a16="http://schemas.microsoft.com/office/drawing/2014/main" id="{82549C92-2AE2-3062-8A70-3DBC662F2046}"/>
              </a:ext>
            </a:extLst>
          </p:cNvPr>
          <p:cNvSpPr/>
          <p:nvPr/>
        </p:nvSpPr>
        <p:spPr>
          <a:xfrm>
            <a:off x="10509151" y="2206534"/>
            <a:ext cx="178169" cy="180527"/>
          </a:xfrm>
          <a:prstGeom prst="mathPlus">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pic>
        <p:nvPicPr>
          <p:cNvPr id="6" name="Picture 3" descr="Megaphone ">
            <a:extLst>
              <a:ext uri="{FF2B5EF4-FFF2-40B4-BE49-F238E27FC236}">
                <a16:creationId xmlns:a16="http://schemas.microsoft.com/office/drawing/2014/main" id="{C16C363D-1725-3345-E99A-EA79B364E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331" y="4808520"/>
            <a:ext cx="795909" cy="79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14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2652-4F41-BF6E-807A-ABDB352E84DA}"/>
              </a:ext>
            </a:extLst>
          </p:cNvPr>
          <p:cNvSpPr>
            <a:spLocks noGrp="1"/>
          </p:cNvSpPr>
          <p:nvPr>
            <p:ph type="title"/>
          </p:nvPr>
        </p:nvSpPr>
        <p:spPr/>
        <p:txBody>
          <a:bodyPr/>
          <a:lstStyle/>
          <a:p>
            <a:r>
              <a:rPr lang="en-CA" dirty="0"/>
              <a:t>Safety and Trust</a:t>
            </a:r>
          </a:p>
        </p:txBody>
      </p:sp>
      <p:sp>
        <p:nvSpPr>
          <p:cNvPr id="3" name="Content Placeholder 2">
            <a:extLst>
              <a:ext uri="{FF2B5EF4-FFF2-40B4-BE49-F238E27FC236}">
                <a16:creationId xmlns:a16="http://schemas.microsoft.com/office/drawing/2014/main" id="{BB46A2AD-2960-8083-5ED9-24ADFBE91225}"/>
              </a:ext>
            </a:extLst>
          </p:cNvPr>
          <p:cNvSpPr>
            <a:spLocks noGrp="1"/>
          </p:cNvSpPr>
          <p:nvPr>
            <p:ph idx="1"/>
          </p:nvPr>
        </p:nvSpPr>
        <p:spPr>
          <a:xfrm>
            <a:off x="838200" y="1150375"/>
            <a:ext cx="8771313" cy="1369018"/>
          </a:xfrm>
        </p:spPr>
        <p:txBody>
          <a:bodyPr/>
          <a:lstStyle/>
          <a:p>
            <a:pPr marL="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Psychological safety and trust underlie the 3 other sets of factors, because none of them work without safety and trust. </a:t>
            </a:r>
          </a:p>
          <a:p>
            <a:pPr marL="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comes from Team Safety and Trust research, psychology research, neuroscience research, and many experts in the field of Team performance.</a:t>
            </a:r>
          </a:p>
          <a:p>
            <a:pPr marL="0" indent="0">
              <a:buNone/>
            </a:pPr>
            <a:endParaRPr lang="en-CA" dirty="0"/>
          </a:p>
        </p:txBody>
      </p:sp>
      <p:sp>
        <p:nvSpPr>
          <p:cNvPr id="4" name="Slide Number Placeholder 3">
            <a:extLst>
              <a:ext uri="{FF2B5EF4-FFF2-40B4-BE49-F238E27FC236}">
                <a16:creationId xmlns:a16="http://schemas.microsoft.com/office/drawing/2014/main" id="{43429252-A391-52BA-783F-C535A1282CE9}"/>
              </a:ext>
            </a:extLst>
          </p:cNvPr>
          <p:cNvSpPr>
            <a:spLocks noGrp="1"/>
          </p:cNvSpPr>
          <p:nvPr>
            <p:ph type="sldNum" sz="quarter" idx="12"/>
          </p:nvPr>
        </p:nvSpPr>
        <p:spPr/>
        <p:txBody>
          <a:bodyPr/>
          <a:lstStyle/>
          <a:p>
            <a:fld id="{2F1F5A53-C23E-4E2A-B813-1C162955845F}" type="slidenum">
              <a:rPr lang="en-CA" smtClean="0"/>
              <a:t>15</a:t>
            </a:fld>
            <a:endParaRPr lang="en-CA" dirty="0"/>
          </a:p>
        </p:txBody>
      </p:sp>
      <p:sp>
        <p:nvSpPr>
          <p:cNvPr id="6" name="TextBox 5">
            <a:extLst>
              <a:ext uri="{FF2B5EF4-FFF2-40B4-BE49-F238E27FC236}">
                <a16:creationId xmlns:a16="http://schemas.microsoft.com/office/drawing/2014/main" id="{12CC63CE-7924-6E18-E114-D4D4F50BA799}"/>
              </a:ext>
            </a:extLst>
          </p:cNvPr>
          <p:cNvSpPr txBox="1"/>
          <p:nvPr/>
        </p:nvSpPr>
        <p:spPr>
          <a:xfrm>
            <a:off x="838200" y="2519393"/>
            <a:ext cx="3667990" cy="3139321"/>
          </a:xfrm>
          <a:prstGeom prst="rect">
            <a:avLst/>
          </a:prstGeom>
          <a:solidFill>
            <a:schemeClr val="accent4">
              <a:lumMod val="20000"/>
              <a:lumOff val="80000"/>
            </a:schemeClr>
          </a:solidFill>
        </p:spPr>
        <p:txBody>
          <a:bodyPr wrap="square">
            <a:spAutoFit/>
          </a:bodyPr>
          <a:lstStyle/>
          <a:p>
            <a:r>
              <a:rPr lang="en-CA" b="1" dirty="0">
                <a:latin typeface="Calibri" panose="020F0502020204030204" pitchFamily="34" charset="0"/>
                <a:ea typeface="Calibri" panose="020F0502020204030204" pitchFamily="34" charset="0"/>
                <a:cs typeface="Times New Roman" panose="02020603050405020304" pitchFamily="18" charset="0"/>
              </a:rPr>
              <a:t>What is Psychological Safety?</a:t>
            </a:r>
          </a:p>
          <a:p>
            <a:pPr marL="285750" indent="-285750">
              <a:buFont typeface="Arial" panose="020B0604020202020204" pitchFamily="34" charset="0"/>
              <a:buChar char="•"/>
            </a:pPr>
            <a:r>
              <a:rPr lang="en-CA" i="1" dirty="0">
                <a:latin typeface="Calibri" panose="020F0502020204030204" pitchFamily="34" charset="0"/>
                <a:ea typeface="Calibri" panose="020F0502020204030204" pitchFamily="34" charset="0"/>
                <a:cs typeface="Times New Roman" panose="02020603050405020304" pitchFamily="18" charset="0"/>
              </a:rPr>
              <a:t>Psychological Safety is the s</a:t>
            </a:r>
            <a:r>
              <a:rPr lang="en-US" i="1" dirty="0"/>
              <a:t>hared belief that the team is safe for interpersonal risk-taking. </a:t>
            </a:r>
          </a:p>
          <a:p>
            <a:pPr marL="285750" indent="-285750">
              <a:buFont typeface="Arial" panose="020B0604020202020204" pitchFamily="34" charset="0"/>
              <a:buChar char="•"/>
            </a:pPr>
            <a:r>
              <a:rPr lang="en-US" dirty="0"/>
              <a:t>This means that team members feel comfortable expressing their thoughts, asking questions, admitting mistakes, or sharing concerns without fear of embarrassment, rejection, or punishment. </a:t>
            </a:r>
          </a:p>
        </p:txBody>
      </p:sp>
      <p:sp>
        <p:nvSpPr>
          <p:cNvPr id="7" name="Content Placeholder 2">
            <a:extLst>
              <a:ext uri="{FF2B5EF4-FFF2-40B4-BE49-F238E27FC236}">
                <a16:creationId xmlns:a16="http://schemas.microsoft.com/office/drawing/2014/main" id="{99AB553A-78E4-091A-6CD8-928E356FBE30}"/>
              </a:ext>
            </a:extLst>
          </p:cNvPr>
          <p:cNvSpPr txBox="1">
            <a:spLocks/>
          </p:cNvSpPr>
          <p:nvPr/>
        </p:nvSpPr>
        <p:spPr>
          <a:xfrm>
            <a:off x="4891347" y="2519393"/>
            <a:ext cx="5257800" cy="3230433"/>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55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What is Trust? </a:t>
            </a:r>
          </a:p>
          <a:p>
            <a:pPr marL="0" indent="0">
              <a:buFont typeface="Arial" panose="020B0604020202020204" pitchFamily="34" charset="0"/>
              <a:buNone/>
            </a:pPr>
            <a:r>
              <a:rPr lang="en-US" i="1" dirty="0"/>
              <a:t>The belief or confidence in another person's reliability, integrity, and competence. </a:t>
            </a:r>
          </a:p>
          <a:p>
            <a:pPr marL="0" indent="0">
              <a:buFont typeface="Arial" panose="020B0604020202020204" pitchFamily="34" charset="0"/>
              <a:buNone/>
            </a:pPr>
            <a:r>
              <a:rPr lang="en-US" dirty="0"/>
              <a:t>It’s about expecting that others will act in ways that are supportive, beneficial, or at least not harmful, to you. </a:t>
            </a:r>
          </a:p>
          <a:p>
            <a:pPr marL="0" indent="0">
              <a:buFont typeface="Arial" panose="020B0604020202020204" pitchFamily="34" charset="0"/>
              <a:buNone/>
            </a:pPr>
            <a:r>
              <a:rPr lang="en-US" dirty="0"/>
              <a:t>Trust involves the willingness to be vulnerable to the actions of others, with the expectation that they will be supportive and respectful.</a:t>
            </a:r>
            <a:endParaRPr lang="en-CA" dirty="0"/>
          </a:p>
        </p:txBody>
      </p:sp>
    </p:spTree>
    <p:extLst>
      <p:ext uri="{BB962C8B-B14F-4D97-AF65-F5344CB8AC3E}">
        <p14:creationId xmlns:p14="http://schemas.microsoft.com/office/powerpoint/2010/main" val="3091739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0A37-5B9B-8626-6DC4-0EDDF45E4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11CF5-26EA-1991-FAB6-76BC6DEC209F}"/>
              </a:ext>
            </a:extLst>
          </p:cNvPr>
          <p:cNvSpPr>
            <a:spLocks noGrp="1"/>
          </p:cNvSpPr>
          <p:nvPr>
            <p:ph type="title"/>
          </p:nvPr>
        </p:nvSpPr>
        <p:spPr/>
        <p:txBody>
          <a:bodyPr>
            <a:noAutofit/>
          </a:bodyPr>
          <a:lstStyle/>
          <a:p>
            <a:r>
              <a:rPr lang="en-CA" sz="3200" dirty="0"/>
              <a:t>Community Living Huntsville Was Facing Some Challenges</a:t>
            </a:r>
          </a:p>
        </p:txBody>
      </p:sp>
      <p:sp>
        <p:nvSpPr>
          <p:cNvPr id="3" name="Content Placeholder 2">
            <a:extLst>
              <a:ext uri="{FF2B5EF4-FFF2-40B4-BE49-F238E27FC236}">
                <a16:creationId xmlns:a16="http://schemas.microsoft.com/office/drawing/2014/main" id="{3D1C4B89-F914-B8BC-2848-0B1B2D661B4A}"/>
              </a:ext>
            </a:extLst>
          </p:cNvPr>
          <p:cNvSpPr>
            <a:spLocks noGrp="1"/>
          </p:cNvSpPr>
          <p:nvPr>
            <p:ph idx="1"/>
          </p:nvPr>
        </p:nvSpPr>
        <p:spPr/>
        <p:txBody>
          <a:bodyPr/>
          <a:lstStyle/>
          <a:p>
            <a:pPr>
              <a:spcBef>
                <a:spcPts val="600"/>
              </a:spcBef>
            </a:pPr>
            <a:r>
              <a:rPr lang="en-CA" dirty="0"/>
              <a:t>The organization needed to address some growing challenges the management team was sensing in the organization including:</a:t>
            </a:r>
          </a:p>
          <a:p>
            <a:pPr lvl="1"/>
            <a:r>
              <a:rPr lang="en-US" dirty="0"/>
              <a:t>Growing lack of trust or safety between the staff and leadership</a:t>
            </a:r>
            <a:endParaRPr lang="en-CA" dirty="0"/>
          </a:p>
          <a:p>
            <a:pPr lvl="1"/>
            <a:r>
              <a:rPr lang="en-US" dirty="0"/>
              <a:t>Growing mistrust in the leadership team</a:t>
            </a:r>
            <a:endParaRPr lang="en-CA" dirty="0"/>
          </a:p>
          <a:p>
            <a:pPr lvl="1"/>
            <a:r>
              <a:rPr lang="en-US" dirty="0"/>
              <a:t>The culture is not what it should be</a:t>
            </a:r>
            <a:endParaRPr lang="en-CA" dirty="0"/>
          </a:p>
          <a:p>
            <a:pPr lvl="1">
              <a:spcAft>
                <a:spcPts val="800"/>
              </a:spcAft>
            </a:pPr>
            <a:r>
              <a:rPr lang="en-US" dirty="0"/>
              <a:t>Staff motivation and engagement was low </a:t>
            </a:r>
          </a:p>
          <a:p>
            <a:r>
              <a:rPr lang="en-CA" dirty="0"/>
              <a:t>The management team wanted a project that:</a:t>
            </a:r>
          </a:p>
          <a:p>
            <a:pPr lvl="1"/>
            <a:r>
              <a:rPr lang="en-CA" dirty="0"/>
              <a:t>Confirmed whether and to what degree these challenges existed</a:t>
            </a:r>
          </a:p>
          <a:p>
            <a:pPr lvl="1"/>
            <a:r>
              <a:rPr lang="en-CA" dirty="0"/>
              <a:t>Sought to understand why they existed</a:t>
            </a:r>
          </a:p>
          <a:p>
            <a:pPr lvl="1"/>
            <a:r>
              <a:rPr lang="en-CA" dirty="0"/>
              <a:t>Helped create a thriving, high performing culture</a:t>
            </a:r>
          </a:p>
          <a:p>
            <a:endParaRPr lang="en-CA" dirty="0"/>
          </a:p>
        </p:txBody>
      </p:sp>
      <p:sp>
        <p:nvSpPr>
          <p:cNvPr id="4" name="Slide Number Placeholder 3">
            <a:extLst>
              <a:ext uri="{FF2B5EF4-FFF2-40B4-BE49-F238E27FC236}">
                <a16:creationId xmlns:a16="http://schemas.microsoft.com/office/drawing/2014/main" id="{37EC083A-1BE3-E9A7-10C5-3BACB1EE9731}"/>
              </a:ext>
            </a:extLst>
          </p:cNvPr>
          <p:cNvSpPr>
            <a:spLocks noGrp="1"/>
          </p:cNvSpPr>
          <p:nvPr>
            <p:ph type="sldNum" sz="quarter" idx="12"/>
          </p:nvPr>
        </p:nvSpPr>
        <p:spPr/>
        <p:txBody>
          <a:bodyPr/>
          <a:lstStyle/>
          <a:p>
            <a:fld id="{2F1F5A53-C23E-4E2A-B813-1C162955845F}" type="slidenum">
              <a:rPr lang="en-CA" smtClean="0"/>
              <a:t>16</a:t>
            </a:fld>
            <a:endParaRPr lang="en-CA" dirty="0"/>
          </a:p>
        </p:txBody>
      </p:sp>
    </p:spTree>
    <p:extLst>
      <p:ext uri="{BB962C8B-B14F-4D97-AF65-F5344CB8AC3E}">
        <p14:creationId xmlns:p14="http://schemas.microsoft.com/office/powerpoint/2010/main" val="410460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57" name="Rectangle 205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17F9F-5418-5151-EF71-D710A9D7E084}"/>
              </a:ext>
            </a:extLst>
          </p:cNvPr>
          <p:cNvSpPr>
            <a:spLocks noGrp="1"/>
          </p:cNvSpPr>
          <p:nvPr>
            <p:ph type="title"/>
          </p:nvPr>
        </p:nvSpPr>
        <p:spPr>
          <a:xfrm>
            <a:off x="761803" y="350196"/>
            <a:ext cx="4646904" cy="1624520"/>
          </a:xfrm>
        </p:spPr>
        <p:txBody>
          <a:bodyPr anchor="ctr">
            <a:normAutofit/>
          </a:bodyPr>
          <a:lstStyle/>
          <a:p>
            <a:pPr marL="0" indent="0">
              <a:buNone/>
            </a:pPr>
            <a:r>
              <a:rPr lang="en-CA" sz="3700" b="1"/>
              <a:t>We Created the Thriving Culture Project</a:t>
            </a:r>
          </a:p>
        </p:txBody>
      </p:sp>
      <p:sp>
        <p:nvSpPr>
          <p:cNvPr id="3" name="Content Placeholder 2">
            <a:extLst>
              <a:ext uri="{FF2B5EF4-FFF2-40B4-BE49-F238E27FC236}">
                <a16:creationId xmlns:a16="http://schemas.microsoft.com/office/drawing/2014/main" id="{8828995A-1BF8-9600-5981-896B66D69F0B}"/>
              </a:ext>
            </a:extLst>
          </p:cNvPr>
          <p:cNvSpPr>
            <a:spLocks noGrp="1"/>
          </p:cNvSpPr>
          <p:nvPr>
            <p:ph idx="1"/>
          </p:nvPr>
        </p:nvSpPr>
        <p:spPr>
          <a:xfrm>
            <a:off x="761802" y="2743200"/>
            <a:ext cx="4646905" cy="3613149"/>
          </a:xfrm>
        </p:spPr>
        <p:txBody>
          <a:bodyPr anchor="ctr">
            <a:normAutofit/>
          </a:bodyPr>
          <a:lstStyle/>
          <a:p>
            <a:pPr marL="0" indent="0">
              <a:buNone/>
            </a:pPr>
            <a:r>
              <a:rPr lang="en-CA" sz="1700" b="1" dirty="0"/>
              <a:t>The goals of the project were to:</a:t>
            </a:r>
          </a:p>
          <a:p>
            <a:pPr>
              <a:buFont typeface="Wingdings" panose="05000000000000000000" pitchFamily="2" charset="2"/>
              <a:buChar char="ü"/>
            </a:pPr>
            <a:r>
              <a:rPr lang="en-CA" sz="1700" dirty="0"/>
              <a:t>Understand whether and to what degree the factors that lead to High Performance, Wellbeing, and a Thriving Culture were present</a:t>
            </a:r>
          </a:p>
          <a:p>
            <a:pPr>
              <a:buFont typeface="Wingdings" panose="05000000000000000000" pitchFamily="2" charset="2"/>
              <a:buChar char="ü"/>
            </a:pPr>
            <a:r>
              <a:rPr lang="en-CA" sz="1700" dirty="0"/>
              <a:t>To assess whether and why those challenges exist</a:t>
            </a:r>
          </a:p>
          <a:p>
            <a:pPr>
              <a:buFont typeface="Wingdings" panose="05000000000000000000" pitchFamily="2" charset="2"/>
              <a:buChar char="ü"/>
            </a:pPr>
            <a:r>
              <a:rPr lang="en-CA" sz="1700" dirty="0"/>
              <a:t>To understand what is required to achieving the thriving, high performing culture the organization is seeking</a:t>
            </a:r>
          </a:p>
          <a:p>
            <a:pPr>
              <a:buFont typeface="Wingdings" panose="05000000000000000000" pitchFamily="2" charset="2"/>
              <a:buChar char="ü"/>
            </a:pPr>
            <a:r>
              <a:rPr lang="en-CA" sz="1700" dirty="0"/>
              <a:t>To “future proof” against impending system change</a:t>
            </a:r>
          </a:p>
          <a:p>
            <a:endParaRPr lang="en-CA" sz="1700" dirty="0"/>
          </a:p>
        </p:txBody>
      </p:sp>
      <p:pic>
        <p:nvPicPr>
          <p:cNvPr id="2050" name="Picture 2" descr="Multicultural group of people is  standing together. Team of colleagues, students, happy men and women. Multinational society. Friendship, teamwork and cooperation. Vector flat illustration. Multicultural group of people is  standing together. Team of colleagues, students, happy men and women. Multinational society. Friendship, teamwork and cooperation. Vector flat illustration. community organization stock illustrations">
            <a:extLst>
              <a:ext uri="{FF2B5EF4-FFF2-40B4-BE49-F238E27FC236}">
                <a16:creationId xmlns:a16="http://schemas.microsoft.com/office/drawing/2014/main" id="{1DA603F1-6F16-5997-FAD2-942BF408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64" r="13395"/>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B27B4FB-BF11-C1AC-C756-150E3EDFACE1}"/>
              </a:ext>
            </a:extLst>
          </p:cNvPr>
          <p:cNvSpPr>
            <a:spLocks noGrp="1"/>
          </p:cNvSpPr>
          <p:nvPr>
            <p:ph type="sldNum" sz="quarter" idx="12"/>
          </p:nvPr>
        </p:nvSpPr>
        <p:spPr>
          <a:xfrm>
            <a:off x="8732520" y="6356350"/>
            <a:ext cx="3200400" cy="365125"/>
          </a:xfrm>
        </p:spPr>
        <p:txBody>
          <a:bodyPr>
            <a:normAutofit/>
          </a:bodyPr>
          <a:lstStyle/>
          <a:p>
            <a:pPr>
              <a:spcAft>
                <a:spcPts val="600"/>
              </a:spcAft>
            </a:pPr>
            <a:fld id="{2F1F5A53-C23E-4E2A-B813-1C162955845F}" type="slidenum">
              <a:rPr lang="en-CA">
                <a:solidFill>
                  <a:srgbClr val="FFFFFF"/>
                </a:solidFill>
              </a:rPr>
              <a:pPr>
                <a:spcAft>
                  <a:spcPts val="600"/>
                </a:spcAft>
              </a:pPr>
              <a:t>17</a:t>
            </a:fld>
            <a:endParaRPr lang="en-CA">
              <a:solidFill>
                <a:srgbClr val="FFFFFF"/>
              </a:solidFill>
            </a:endParaRPr>
          </a:p>
        </p:txBody>
      </p:sp>
    </p:spTree>
    <p:extLst>
      <p:ext uri="{BB962C8B-B14F-4D97-AF65-F5344CB8AC3E}">
        <p14:creationId xmlns:p14="http://schemas.microsoft.com/office/powerpoint/2010/main" val="287423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EE89-4223-DAE0-AD23-417A2CEFDA1D}"/>
              </a:ext>
            </a:extLst>
          </p:cNvPr>
          <p:cNvSpPr>
            <a:spLocks noGrp="1"/>
          </p:cNvSpPr>
          <p:nvPr>
            <p:ph type="title"/>
          </p:nvPr>
        </p:nvSpPr>
        <p:spPr/>
        <p:txBody>
          <a:bodyPr/>
          <a:lstStyle/>
          <a:p>
            <a:r>
              <a:rPr lang="en-CA" dirty="0"/>
              <a:t>What We Did</a:t>
            </a:r>
          </a:p>
        </p:txBody>
      </p:sp>
      <p:sp>
        <p:nvSpPr>
          <p:cNvPr id="3" name="Content Placeholder 2">
            <a:extLst>
              <a:ext uri="{FF2B5EF4-FFF2-40B4-BE49-F238E27FC236}">
                <a16:creationId xmlns:a16="http://schemas.microsoft.com/office/drawing/2014/main" id="{1AA39B9B-4EE7-95ED-023F-F433B0AA8FF1}"/>
              </a:ext>
            </a:extLst>
          </p:cNvPr>
          <p:cNvSpPr>
            <a:spLocks noGrp="1"/>
          </p:cNvSpPr>
          <p:nvPr>
            <p:ph idx="1"/>
          </p:nvPr>
        </p:nvSpPr>
        <p:spPr>
          <a:xfrm>
            <a:off x="6894576" y="1759529"/>
            <a:ext cx="4273296" cy="2940487"/>
          </a:xfrm>
          <a:solidFill>
            <a:schemeClr val="accent4">
              <a:lumMod val="20000"/>
              <a:lumOff val="80000"/>
            </a:schemeClr>
          </a:solidFill>
          <a:ln w="25400">
            <a:solidFill>
              <a:schemeClr val="accent1"/>
            </a:solidFill>
            <a:prstDash val="dash"/>
          </a:ln>
        </p:spPr>
        <p:txBody>
          <a:bodyPr/>
          <a:lstStyle/>
          <a:p>
            <a:pPr marL="0" indent="0">
              <a:buNone/>
            </a:pPr>
            <a:r>
              <a:rPr lang="en-CA" b="1" dirty="0"/>
              <a:t>How We Did it:</a:t>
            </a:r>
          </a:p>
          <a:p>
            <a:r>
              <a:rPr lang="en-CA" dirty="0"/>
              <a:t>Integrated the project with our strategic planning process</a:t>
            </a:r>
          </a:p>
          <a:p>
            <a:r>
              <a:rPr lang="en-CA" dirty="0"/>
              <a:t>Completed some evidence-based surveys</a:t>
            </a:r>
          </a:p>
          <a:p>
            <a:r>
              <a:rPr lang="en-CA" dirty="0"/>
              <a:t>Series of facilitated staff focus groups and interviews</a:t>
            </a:r>
          </a:p>
          <a:p>
            <a:r>
              <a:rPr lang="en-CA" dirty="0"/>
              <a:t>Rounds of analysis and discussion'</a:t>
            </a:r>
          </a:p>
        </p:txBody>
      </p:sp>
      <p:sp>
        <p:nvSpPr>
          <p:cNvPr id="4" name="Slide Number Placeholder 3">
            <a:extLst>
              <a:ext uri="{FF2B5EF4-FFF2-40B4-BE49-F238E27FC236}">
                <a16:creationId xmlns:a16="http://schemas.microsoft.com/office/drawing/2014/main" id="{52A042AE-A862-0772-0F18-CC3602959DB2}"/>
              </a:ext>
            </a:extLst>
          </p:cNvPr>
          <p:cNvSpPr>
            <a:spLocks noGrp="1"/>
          </p:cNvSpPr>
          <p:nvPr>
            <p:ph type="sldNum" sz="quarter" idx="12"/>
          </p:nvPr>
        </p:nvSpPr>
        <p:spPr/>
        <p:txBody>
          <a:bodyPr/>
          <a:lstStyle/>
          <a:p>
            <a:fld id="{2F1F5A53-C23E-4E2A-B813-1C162955845F}" type="slidenum">
              <a:rPr lang="en-CA" smtClean="0"/>
              <a:t>18</a:t>
            </a:fld>
            <a:endParaRPr lang="en-CA" dirty="0"/>
          </a:p>
        </p:txBody>
      </p:sp>
      <p:sp>
        <p:nvSpPr>
          <p:cNvPr id="6" name="TextBox 5">
            <a:extLst>
              <a:ext uri="{FF2B5EF4-FFF2-40B4-BE49-F238E27FC236}">
                <a16:creationId xmlns:a16="http://schemas.microsoft.com/office/drawing/2014/main" id="{253256D4-539A-D65A-ECBE-71AB8479D712}"/>
              </a:ext>
            </a:extLst>
          </p:cNvPr>
          <p:cNvSpPr txBox="1"/>
          <p:nvPr/>
        </p:nvSpPr>
        <p:spPr>
          <a:xfrm>
            <a:off x="752094" y="1273016"/>
            <a:ext cx="5017770" cy="4078039"/>
          </a:xfrm>
          <a:prstGeom prst="rect">
            <a:avLst/>
          </a:prstGeom>
          <a:noFill/>
        </p:spPr>
        <p:txBody>
          <a:bodyPr wrap="square">
            <a:spAutoFit/>
          </a:bodyPr>
          <a:lstStyle/>
          <a:p>
            <a:pPr marL="0" indent="0">
              <a:spcBef>
                <a:spcPts val="600"/>
              </a:spcBef>
              <a:buNone/>
            </a:pPr>
            <a:r>
              <a:rPr lang="en-CA" b="1" dirty="0"/>
              <a:t>Part of the Project Success Was in How We Completed the Project</a:t>
            </a:r>
          </a:p>
          <a:p>
            <a:pPr>
              <a:spcBef>
                <a:spcPts val="600"/>
              </a:spcBef>
            </a:pPr>
            <a:r>
              <a:rPr lang="en-CA" dirty="0"/>
              <a:t>The project would be successful if:</a:t>
            </a:r>
          </a:p>
          <a:p>
            <a:pPr marL="285750" indent="-285750">
              <a:spcBef>
                <a:spcPts val="600"/>
              </a:spcBef>
              <a:buFont typeface="Wingdings" panose="05000000000000000000" pitchFamily="2" charset="2"/>
              <a:buChar char="ü"/>
            </a:pPr>
            <a:r>
              <a:rPr lang="en-CA" dirty="0"/>
              <a:t>The staff and management learned what it took to create a thriving, high performing organization</a:t>
            </a:r>
          </a:p>
          <a:p>
            <a:pPr marL="285750" indent="-285750">
              <a:spcBef>
                <a:spcPts val="600"/>
              </a:spcBef>
              <a:buFont typeface="Wingdings" panose="05000000000000000000" pitchFamily="2" charset="2"/>
              <a:buChar char="ü"/>
            </a:pPr>
            <a:r>
              <a:rPr lang="en-CA" sz="1800" dirty="0"/>
              <a:t>Staff and management were actively engaged in the project</a:t>
            </a:r>
          </a:p>
          <a:p>
            <a:pPr marL="285750" indent="-285750">
              <a:spcBef>
                <a:spcPts val="600"/>
              </a:spcBef>
              <a:buFont typeface="Wingdings" panose="05000000000000000000" pitchFamily="2" charset="2"/>
              <a:buChar char="ü"/>
            </a:pPr>
            <a:r>
              <a:rPr lang="en-CA" sz="1800" dirty="0"/>
              <a:t>Staff and management collectively acknowledged what was happening and why</a:t>
            </a:r>
          </a:p>
          <a:p>
            <a:pPr marL="285750" indent="-285750">
              <a:spcBef>
                <a:spcPts val="600"/>
              </a:spcBef>
              <a:buFont typeface="Wingdings" panose="05000000000000000000" pitchFamily="2" charset="2"/>
              <a:buChar char="ü"/>
            </a:pPr>
            <a:r>
              <a:rPr lang="en-CA" dirty="0"/>
              <a:t>Staff and management are involved in creating and implementing the solution</a:t>
            </a:r>
            <a:endParaRPr lang="en-CA" sz="1800" dirty="0"/>
          </a:p>
          <a:p>
            <a:pPr marL="285750" indent="-285750">
              <a:buFont typeface="Wingdings" panose="05000000000000000000" pitchFamily="2" charset="2"/>
              <a:buChar char="ü"/>
            </a:pPr>
            <a:endParaRPr lang="en-CA" dirty="0"/>
          </a:p>
        </p:txBody>
      </p:sp>
    </p:spTree>
    <p:extLst>
      <p:ext uri="{BB962C8B-B14F-4D97-AF65-F5344CB8AC3E}">
        <p14:creationId xmlns:p14="http://schemas.microsoft.com/office/powerpoint/2010/main" val="364512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763A-BEA9-79A3-4D5E-75C704D8F33B}"/>
              </a:ext>
            </a:extLst>
          </p:cNvPr>
          <p:cNvSpPr>
            <a:spLocks noGrp="1"/>
          </p:cNvSpPr>
          <p:nvPr>
            <p:ph type="title"/>
          </p:nvPr>
        </p:nvSpPr>
        <p:spPr/>
        <p:txBody>
          <a:bodyPr/>
          <a:lstStyle/>
          <a:p>
            <a:r>
              <a:rPr lang="en-CA" dirty="0"/>
              <a:t>What We Found</a:t>
            </a:r>
          </a:p>
        </p:txBody>
      </p:sp>
      <p:sp>
        <p:nvSpPr>
          <p:cNvPr id="3" name="Content Placeholder 2">
            <a:extLst>
              <a:ext uri="{FF2B5EF4-FFF2-40B4-BE49-F238E27FC236}">
                <a16:creationId xmlns:a16="http://schemas.microsoft.com/office/drawing/2014/main" id="{9C318589-5019-414E-85BD-FB0E47ACD226}"/>
              </a:ext>
            </a:extLst>
          </p:cNvPr>
          <p:cNvSpPr>
            <a:spLocks noGrp="1"/>
          </p:cNvSpPr>
          <p:nvPr>
            <p:ph idx="1"/>
          </p:nvPr>
        </p:nvSpPr>
        <p:spPr>
          <a:xfrm>
            <a:off x="838200" y="1150374"/>
            <a:ext cx="5391150" cy="5026589"/>
          </a:xfrm>
          <a:noFill/>
        </p:spPr>
        <p:txBody>
          <a:bodyPr>
            <a:normAutofit fontScale="85000" lnSpcReduction="10000"/>
          </a:bodyPr>
          <a:lstStyle/>
          <a:p>
            <a:pPr marL="0" indent="0">
              <a:lnSpc>
                <a:spcPct val="120000"/>
              </a:lnSpc>
              <a:spcBef>
                <a:spcPts val="600"/>
              </a:spcBef>
              <a:buNone/>
            </a:pPr>
            <a:r>
              <a:rPr lang="en-CA" b="1" dirty="0"/>
              <a:t>The main challenges and barriers noted through the process included:</a:t>
            </a:r>
          </a:p>
          <a:p>
            <a:pPr marL="230400" indent="-230400">
              <a:lnSpc>
                <a:spcPct val="120000"/>
              </a:lnSpc>
              <a:spcBef>
                <a:spcPts val="600"/>
              </a:spcBef>
              <a:buFont typeface="+mj-lt"/>
              <a:buAutoNum type="arabicPeriod"/>
            </a:pPr>
            <a:r>
              <a:rPr lang="en-CA" dirty="0"/>
              <a:t>Lack of staff/staff turnover</a:t>
            </a:r>
          </a:p>
          <a:p>
            <a:pPr marL="230400" indent="-230400">
              <a:lnSpc>
                <a:spcPct val="120000"/>
              </a:lnSpc>
              <a:spcBef>
                <a:spcPts val="600"/>
              </a:spcBef>
              <a:buFont typeface="+mj-lt"/>
              <a:buAutoNum type="arabicPeriod"/>
            </a:pPr>
            <a:r>
              <a:rPr lang="en-CA" dirty="0"/>
              <a:t>Inconsistent communication and engagement, transparency</a:t>
            </a:r>
          </a:p>
          <a:p>
            <a:pPr marL="230400" indent="-230400">
              <a:lnSpc>
                <a:spcPct val="120000"/>
              </a:lnSpc>
              <a:spcBef>
                <a:spcPts val="600"/>
              </a:spcBef>
              <a:buFont typeface="+mj-lt"/>
              <a:buAutoNum type="arabicPeriod"/>
            </a:pPr>
            <a:r>
              <a:rPr lang="en-CA" dirty="0"/>
              <a:t>Perception of divide between staff and management</a:t>
            </a:r>
          </a:p>
          <a:p>
            <a:pPr marL="230400" indent="-230400">
              <a:lnSpc>
                <a:spcPct val="120000"/>
              </a:lnSpc>
              <a:spcBef>
                <a:spcPts val="600"/>
              </a:spcBef>
              <a:buFont typeface="+mj-lt"/>
              <a:buAutoNum type="arabicPeriod"/>
            </a:pPr>
            <a:r>
              <a:rPr lang="en-CA" dirty="0"/>
              <a:t>Supervisors aren’t always coaches and supportive</a:t>
            </a:r>
          </a:p>
          <a:p>
            <a:pPr marL="230400" indent="-230400">
              <a:lnSpc>
                <a:spcPct val="120000"/>
              </a:lnSpc>
              <a:spcBef>
                <a:spcPts val="600"/>
              </a:spcBef>
              <a:buFont typeface="+mj-lt"/>
              <a:buAutoNum type="arabicPeriod"/>
            </a:pPr>
            <a:r>
              <a:rPr lang="en-CA" dirty="0"/>
              <a:t>Staff not getting enough quality time with supervisors</a:t>
            </a:r>
          </a:p>
          <a:p>
            <a:pPr marL="230400" indent="-230400">
              <a:lnSpc>
                <a:spcPct val="120000"/>
              </a:lnSpc>
              <a:spcBef>
                <a:spcPts val="600"/>
              </a:spcBef>
              <a:buFont typeface="+mj-lt"/>
              <a:buAutoNum type="arabicPeriod"/>
            </a:pPr>
            <a:r>
              <a:rPr lang="en-CA" dirty="0"/>
              <a:t>Inconsistent work/life balance</a:t>
            </a:r>
          </a:p>
          <a:p>
            <a:pPr marL="230400" indent="-230400">
              <a:lnSpc>
                <a:spcPct val="120000"/>
              </a:lnSpc>
              <a:spcBef>
                <a:spcPts val="600"/>
              </a:spcBef>
              <a:buFont typeface="+mj-lt"/>
              <a:buAutoNum type="arabicPeriod"/>
            </a:pPr>
            <a:r>
              <a:rPr lang="en-CA" dirty="0"/>
              <a:t>Personal well-being is suffering – high cost of living, etc.</a:t>
            </a:r>
          </a:p>
          <a:p>
            <a:pPr marL="230400" indent="-230400">
              <a:lnSpc>
                <a:spcPct val="120000"/>
              </a:lnSpc>
              <a:spcBef>
                <a:spcPts val="600"/>
              </a:spcBef>
              <a:buFont typeface="+mj-lt"/>
              <a:buAutoNum type="arabicPeriod"/>
            </a:pPr>
            <a:r>
              <a:rPr lang="en-CA" dirty="0"/>
              <a:t>Impact of personal wellbeing stressors impacting career wellbeing</a:t>
            </a:r>
          </a:p>
          <a:p>
            <a:pPr marL="230400" indent="-230400">
              <a:lnSpc>
                <a:spcPct val="120000"/>
              </a:lnSpc>
              <a:spcBef>
                <a:spcPts val="600"/>
              </a:spcBef>
              <a:buFont typeface="+mj-lt"/>
              <a:buAutoNum type="arabicPeriod"/>
            </a:pPr>
            <a:r>
              <a:rPr lang="en-CA" dirty="0"/>
              <a:t>Inconsistent or worsening work/life balance</a:t>
            </a:r>
          </a:p>
          <a:p>
            <a:pPr marL="230400" indent="-230400">
              <a:lnSpc>
                <a:spcPct val="120000"/>
              </a:lnSpc>
              <a:spcBef>
                <a:spcPts val="600"/>
              </a:spcBef>
              <a:buFont typeface="+mj-lt"/>
              <a:buAutoNum type="arabicPeriod"/>
            </a:pPr>
            <a:r>
              <a:rPr lang="en-CA" dirty="0"/>
              <a:t>Perception of increasingly feeling overwhelmed at work</a:t>
            </a:r>
          </a:p>
          <a:p>
            <a:pPr marL="495300" indent="-457200">
              <a:spcBef>
                <a:spcPts val="600"/>
              </a:spcBef>
              <a:buFont typeface="+mj-lt"/>
              <a:buAutoNum type="arabicPeriod"/>
            </a:pPr>
            <a:endParaRPr lang="en-CA" dirty="0"/>
          </a:p>
          <a:p>
            <a:pPr marL="182563"/>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CE03677A-18E2-D8B3-033C-E71450C10F0F}"/>
              </a:ext>
            </a:extLst>
          </p:cNvPr>
          <p:cNvSpPr>
            <a:spLocks noGrp="1"/>
          </p:cNvSpPr>
          <p:nvPr>
            <p:ph type="sldNum" sz="quarter" idx="12"/>
          </p:nvPr>
        </p:nvSpPr>
        <p:spPr/>
        <p:txBody>
          <a:bodyPr/>
          <a:lstStyle/>
          <a:p>
            <a:fld id="{2F1F5A53-C23E-4E2A-B813-1C162955845F}" type="slidenum">
              <a:rPr lang="en-CA" smtClean="0"/>
              <a:t>19</a:t>
            </a:fld>
            <a:endParaRPr lang="en-CA" dirty="0"/>
          </a:p>
        </p:txBody>
      </p:sp>
      <p:sp>
        <p:nvSpPr>
          <p:cNvPr id="5" name="TextBox 4">
            <a:extLst>
              <a:ext uri="{FF2B5EF4-FFF2-40B4-BE49-F238E27FC236}">
                <a16:creationId xmlns:a16="http://schemas.microsoft.com/office/drawing/2014/main" id="{582B1F29-8BF2-179B-9DAB-16C85F2AFF86}"/>
              </a:ext>
            </a:extLst>
          </p:cNvPr>
          <p:cNvSpPr txBox="1"/>
          <p:nvPr/>
        </p:nvSpPr>
        <p:spPr>
          <a:xfrm>
            <a:off x="7048500" y="1228725"/>
            <a:ext cx="4543425" cy="3170099"/>
          </a:xfrm>
          <a:prstGeom prst="rect">
            <a:avLst/>
          </a:prstGeom>
          <a:noFill/>
          <a:ln w="28575">
            <a:solidFill>
              <a:schemeClr val="accent1"/>
            </a:solidFill>
            <a:prstDash val="dash"/>
          </a:ln>
        </p:spPr>
        <p:txBody>
          <a:bodyPr wrap="square" rtlCol="0">
            <a:spAutoFit/>
          </a:bodyPr>
          <a:lstStyle/>
          <a:p>
            <a:pPr>
              <a:spcBef>
                <a:spcPts val="600"/>
              </a:spcBef>
            </a:pPr>
            <a:r>
              <a:rPr lang="en-CA" sz="1700" b="1" dirty="0"/>
              <a:t>The Prioritized List to Focus On</a:t>
            </a:r>
          </a:p>
          <a:p>
            <a:pPr>
              <a:spcBef>
                <a:spcPts val="600"/>
              </a:spcBef>
            </a:pPr>
            <a:r>
              <a:rPr lang="en-CA" sz="1700" dirty="0"/>
              <a:t>Working with staff and management, we whittled down the list to the top priority areas to work on moving forward (since we cannot work on everything):</a:t>
            </a:r>
          </a:p>
          <a:p>
            <a:pPr marL="342900" indent="-342900">
              <a:spcBef>
                <a:spcPts val="600"/>
              </a:spcBef>
              <a:buAutoNum type="arabicPeriod"/>
            </a:pPr>
            <a:r>
              <a:rPr lang="en-CA" sz="1700" b="1" dirty="0"/>
              <a:t>Safety and trust</a:t>
            </a:r>
          </a:p>
          <a:p>
            <a:pPr marL="342900" indent="-342900">
              <a:spcBef>
                <a:spcPts val="600"/>
              </a:spcBef>
              <a:buAutoNum type="arabicPeriod"/>
            </a:pPr>
            <a:r>
              <a:rPr lang="en-CA" sz="1700" b="1" dirty="0"/>
              <a:t>Future state cultural values</a:t>
            </a:r>
          </a:p>
          <a:p>
            <a:pPr marL="342900" indent="-342900">
              <a:spcBef>
                <a:spcPts val="600"/>
              </a:spcBef>
              <a:buAutoNum type="arabicPeriod"/>
            </a:pPr>
            <a:r>
              <a:rPr lang="en-CA" sz="1700" b="1" dirty="0"/>
              <a:t>Well-being</a:t>
            </a:r>
          </a:p>
          <a:p>
            <a:pPr marL="342900" indent="-342900">
              <a:spcBef>
                <a:spcPts val="600"/>
              </a:spcBef>
              <a:buAutoNum type="arabicPeriod"/>
            </a:pPr>
            <a:r>
              <a:rPr lang="en-CA" sz="1700" b="1" dirty="0"/>
              <a:t>Staff recruitment and retention</a:t>
            </a:r>
          </a:p>
          <a:p>
            <a:pPr marL="342900" indent="-342900">
              <a:spcBef>
                <a:spcPts val="600"/>
              </a:spcBef>
              <a:buAutoNum type="arabicPeriod"/>
            </a:pPr>
            <a:r>
              <a:rPr lang="en-CA" sz="1700" b="1" dirty="0"/>
              <a:t>Leadership training</a:t>
            </a:r>
          </a:p>
        </p:txBody>
      </p:sp>
      <p:sp>
        <p:nvSpPr>
          <p:cNvPr id="8" name="Isosceles Triangle 7">
            <a:extLst>
              <a:ext uri="{FF2B5EF4-FFF2-40B4-BE49-F238E27FC236}">
                <a16:creationId xmlns:a16="http://schemas.microsoft.com/office/drawing/2014/main" id="{8FA6BC45-B633-3BCF-90FD-A2DD308188D8}"/>
              </a:ext>
            </a:extLst>
          </p:cNvPr>
          <p:cNvSpPr/>
          <p:nvPr/>
        </p:nvSpPr>
        <p:spPr>
          <a:xfrm rot="5400000">
            <a:off x="6205728" y="2448689"/>
            <a:ext cx="704850" cy="42862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23514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D7456-4894-527D-8DC5-B184FAFF32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9D3A3CE-66B1-47A9-94D2-2A9E9C9CF12A}"/>
              </a:ext>
            </a:extLst>
          </p:cNvPr>
          <p:cNvGrpSpPr/>
          <p:nvPr/>
        </p:nvGrpSpPr>
        <p:grpSpPr>
          <a:xfrm>
            <a:off x="342900" y="342900"/>
            <a:ext cx="11506200" cy="6172200"/>
            <a:chOff x="0" y="0"/>
            <a:chExt cx="35046050" cy="18799537"/>
          </a:xfrm>
        </p:grpSpPr>
        <p:sp>
          <p:nvSpPr>
            <p:cNvPr id="3" name="Freeform 3">
              <a:extLst>
                <a:ext uri="{FF2B5EF4-FFF2-40B4-BE49-F238E27FC236}">
                  <a16:creationId xmlns:a16="http://schemas.microsoft.com/office/drawing/2014/main" id="{C42E7356-CE05-4FFC-21B7-FBF3D12C93DF}"/>
                </a:ext>
              </a:extLst>
            </p:cNvPr>
            <p:cNvSpPr/>
            <p:nvPr/>
          </p:nvSpPr>
          <p:spPr>
            <a:xfrm>
              <a:off x="0" y="0"/>
              <a:ext cx="35046050" cy="18799536"/>
            </a:xfrm>
            <a:custGeom>
              <a:avLst/>
              <a:gdLst/>
              <a:ahLst/>
              <a:cxnLst/>
              <a:rect l="l" t="t" r="r" b="b"/>
              <a:pathLst>
                <a:path w="35046050" h="18799536">
                  <a:moveTo>
                    <a:pt x="0" y="0"/>
                  </a:moveTo>
                  <a:lnTo>
                    <a:pt x="0" y="18799536"/>
                  </a:lnTo>
                  <a:lnTo>
                    <a:pt x="35046050" y="18799536"/>
                  </a:lnTo>
                  <a:lnTo>
                    <a:pt x="35046050" y="0"/>
                  </a:lnTo>
                  <a:lnTo>
                    <a:pt x="0" y="0"/>
                  </a:lnTo>
                  <a:close/>
                  <a:moveTo>
                    <a:pt x="34985089" y="18738577"/>
                  </a:moveTo>
                  <a:lnTo>
                    <a:pt x="59690" y="18738577"/>
                  </a:lnTo>
                  <a:lnTo>
                    <a:pt x="59690" y="59690"/>
                  </a:lnTo>
                  <a:lnTo>
                    <a:pt x="34985089" y="59690"/>
                  </a:lnTo>
                  <a:lnTo>
                    <a:pt x="34985089" y="18738577"/>
                  </a:lnTo>
                  <a:close/>
                </a:path>
              </a:pathLst>
            </a:custGeom>
            <a:solidFill>
              <a:srgbClr val="444342"/>
            </a:solidFill>
          </p:spPr>
          <p:txBody>
            <a:bodyPr/>
            <a:lstStyle/>
            <a:p>
              <a:endParaRPr lang="en-CA" sz="1200" dirty="0"/>
            </a:p>
          </p:txBody>
        </p:sp>
      </p:grpSp>
      <p:sp>
        <p:nvSpPr>
          <p:cNvPr id="26" name="TextBox 25">
            <a:extLst>
              <a:ext uri="{FF2B5EF4-FFF2-40B4-BE49-F238E27FC236}">
                <a16:creationId xmlns:a16="http://schemas.microsoft.com/office/drawing/2014/main" id="{90A42F07-D179-DDA4-CAD0-9A0979C273FE}"/>
              </a:ext>
            </a:extLst>
          </p:cNvPr>
          <p:cNvSpPr txBox="1"/>
          <p:nvPr/>
        </p:nvSpPr>
        <p:spPr>
          <a:xfrm>
            <a:off x="677637" y="1332095"/>
            <a:ext cx="6560679" cy="5747727"/>
          </a:xfrm>
          <a:prstGeom prst="rect">
            <a:avLst/>
          </a:prstGeom>
          <a:noFill/>
        </p:spPr>
        <p:txBody>
          <a:bodyPr wrap="square">
            <a:spAutoFit/>
          </a:bodyPr>
          <a:lstStyle/>
          <a:p>
            <a:pPr algn="l"/>
            <a:r>
              <a:rPr lang="en-US" sz="2000" b="1" i="0" dirty="0">
                <a:solidFill>
                  <a:srgbClr val="313131"/>
                </a:solidFill>
                <a:effectLst/>
                <a:highlight>
                  <a:srgbClr val="FFFFFF"/>
                </a:highlight>
              </a:rPr>
              <a:t>The goals of this session are to help you understand</a:t>
            </a:r>
          </a:p>
          <a:p>
            <a:pPr marL="357188">
              <a:spcBef>
                <a:spcPts val="300"/>
              </a:spcBef>
            </a:pPr>
            <a:r>
              <a:rPr lang="en-US" sz="2000" dirty="0">
                <a:solidFill>
                  <a:srgbClr val="313131"/>
                </a:solidFill>
              </a:rPr>
              <a:t>What it takes to “future proof” your organization</a:t>
            </a:r>
          </a:p>
          <a:p>
            <a:pPr marL="357188" algn="l">
              <a:spcBef>
                <a:spcPts val="300"/>
              </a:spcBef>
            </a:pPr>
            <a:r>
              <a:rPr lang="en-US" sz="2000" dirty="0">
                <a:solidFill>
                  <a:srgbClr val="313131"/>
                </a:solidFill>
              </a:rPr>
              <a:t>How you can use those factors to create a high performing, thriving community organization</a:t>
            </a:r>
          </a:p>
          <a:p>
            <a:pPr marL="357188" algn="l">
              <a:spcBef>
                <a:spcPts val="300"/>
              </a:spcBef>
            </a:pPr>
            <a:r>
              <a:rPr lang="en-US" sz="2000" dirty="0">
                <a:solidFill>
                  <a:srgbClr val="313131"/>
                </a:solidFill>
              </a:rPr>
              <a:t>Lessons learned from Community Living Huntsville’s journey</a:t>
            </a:r>
          </a:p>
          <a:p>
            <a:pPr algn="l"/>
            <a:endParaRPr lang="en-US" sz="2000" b="1" dirty="0">
              <a:solidFill>
                <a:srgbClr val="313131"/>
              </a:solidFill>
            </a:endParaRPr>
          </a:p>
          <a:p>
            <a:pPr algn="l"/>
            <a:r>
              <a:rPr lang="en-US" sz="2000" b="1" dirty="0">
                <a:solidFill>
                  <a:srgbClr val="313131"/>
                </a:solidFill>
              </a:rPr>
              <a:t>To Get There we will:</a:t>
            </a:r>
          </a:p>
          <a:p>
            <a:pPr marL="342900" indent="-342900" algn="l">
              <a:buFont typeface="Wingdings" panose="05000000000000000000" pitchFamily="2" charset="2"/>
              <a:buChar char="ü"/>
            </a:pPr>
            <a:r>
              <a:rPr lang="en-CA" sz="2000" dirty="0">
                <a:solidFill>
                  <a:srgbClr val="313131"/>
                </a:solidFill>
              </a:rPr>
              <a:t>Review some of the challenges we are dealing with as a system</a:t>
            </a:r>
          </a:p>
          <a:p>
            <a:pPr marL="342900" indent="-342900" algn="l">
              <a:buFont typeface="Wingdings" panose="05000000000000000000" pitchFamily="2" charset="2"/>
              <a:buChar char="ü"/>
            </a:pPr>
            <a:r>
              <a:rPr lang="en-CA" sz="2000" dirty="0">
                <a:solidFill>
                  <a:srgbClr val="313131"/>
                </a:solidFill>
              </a:rPr>
              <a:t>The factors research and experience tell us are the most important to be resilient and sustainable</a:t>
            </a:r>
          </a:p>
          <a:p>
            <a:pPr marL="342900" indent="-342900" algn="l">
              <a:buFont typeface="Wingdings" panose="05000000000000000000" pitchFamily="2" charset="2"/>
              <a:buChar char="ü"/>
            </a:pPr>
            <a:r>
              <a:rPr lang="en-CA" sz="2000" dirty="0">
                <a:solidFill>
                  <a:srgbClr val="313131"/>
                </a:solidFill>
              </a:rPr>
              <a:t>How to build a high performing, thriving organization</a:t>
            </a:r>
          </a:p>
          <a:p>
            <a:pPr marL="342900" indent="-342900" algn="l">
              <a:buFont typeface="Wingdings" panose="05000000000000000000" pitchFamily="2" charset="2"/>
              <a:buChar char="ü"/>
            </a:pPr>
            <a:r>
              <a:rPr lang="en-CA" sz="2000" dirty="0">
                <a:solidFill>
                  <a:srgbClr val="313131"/>
                </a:solidFill>
              </a:rPr>
              <a:t>How you can learn from Community Living Huntsville’s journey</a:t>
            </a:r>
          </a:p>
          <a:p>
            <a:pPr marL="342900" indent="-342900" algn="l">
              <a:buFont typeface="Wingdings" panose="05000000000000000000" pitchFamily="2" charset="2"/>
              <a:buChar char="ü"/>
            </a:pPr>
            <a:endParaRPr lang="en-CA" sz="2000" dirty="0">
              <a:solidFill>
                <a:srgbClr val="313131"/>
              </a:solidFill>
              <a:highlight>
                <a:srgbClr val="FFFF00"/>
              </a:highlight>
            </a:endParaRPr>
          </a:p>
          <a:p>
            <a:pPr marL="342900" indent="-342900" algn="l">
              <a:buFont typeface="Wingdings" panose="05000000000000000000" pitchFamily="2" charset="2"/>
              <a:buChar char="ü"/>
            </a:pPr>
            <a:endParaRPr lang="en-US" sz="2000" dirty="0">
              <a:solidFill>
                <a:srgbClr val="313131"/>
              </a:solidFill>
              <a:highlight>
                <a:srgbClr val="FFFF00"/>
              </a:highlight>
            </a:endParaRPr>
          </a:p>
          <a:p>
            <a:pPr algn="l"/>
            <a:endParaRPr lang="en-US" sz="2000" b="1" i="0" dirty="0">
              <a:solidFill>
                <a:srgbClr val="313131"/>
              </a:solidFill>
              <a:effectLst/>
              <a:highlight>
                <a:srgbClr val="FFFFFF"/>
              </a:highlight>
            </a:endParaRPr>
          </a:p>
        </p:txBody>
      </p:sp>
      <p:sp>
        <p:nvSpPr>
          <p:cNvPr id="27" name="Title 1">
            <a:extLst>
              <a:ext uri="{FF2B5EF4-FFF2-40B4-BE49-F238E27FC236}">
                <a16:creationId xmlns:a16="http://schemas.microsoft.com/office/drawing/2014/main" id="{6F82D314-4706-ABC5-7A1E-3A3A355C5D0F}"/>
              </a:ext>
            </a:extLst>
          </p:cNvPr>
          <p:cNvSpPr txBox="1">
            <a:spLocks/>
          </p:cNvSpPr>
          <p:nvPr/>
        </p:nvSpPr>
        <p:spPr>
          <a:xfrm>
            <a:off x="647007" y="547519"/>
            <a:ext cx="10515600" cy="7164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latin typeface="+mn-lt"/>
              </a:rPr>
              <a:t>Today You Will Learn</a:t>
            </a:r>
          </a:p>
        </p:txBody>
      </p:sp>
      <p:pic>
        <p:nvPicPr>
          <p:cNvPr id="5" name="Graphic 4" descr="Badge with solid fill">
            <a:extLst>
              <a:ext uri="{FF2B5EF4-FFF2-40B4-BE49-F238E27FC236}">
                <a16:creationId xmlns:a16="http://schemas.microsoft.com/office/drawing/2014/main" id="{D3825AEA-758D-B82B-D637-17D8D9E891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597" y="2063763"/>
            <a:ext cx="360000" cy="360000"/>
          </a:xfrm>
          <a:prstGeom prst="rect">
            <a:avLst/>
          </a:prstGeom>
        </p:spPr>
      </p:pic>
      <p:pic>
        <p:nvPicPr>
          <p:cNvPr id="7" name="Graphic 6" descr="Badge 1 with solid fill">
            <a:extLst>
              <a:ext uri="{FF2B5EF4-FFF2-40B4-BE49-F238E27FC236}">
                <a16:creationId xmlns:a16="http://schemas.microsoft.com/office/drawing/2014/main" id="{295D85DC-6D5A-4F15-B831-B750F4F3D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9" y="1703763"/>
            <a:ext cx="360000" cy="360000"/>
          </a:xfrm>
          <a:prstGeom prst="rect">
            <a:avLst/>
          </a:prstGeom>
        </p:spPr>
      </p:pic>
      <p:pic>
        <p:nvPicPr>
          <p:cNvPr id="6" name="Graphic 5" descr="Badge 3 with solid fill">
            <a:extLst>
              <a:ext uri="{FF2B5EF4-FFF2-40B4-BE49-F238E27FC236}">
                <a16:creationId xmlns:a16="http://schemas.microsoft.com/office/drawing/2014/main" id="{541E81BB-D87F-8113-91A2-BB0BEFB53A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630" y="2716015"/>
            <a:ext cx="360000" cy="360000"/>
          </a:xfrm>
          <a:prstGeom prst="rect">
            <a:avLst/>
          </a:prstGeom>
        </p:spPr>
      </p:pic>
      <p:pic>
        <p:nvPicPr>
          <p:cNvPr id="1026" name="Picture 2" descr="Mature businesswoman looking away thoughtfully Thoughtful businesswoman standing in a co-working space. Mature businesswoman smiling cheerfully while holding a cup of coffee. Experienced entrepreneur contemplating new ideas during her coffee break. energetic person at work stock pictures, royalty-free photos &amp; images">
            <a:extLst>
              <a:ext uri="{FF2B5EF4-FFF2-40B4-BE49-F238E27FC236}">
                <a16:creationId xmlns:a16="http://schemas.microsoft.com/office/drawing/2014/main" id="{7D400138-A747-2DC1-9F5F-5D26944DE6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7537" y="813016"/>
            <a:ext cx="3995866" cy="2448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n and friend with disability around the university Caucasian young man pushing the wheelchair of a friend with disability around the university helping physical disability stock pictures, royalty-free photos &amp; images">
            <a:extLst>
              <a:ext uri="{FF2B5EF4-FFF2-40B4-BE49-F238E27FC236}">
                <a16:creationId xmlns:a16="http://schemas.microsoft.com/office/drawing/2014/main" id="{5EC4BD05-A100-BB74-27C2-41F383540D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7537" y="3328190"/>
            <a:ext cx="3995866" cy="266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1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DD8A-84B1-C5AA-FC34-61504D1A7A05}"/>
              </a:ext>
            </a:extLst>
          </p:cNvPr>
          <p:cNvSpPr>
            <a:spLocks noGrp="1"/>
          </p:cNvSpPr>
          <p:nvPr>
            <p:ph type="title"/>
          </p:nvPr>
        </p:nvSpPr>
        <p:spPr/>
        <p:txBody>
          <a:bodyPr/>
          <a:lstStyle/>
          <a:p>
            <a:r>
              <a:rPr lang="en-CA" dirty="0"/>
              <a:t>Some Budding Hope</a:t>
            </a:r>
          </a:p>
        </p:txBody>
      </p:sp>
      <p:sp>
        <p:nvSpPr>
          <p:cNvPr id="3" name="Content Placeholder 2">
            <a:extLst>
              <a:ext uri="{FF2B5EF4-FFF2-40B4-BE49-F238E27FC236}">
                <a16:creationId xmlns:a16="http://schemas.microsoft.com/office/drawing/2014/main" id="{887B30DF-B1AF-601A-052E-02BF37A49237}"/>
              </a:ext>
            </a:extLst>
          </p:cNvPr>
          <p:cNvSpPr>
            <a:spLocks noGrp="1"/>
          </p:cNvSpPr>
          <p:nvPr>
            <p:ph idx="1"/>
          </p:nvPr>
        </p:nvSpPr>
        <p:spPr>
          <a:xfrm>
            <a:off x="838200" y="1150374"/>
            <a:ext cx="5635752" cy="5026589"/>
          </a:xfrm>
        </p:spPr>
        <p:txBody>
          <a:bodyPr/>
          <a:lstStyle/>
          <a:p>
            <a:r>
              <a:rPr lang="en-CA" dirty="0"/>
              <a:t>From anger to understanding</a:t>
            </a:r>
          </a:p>
          <a:p>
            <a:r>
              <a:rPr lang="en-CA" dirty="0"/>
              <a:t>Reaching out with ideas</a:t>
            </a:r>
          </a:p>
          <a:p>
            <a:r>
              <a:rPr lang="en-CA" dirty="0"/>
              <a:t>Support of a staffing agency</a:t>
            </a:r>
          </a:p>
          <a:p>
            <a:r>
              <a:rPr lang="en-CA" dirty="0"/>
              <a:t>Meetings with negotiating team</a:t>
            </a:r>
          </a:p>
          <a:p>
            <a:r>
              <a:rPr lang="en-CA" dirty="0"/>
              <a:t>Regular All Staff Meetings</a:t>
            </a:r>
          </a:p>
          <a:p>
            <a:r>
              <a:rPr lang="en-CA" dirty="0"/>
              <a:t>Coffee and Conversations</a:t>
            </a:r>
          </a:p>
          <a:p>
            <a:r>
              <a:rPr lang="en-CA" dirty="0"/>
              <a:t>Learn to Lead Program</a:t>
            </a:r>
          </a:p>
        </p:txBody>
      </p:sp>
      <p:sp>
        <p:nvSpPr>
          <p:cNvPr id="4" name="Slide Number Placeholder 3">
            <a:extLst>
              <a:ext uri="{FF2B5EF4-FFF2-40B4-BE49-F238E27FC236}">
                <a16:creationId xmlns:a16="http://schemas.microsoft.com/office/drawing/2014/main" id="{4B953125-38CF-9B87-3225-3580B6423687}"/>
              </a:ext>
            </a:extLst>
          </p:cNvPr>
          <p:cNvSpPr>
            <a:spLocks noGrp="1"/>
          </p:cNvSpPr>
          <p:nvPr>
            <p:ph type="sldNum" sz="quarter" idx="12"/>
          </p:nvPr>
        </p:nvSpPr>
        <p:spPr/>
        <p:txBody>
          <a:bodyPr/>
          <a:lstStyle/>
          <a:p>
            <a:fld id="{2F1F5A53-C23E-4E2A-B813-1C162955845F}" type="slidenum">
              <a:rPr lang="en-CA" smtClean="0"/>
              <a:t>20</a:t>
            </a:fld>
            <a:endParaRPr lang="en-CA" dirty="0"/>
          </a:p>
        </p:txBody>
      </p:sp>
      <p:pic>
        <p:nvPicPr>
          <p:cNvPr id="2050" name="Picture 2" descr="New life. Young sprout makes its way through soil. New life. emerging buds stock pictures, royalty-free photos &amp; images">
            <a:extLst>
              <a:ext uri="{FF2B5EF4-FFF2-40B4-BE49-F238E27FC236}">
                <a16:creationId xmlns:a16="http://schemas.microsoft.com/office/drawing/2014/main" id="{82B30F67-C711-4500-34F0-754F81F93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302" y="1507488"/>
            <a:ext cx="4247009" cy="283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1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81D1-61BD-DC6E-A62E-ACCC36337FDF}"/>
              </a:ext>
            </a:extLst>
          </p:cNvPr>
          <p:cNvSpPr>
            <a:spLocks noGrp="1"/>
          </p:cNvSpPr>
          <p:nvPr>
            <p:ph type="title"/>
          </p:nvPr>
        </p:nvSpPr>
        <p:spPr/>
        <p:txBody>
          <a:bodyPr/>
          <a:lstStyle/>
          <a:p>
            <a:r>
              <a:rPr lang="en-CA" dirty="0"/>
              <a:t>Lessons Learned/Takeaways</a:t>
            </a:r>
          </a:p>
        </p:txBody>
      </p:sp>
      <p:sp>
        <p:nvSpPr>
          <p:cNvPr id="3" name="Content Placeholder 2">
            <a:extLst>
              <a:ext uri="{FF2B5EF4-FFF2-40B4-BE49-F238E27FC236}">
                <a16:creationId xmlns:a16="http://schemas.microsoft.com/office/drawing/2014/main" id="{C4EDCCD7-3D9A-ADA3-13F6-0A4191F35E8A}"/>
              </a:ext>
            </a:extLst>
          </p:cNvPr>
          <p:cNvSpPr>
            <a:spLocks noGrp="1"/>
          </p:cNvSpPr>
          <p:nvPr>
            <p:ph idx="1"/>
          </p:nvPr>
        </p:nvSpPr>
        <p:spPr/>
        <p:txBody>
          <a:bodyPr/>
          <a:lstStyle/>
          <a:p>
            <a:r>
              <a:rPr lang="en-CA" dirty="0"/>
              <a:t>Communicate, communicate, and then communicate more</a:t>
            </a:r>
          </a:p>
          <a:p>
            <a:r>
              <a:rPr lang="en-CA" dirty="0"/>
              <a:t>The importance of one-on-ones and bringing staff together</a:t>
            </a:r>
          </a:p>
          <a:p>
            <a:r>
              <a:rPr lang="en-CA" dirty="0"/>
              <a:t>Engaging the staff in focused discussions</a:t>
            </a:r>
          </a:p>
          <a:p>
            <a:r>
              <a:rPr lang="en-CA" dirty="0"/>
              <a:t>Bottom-up determination of values</a:t>
            </a:r>
          </a:p>
          <a:p>
            <a:r>
              <a:rPr lang="en-CA" dirty="0"/>
              <a:t>It takes more than strategic planning to work on culture</a:t>
            </a:r>
          </a:p>
          <a:p>
            <a:r>
              <a:rPr lang="en-CA" dirty="0"/>
              <a:t>Combining this project with our strategic plan worked well</a:t>
            </a:r>
          </a:p>
          <a:p>
            <a:r>
              <a:rPr lang="en-CA" dirty="0"/>
              <a:t>It is not as bad as it might feel</a:t>
            </a:r>
          </a:p>
        </p:txBody>
      </p:sp>
      <p:sp>
        <p:nvSpPr>
          <p:cNvPr id="4" name="Slide Number Placeholder 3">
            <a:extLst>
              <a:ext uri="{FF2B5EF4-FFF2-40B4-BE49-F238E27FC236}">
                <a16:creationId xmlns:a16="http://schemas.microsoft.com/office/drawing/2014/main" id="{530FB13A-69BE-6F31-E99A-7630D889BC98}"/>
              </a:ext>
            </a:extLst>
          </p:cNvPr>
          <p:cNvSpPr>
            <a:spLocks noGrp="1"/>
          </p:cNvSpPr>
          <p:nvPr>
            <p:ph type="sldNum" sz="quarter" idx="12"/>
          </p:nvPr>
        </p:nvSpPr>
        <p:spPr/>
        <p:txBody>
          <a:bodyPr/>
          <a:lstStyle/>
          <a:p>
            <a:fld id="{2F1F5A53-C23E-4E2A-B813-1C162955845F}" type="slidenum">
              <a:rPr lang="en-CA" smtClean="0"/>
              <a:t>21</a:t>
            </a:fld>
            <a:endParaRPr lang="en-CA" dirty="0"/>
          </a:p>
        </p:txBody>
      </p:sp>
    </p:spTree>
    <p:extLst>
      <p:ext uri="{BB962C8B-B14F-4D97-AF65-F5344CB8AC3E}">
        <p14:creationId xmlns:p14="http://schemas.microsoft.com/office/powerpoint/2010/main" val="33713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515C-58FE-B504-B471-0680D24BB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6D1B9-4BF1-4745-AA37-6C4D692996C2}"/>
              </a:ext>
            </a:extLst>
          </p:cNvPr>
          <p:cNvSpPr>
            <a:spLocks noGrp="1"/>
          </p:cNvSpPr>
          <p:nvPr>
            <p:ph type="title"/>
          </p:nvPr>
        </p:nvSpPr>
        <p:spPr>
          <a:xfrm>
            <a:off x="481013" y="3752849"/>
            <a:ext cx="3290887" cy="2452687"/>
          </a:xfrm>
        </p:spPr>
        <p:txBody>
          <a:bodyPr anchor="ctr">
            <a:normAutofit/>
          </a:bodyPr>
          <a:lstStyle/>
          <a:p>
            <a:r>
              <a:rPr lang="en-CA" sz="3600" dirty="0">
                <a:solidFill>
                  <a:schemeClr val="accent2"/>
                </a:solidFill>
              </a:rPr>
              <a:t>Thank You!</a:t>
            </a:r>
          </a:p>
        </p:txBody>
      </p:sp>
      <p:pic>
        <p:nvPicPr>
          <p:cNvPr id="6" name="Picture 5" descr="A person waving at a computer">
            <a:extLst>
              <a:ext uri="{FF2B5EF4-FFF2-40B4-BE49-F238E27FC236}">
                <a16:creationId xmlns:a16="http://schemas.microsoft.com/office/drawing/2014/main" id="{E1D856D7-15F1-F80C-B7C2-ED417C12E481}"/>
              </a:ext>
            </a:extLst>
          </p:cNvPr>
          <p:cNvPicPr>
            <a:picLocks noChangeAspect="1"/>
          </p:cNvPicPr>
          <p:nvPr/>
        </p:nvPicPr>
        <p:blipFill rotWithShape="1">
          <a:blip r:embed="rId3">
            <a:extLst>
              <a:ext uri="{28A0092B-C50C-407E-A947-70E740481C1C}">
                <a14:useLocalDpi xmlns:a14="http://schemas.microsoft.com/office/drawing/2010/main" val="0"/>
              </a:ext>
            </a:extLst>
          </a:blip>
          <a:srcRect t="13907" b="4049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027EB6D-17A6-9F49-26EA-56A037CE3B7F}"/>
              </a:ext>
            </a:extLst>
          </p:cNvPr>
          <p:cNvSpPr>
            <a:spLocks noGrp="1"/>
          </p:cNvSpPr>
          <p:nvPr>
            <p:ph idx="1"/>
          </p:nvPr>
        </p:nvSpPr>
        <p:spPr>
          <a:xfrm>
            <a:off x="3240494" y="3898328"/>
            <a:ext cx="3224314" cy="2452687"/>
          </a:xfrm>
        </p:spPr>
        <p:txBody>
          <a:bodyPr anchor="ctr">
            <a:normAutofit/>
          </a:bodyPr>
          <a:lstStyle/>
          <a:p>
            <a:pPr marL="0" indent="0">
              <a:buNone/>
            </a:pPr>
            <a:r>
              <a:rPr lang="en-CA" sz="1500" dirty="0"/>
              <a:t>Michael Schiel</a:t>
            </a:r>
          </a:p>
          <a:p>
            <a:pPr marL="0" indent="0">
              <a:buNone/>
            </a:pPr>
            <a:r>
              <a:rPr lang="en-CA" sz="1500" dirty="0"/>
              <a:t>Director, Invictus High Performance</a:t>
            </a:r>
          </a:p>
          <a:p>
            <a:pPr marL="0" indent="0">
              <a:buNone/>
            </a:pPr>
            <a:r>
              <a:rPr lang="en-CA" sz="1500" b="1" dirty="0"/>
              <a:t>Email: </a:t>
            </a:r>
            <a:r>
              <a:rPr lang="en-CA" sz="1500" dirty="0">
                <a:hlinkClick r:id="rId4"/>
              </a:rPr>
              <a:t>Michael@invictus.coach</a:t>
            </a:r>
            <a:endParaRPr lang="en-CA" sz="1500" dirty="0"/>
          </a:p>
        </p:txBody>
      </p:sp>
      <p:sp>
        <p:nvSpPr>
          <p:cNvPr id="4" name="Slide Number Placeholder 3">
            <a:extLst>
              <a:ext uri="{FF2B5EF4-FFF2-40B4-BE49-F238E27FC236}">
                <a16:creationId xmlns:a16="http://schemas.microsoft.com/office/drawing/2014/main" id="{86EC90F5-3E5F-112F-7D43-2612D6210934}"/>
              </a:ext>
            </a:extLst>
          </p:cNvPr>
          <p:cNvSpPr>
            <a:spLocks noGrp="1"/>
          </p:cNvSpPr>
          <p:nvPr>
            <p:ph type="sldNum" sz="quarter" idx="12"/>
          </p:nvPr>
        </p:nvSpPr>
        <p:spPr>
          <a:xfrm>
            <a:off x="8864600" y="6356350"/>
            <a:ext cx="2743200" cy="365125"/>
          </a:xfrm>
        </p:spPr>
        <p:txBody>
          <a:bodyPr>
            <a:normAutofit/>
          </a:bodyPr>
          <a:lstStyle/>
          <a:p>
            <a:pPr>
              <a:spcAft>
                <a:spcPts val="600"/>
              </a:spcAft>
            </a:pPr>
            <a:fld id="{2F1F5A53-C23E-4E2A-B813-1C162955845F}" type="slidenum">
              <a:rPr lang="en-CA">
                <a:solidFill>
                  <a:schemeClr val="tx1">
                    <a:lumMod val="75000"/>
                    <a:lumOff val="25000"/>
                  </a:schemeClr>
                </a:solidFill>
              </a:rPr>
              <a:pPr>
                <a:spcAft>
                  <a:spcPts val="600"/>
                </a:spcAft>
              </a:pPr>
              <a:t>22</a:t>
            </a:fld>
            <a:endParaRPr lang="en-CA"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F27C2464-3308-C5EB-5FA3-44DBCFC316A0}"/>
              </a:ext>
            </a:extLst>
          </p:cNvPr>
          <p:cNvSpPr txBox="1">
            <a:spLocks/>
          </p:cNvSpPr>
          <p:nvPr/>
        </p:nvSpPr>
        <p:spPr>
          <a:xfrm>
            <a:off x="6730454" y="4071746"/>
            <a:ext cx="3224314"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55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500" dirty="0"/>
              <a:t>Suzanne Willett, CHRL</a:t>
            </a:r>
            <a:br>
              <a:rPr lang="en-US" sz="1500" dirty="0"/>
            </a:br>
            <a:r>
              <a:rPr lang="en-US" sz="1500" dirty="0"/>
              <a:t>Executive Director</a:t>
            </a:r>
          </a:p>
          <a:p>
            <a:pPr marL="0" indent="0">
              <a:spcBef>
                <a:spcPts val="600"/>
              </a:spcBef>
              <a:buFont typeface="Arial" panose="020B0604020202020204" pitchFamily="34" charset="0"/>
              <a:buNone/>
            </a:pPr>
            <a:r>
              <a:rPr lang="en-US" sz="1500" dirty="0"/>
              <a:t>Community Living Huntsville</a:t>
            </a:r>
          </a:p>
          <a:p>
            <a:pPr marL="0" indent="0">
              <a:spcBef>
                <a:spcPts val="600"/>
              </a:spcBef>
              <a:buFont typeface="Arial" panose="020B0604020202020204" pitchFamily="34" charset="0"/>
              <a:buNone/>
            </a:pPr>
            <a:r>
              <a:rPr lang="en-US" sz="1500" b="1" dirty="0"/>
              <a:t>Email:</a:t>
            </a:r>
            <a:r>
              <a:rPr lang="en-US" sz="1500" dirty="0"/>
              <a:t> </a:t>
            </a:r>
            <a:r>
              <a:rPr lang="en-US" sz="1500" dirty="0">
                <a:hlinkClick r:id="rId5"/>
              </a:rPr>
              <a:t>Suzanne.willett@clhuntsville.ca</a:t>
            </a:r>
            <a:endParaRPr lang="en-US" sz="1500" dirty="0"/>
          </a:p>
          <a:p>
            <a:pPr marL="0" indent="0">
              <a:spcBef>
                <a:spcPts val="600"/>
              </a:spcBef>
              <a:buFont typeface="Arial" panose="020B0604020202020204" pitchFamily="34" charset="0"/>
              <a:buNone/>
            </a:pPr>
            <a:endParaRPr lang="en-CA" sz="1500" dirty="0"/>
          </a:p>
        </p:txBody>
      </p:sp>
    </p:spTree>
    <p:extLst>
      <p:ext uri="{BB962C8B-B14F-4D97-AF65-F5344CB8AC3E}">
        <p14:creationId xmlns:p14="http://schemas.microsoft.com/office/powerpoint/2010/main" val="15377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6A82-2864-DF17-D404-DDF997E0B200}"/>
              </a:ext>
            </a:extLst>
          </p:cNvPr>
          <p:cNvSpPr>
            <a:spLocks noGrp="1"/>
          </p:cNvSpPr>
          <p:nvPr>
            <p:ph type="title"/>
          </p:nvPr>
        </p:nvSpPr>
        <p:spPr>
          <a:xfrm>
            <a:off x="6803409" y="762001"/>
            <a:ext cx="4156512" cy="1708244"/>
          </a:xfrm>
        </p:spPr>
        <p:txBody>
          <a:bodyPr anchor="ctr">
            <a:normAutofit/>
          </a:bodyPr>
          <a:lstStyle/>
          <a:p>
            <a:r>
              <a:rPr lang="en-CA" sz="4000" dirty="0"/>
              <a:t>Your Best Way to Learn Today</a:t>
            </a:r>
          </a:p>
        </p:txBody>
      </p:sp>
      <p:pic>
        <p:nvPicPr>
          <p:cNvPr id="6" name="Picture 5" descr="Person writing in notebook">
            <a:extLst>
              <a:ext uri="{FF2B5EF4-FFF2-40B4-BE49-F238E27FC236}">
                <a16:creationId xmlns:a16="http://schemas.microsoft.com/office/drawing/2014/main" id="{5222CF4A-9E85-45FE-94A0-D39EFEE63067}"/>
              </a:ext>
            </a:extLst>
          </p:cNvPr>
          <p:cNvPicPr>
            <a:picLocks noChangeAspect="1"/>
          </p:cNvPicPr>
          <p:nvPr/>
        </p:nvPicPr>
        <p:blipFill>
          <a:blip r:embed="rId2">
            <a:extLst>
              <a:ext uri="{28A0092B-C50C-407E-A947-70E740481C1C}">
                <a14:useLocalDpi xmlns:a14="http://schemas.microsoft.com/office/drawing/2010/main" val="0"/>
              </a:ext>
            </a:extLst>
          </a:blip>
          <a:srcRect l="20386" r="20386"/>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01A2242B-A393-8C44-FA80-2FECE83B4DD7}"/>
              </a:ext>
            </a:extLst>
          </p:cNvPr>
          <p:cNvSpPr>
            <a:spLocks noGrp="1"/>
          </p:cNvSpPr>
          <p:nvPr>
            <p:ph idx="1"/>
          </p:nvPr>
        </p:nvSpPr>
        <p:spPr>
          <a:xfrm>
            <a:off x="6803409" y="2470245"/>
            <a:ext cx="4156512" cy="3769835"/>
          </a:xfrm>
        </p:spPr>
        <p:txBody>
          <a:bodyPr anchor="ctr">
            <a:normAutofit/>
          </a:bodyPr>
          <a:lstStyle/>
          <a:p>
            <a:pPr marL="0" indent="0">
              <a:buNone/>
            </a:pPr>
            <a:r>
              <a:rPr lang="en-CA" sz="1900" dirty="0"/>
              <a:t>Neuroscience studies have repeatedly shown that there are 3 key things to being able to learn from today’s session:</a:t>
            </a:r>
          </a:p>
          <a:p>
            <a:pPr marL="457200" lvl="1" indent="0">
              <a:buNone/>
            </a:pPr>
            <a:r>
              <a:rPr lang="en-CA" sz="1900" b="1" dirty="0"/>
              <a:t>Intentional Focus</a:t>
            </a:r>
            <a:r>
              <a:rPr lang="en-CA" sz="1900" dirty="0"/>
              <a:t>: Focus with intention during the session</a:t>
            </a:r>
          </a:p>
          <a:p>
            <a:pPr marL="457200" lvl="1" indent="0">
              <a:buNone/>
            </a:pPr>
            <a:r>
              <a:rPr lang="en-CA" sz="1900" b="1" dirty="0"/>
              <a:t>Take Immediate Action: </a:t>
            </a:r>
            <a:r>
              <a:rPr lang="en-CA" sz="1900" dirty="0"/>
              <a:t>Applying what you have learned right away (again intentionally)</a:t>
            </a:r>
          </a:p>
          <a:p>
            <a:pPr marL="457200" lvl="1" indent="0">
              <a:buNone/>
            </a:pPr>
            <a:r>
              <a:rPr lang="en-CA" sz="1900" b="1" dirty="0"/>
              <a:t>Accountable:</a:t>
            </a:r>
            <a:r>
              <a:rPr lang="en-CA" sz="1900" dirty="0"/>
              <a:t> Holding yourself accountable for taking action and applying what you have learned</a:t>
            </a:r>
          </a:p>
        </p:txBody>
      </p:sp>
      <p:sp>
        <p:nvSpPr>
          <p:cNvPr id="4" name="Slide Number Placeholder 3">
            <a:extLst>
              <a:ext uri="{FF2B5EF4-FFF2-40B4-BE49-F238E27FC236}">
                <a16:creationId xmlns:a16="http://schemas.microsoft.com/office/drawing/2014/main" id="{65718F6C-272E-8655-B36C-0831CCB93C41}"/>
              </a:ext>
            </a:extLst>
          </p:cNvPr>
          <p:cNvSpPr>
            <a:spLocks noGrp="1"/>
          </p:cNvSpPr>
          <p:nvPr>
            <p:ph type="sldNum" sz="quarter" idx="12"/>
          </p:nvPr>
        </p:nvSpPr>
        <p:spPr>
          <a:xfrm>
            <a:off x="10657268" y="6356350"/>
            <a:ext cx="1275652" cy="365125"/>
          </a:xfrm>
        </p:spPr>
        <p:txBody>
          <a:bodyPr>
            <a:normAutofit/>
          </a:bodyPr>
          <a:lstStyle/>
          <a:p>
            <a:pPr>
              <a:spcAft>
                <a:spcPts val="600"/>
              </a:spcAft>
            </a:pPr>
            <a:fld id="{2F1F5A53-C23E-4E2A-B813-1C162955845F}" type="slidenum">
              <a:rPr lang="en-CA">
                <a:solidFill>
                  <a:schemeClr val="tx1"/>
                </a:solidFill>
              </a:rPr>
              <a:pPr>
                <a:spcAft>
                  <a:spcPts val="600"/>
                </a:spcAft>
              </a:pPr>
              <a:t>3</a:t>
            </a:fld>
            <a:endParaRPr lang="en-CA" dirty="0">
              <a:solidFill>
                <a:schemeClr val="tx1"/>
              </a:solidFill>
            </a:endParaRPr>
          </a:p>
        </p:txBody>
      </p:sp>
      <p:pic>
        <p:nvPicPr>
          <p:cNvPr id="2050" name="Picture 2" descr="Right arrow ">
            <a:extLst>
              <a:ext uri="{FF2B5EF4-FFF2-40B4-BE49-F238E27FC236}">
                <a16:creationId xmlns:a16="http://schemas.microsoft.com/office/drawing/2014/main" id="{A71D6B53-91B9-8C2B-CC56-C5C8903A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09" y="3575843"/>
            <a:ext cx="497378" cy="497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ight arrow ">
            <a:extLst>
              <a:ext uri="{FF2B5EF4-FFF2-40B4-BE49-F238E27FC236}">
                <a16:creationId xmlns:a16="http://schemas.microsoft.com/office/drawing/2014/main" id="{E25BCF2B-37CB-4467-0E6C-C7086EDD7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09" y="4177782"/>
            <a:ext cx="497378" cy="497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ght arrow ">
            <a:extLst>
              <a:ext uri="{FF2B5EF4-FFF2-40B4-BE49-F238E27FC236}">
                <a16:creationId xmlns:a16="http://schemas.microsoft.com/office/drawing/2014/main" id="{E339481E-C459-50F5-AA95-C24F0B270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09" y="4960242"/>
            <a:ext cx="497378" cy="4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7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2852-2544-F1DD-2ABB-B6E6B74F2188}"/>
              </a:ext>
            </a:extLst>
          </p:cNvPr>
          <p:cNvSpPr>
            <a:spLocks noGrp="1"/>
          </p:cNvSpPr>
          <p:nvPr>
            <p:ph type="title"/>
          </p:nvPr>
        </p:nvSpPr>
        <p:spPr>
          <a:xfrm>
            <a:off x="6551550" y="365125"/>
            <a:ext cx="4802249" cy="2412882"/>
          </a:xfrm>
        </p:spPr>
        <p:txBody>
          <a:bodyPr anchor="b">
            <a:normAutofit/>
          </a:bodyPr>
          <a:lstStyle/>
          <a:p>
            <a:r>
              <a:rPr lang="en-CA" sz="4000" dirty="0"/>
              <a:t>With my High-Performance Coaching Hat On…</a:t>
            </a:r>
          </a:p>
        </p:txBody>
      </p:sp>
      <p:pic>
        <p:nvPicPr>
          <p:cNvPr id="6" name="Picture 5" descr="Close-up portrait of young person with short hair, blue eyes, and hand resting on mouth and chin, looking upwards">
            <a:extLst>
              <a:ext uri="{FF2B5EF4-FFF2-40B4-BE49-F238E27FC236}">
                <a16:creationId xmlns:a16="http://schemas.microsoft.com/office/drawing/2014/main" id="{0A373E13-F74C-3E08-41C0-B33B5EBF67B3}"/>
              </a:ext>
            </a:extLst>
          </p:cNvPr>
          <p:cNvPicPr>
            <a:picLocks noChangeAspect="1"/>
          </p:cNvPicPr>
          <p:nvPr/>
        </p:nvPicPr>
        <p:blipFill rotWithShape="1">
          <a:blip r:embed="rId2">
            <a:extLst>
              <a:ext uri="{28A0092B-C50C-407E-A947-70E740481C1C}">
                <a14:useLocalDpi xmlns:a14="http://schemas.microsoft.com/office/drawing/2010/main" val="0"/>
              </a:ext>
            </a:extLst>
          </a:blip>
          <a:srcRect l="3558" r="1" b="1"/>
          <a:stretch/>
        </p:blipFill>
        <p:spPr>
          <a:xfrm>
            <a:off x="-1" y="10"/>
            <a:ext cx="3003123" cy="3892380"/>
          </a:xfrm>
          <a:prstGeom prst="rect">
            <a:avLst/>
          </a:prstGeom>
        </p:spPr>
      </p:pic>
      <p:pic>
        <p:nvPicPr>
          <p:cNvPr id="8" name="Picture 7" descr="Portrait of young women in burgundy jacket surrounded by others looking away">
            <a:extLst>
              <a:ext uri="{FF2B5EF4-FFF2-40B4-BE49-F238E27FC236}">
                <a16:creationId xmlns:a16="http://schemas.microsoft.com/office/drawing/2014/main" id="{C5D46793-3777-0173-54F4-C56065DA5F36}"/>
              </a:ext>
            </a:extLst>
          </p:cNvPr>
          <p:cNvPicPr>
            <a:picLocks noChangeAspect="1"/>
          </p:cNvPicPr>
          <p:nvPr/>
        </p:nvPicPr>
        <p:blipFill rotWithShape="1">
          <a:blip r:embed="rId3">
            <a:extLst>
              <a:ext uri="{28A0092B-C50C-407E-A947-70E740481C1C}">
                <a14:useLocalDpi xmlns:a14="http://schemas.microsoft.com/office/drawing/2010/main" val="0"/>
              </a:ext>
            </a:extLst>
          </a:blip>
          <a:srcRect l="16990" r="10738" b="-2"/>
          <a:stretch/>
        </p:blipFill>
        <p:spPr>
          <a:xfrm>
            <a:off x="3180257" y="10"/>
            <a:ext cx="3016307" cy="2785935"/>
          </a:xfrm>
          <a:prstGeom prst="rect">
            <a:avLst/>
          </a:prstGeom>
        </p:spPr>
      </p:pic>
      <p:pic>
        <p:nvPicPr>
          <p:cNvPr id="10" name="Picture 9" descr="A person sitting on a train using a mobile phone and looking out the window">
            <a:extLst>
              <a:ext uri="{FF2B5EF4-FFF2-40B4-BE49-F238E27FC236}">
                <a16:creationId xmlns:a16="http://schemas.microsoft.com/office/drawing/2014/main" id="{3B4C53BD-7E48-BC02-021B-8A211DBE2A70}"/>
              </a:ext>
            </a:extLst>
          </p:cNvPr>
          <p:cNvPicPr>
            <a:picLocks noChangeAspect="1"/>
          </p:cNvPicPr>
          <p:nvPr/>
        </p:nvPicPr>
        <p:blipFill rotWithShape="1">
          <a:blip r:embed="rId4">
            <a:extLst>
              <a:ext uri="{28A0092B-C50C-407E-A947-70E740481C1C}">
                <a14:useLocalDpi xmlns:a14="http://schemas.microsoft.com/office/drawing/2010/main" val="0"/>
              </a:ext>
            </a:extLst>
          </a:blip>
          <a:srcRect r="27844" b="4"/>
          <a:stretch/>
        </p:blipFill>
        <p:spPr>
          <a:xfrm>
            <a:off x="-1" y="4079988"/>
            <a:ext cx="3003123" cy="2778013"/>
          </a:xfrm>
          <a:prstGeom prst="rect">
            <a:avLst/>
          </a:prstGeom>
        </p:spPr>
      </p:pic>
      <p:pic>
        <p:nvPicPr>
          <p:cNvPr id="12" name="Picture 11" descr="Person drinking coffee">
            <a:extLst>
              <a:ext uri="{FF2B5EF4-FFF2-40B4-BE49-F238E27FC236}">
                <a16:creationId xmlns:a16="http://schemas.microsoft.com/office/drawing/2014/main" id="{4382185E-C218-F6F6-3146-D0984F5CEEA8}"/>
              </a:ext>
            </a:extLst>
          </p:cNvPr>
          <p:cNvPicPr>
            <a:picLocks noChangeAspect="1"/>
          </p:cNvPicPr>
          <p:nvPr/>
        </p:nvPicPr>
        <p:blipFill rotWithShape="1">
          <a:blip r:embed="rId5">
            <a:extLst>
              <a:ext uri="{28A0092B-C50C-407E-A947-70E740481C1C}">
                <a14:useLocalDpi xmlns:a14="http://schemas.microsoft.com/office/drawing/2010/main" val="0"/>
              </a:ext>
            </a:extLst>
          </a:blip>
          <a:srcRect l="23815" r="24565"/>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960B7A76-6025-51B1-8224-14ED28A05A64}"/>
              </a:ext>
            </a:extLst>
          </p:cNvPr>
          <p:cNvSpPr>
            <a:spLocks noGrp="1"/>
          </p:cNvSpPr>
          <p:nvPr>
            <p:ph idx="1"/>
          </p:nvPr>
        </p:nvSpPr>
        <p:spPr>
          <a:xfrm>
            <a:off x="6551550" y="2957665"/>
            <a:ext cx="4802249" cy="3178562"/>
          </a:xfrm>
        </p:spPr>
        <p:txBody>
          <a:bodyPr>
            <a:normAutofit/>
          </a:bodyPr>
          <a:lstStyle/>
          <a:p>
            <a:pPr marL="0" indent="0">
              <a:buNone/>
            </a:pPr>
            <a:r>
              <a:rPr lang="en-CA" b="1" dirty="0"/>
              <a:t>As you participate in this training/workshop, I want you to think about:</a:t>
            </a:r>
          </a:p>
          <a:p>
            <a:r>
              <a:rPr lang="en-CA" dirty="0"/>
              <a:t>Is this topic important to me?</a:t>
            </a:r>
          </a:p>
          <a:p>
            <a:r>
              <a:rPr lang="en-CA" dirty="0"/>
              <a:t>How could we benefit from being a high performing, thriving organization?</a:t>
            </a:r>
          </a:p>
          <a:p>
            <a:r>
              <a:rPr lang="en-CA" dirty="0"/>
              <a:t>What would stop me from doing something like this?</a:t>
            </a:r>
          </a:p>
          <a:p>
            <a:endParaRPr lang="en-CA" dirty="0"/>
          </a:p>
          <a:p>
            <a:endParaRPr lang="en-CA" dirty="0"/>
          </a:p>
        </p:txBody>
      </p:sp>
      <p:sp>
        <p:nvSpPr>
          <p:cNvPr id="4" name="Slide Number Placeholder 3">
            <a:extLst>
              <a:ext uri="{FF2B5EF4-FFF2-40B4-BE49-F238E27FC236}">
                <a16:creationId xmlns:a16="http://schemas.microsoft.com/office/drawing/2014/main" id="{34342E2F-51C9-E922-D618-62BC41110AA2}"/>
              </a:ext>
            </a:extLst>
          </p:cNvPr>
          <p:cNvSpPr>
            <a:spLocks noGrp="1"/>
          </p:cNvSpPr>
          <p:nvPr>
            <p:ph type="sldNum" sz="quarter" idx="12"/>
          </p:nvPr>
        </p:nvSpPr>
        <p:spPr>
          <a:xfrm>
            <a:off x="10666350" y="6356350"/>
            <a:ext cx="687450" cy="365125"/>
          </a:xfrm>
        </p:spPr>
        <p:txBody>
          <a:bodyPr>
            <a:normAutofit/>
          </a:bodyPr>
          <a:lstStyle/>
          <a:p>
            <a:pPr>
              <a:spcAft>
                <a:spcPts val="600"/>
              </a:spcAft>
            </a:pPr>
            <a:fld id="{2F1F5A53-C23E-4E2A-B813-1C162955845F}" type="slidenum">
              <a:rPr lang="en-CA" smtClean="0"/>
              <a:pPr>
                <a:spcAft>
                  <a:spcPts val="600"/>
                </a:spcAft>
              </a:pPr>
              <a:t>4</a:t>
            </a:fld>
            <a:endParaRPr lang="en-CA" dirty="0"/>
          </a:p>
        </p:txBody>
      </p:sp>
    </p:spTree>
    <p:extLst>
      <p:ext uri="{BB962C8B-B14F-4D97-AF65-F5344CB8AC3E}">
        <p14:creationId xmlns:p14="http://schemas.microsoft.com/office/powerpoint/2010/main" val="400535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24AE7-85EC-8AA5-459E-5B4B66FBC58E}"/>
            </a:ext>
          </a:extLst>
        </p:cNvPr>
        <p:cNvGrpSpPr/>
        <p:nvPr/>
      </p:nvGrpSpPr>
      <p:grpSpPr>
        <a:xfrm>
          <a:off x="0" y="0"/>
          <a:ext cx="0" cy="0"/>
          <a:chOff x="0" y="0"/>
          <a:chExt cx="0" cy="0"/>
        </a:xfrm>
      </p:grpSpPr>
      <p:pic>
        <p:nvPicPr>
          <p:cNvPr id="1028" name="Picture 4" descr="Team working together, teamwork, organization or employee collaboration for success, community or meeting agreement, cooperation concept, businessman woman, people on gear cogwheel working together. Team working together, teamwork, organization or employee collaboration for success, community or meeting agreement, cooperation concept, businessman woman, people on gear cogwheel working together. community organization stock illustrations">
            <a:extLst>
              <a:ext uri="{FF2B5EF4-FFF2-40B4-BE49-F238E27FC236}">
                <a16:creationId xmlns:a16="http://schemas.microsoft.com/office/drawing/2014/main" id="{5136E757-E84F-8CBB-FDA4-F0F95518E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878" y="1512591"/>
            <a:ext cx="5234922" cy="34899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A0BEC9-E2D2-8F10-C50D-C7627B164D56}"/>
              </a:ext>
            </a:extLst>
          </p:cNvPr>
          <p:cNvSpPr>
            <a:spLocks noGrp="1"/>
          </p:cNvSpPr>
          <p:nvPr>
            <p:ph type="title"/>
          </p:nvPr>
        </p:nvSpPr>
        <p:spPr/>
        <p:txBody>
          <a:bodyPr/>
          <a:lstStyle/>
          <a:p>
            <a:r>
              <a:rPr lang="en-CA" dirty="0"/>
              <a:t>Challenges We are Facing</a:t>
            </a:r>
          </a:p>
        </p:txBody>
      </p:sp>
      <p:sp>
        <p:nvSpPr>
          <p:cNvPr id="3" name="Content Placeholder 2">
            <a:extLst>
              <a:ext uri="{FF2B5EF4-FFF2-40B4-BE49-F238E27FC236}">
                <a16:creationId xmlns:a16="http://schemas.microsoft.com/office/drawing/2014/main" id="{D1574381-24AD-1B56-5D82-9F9508543FBC}"/>
              </a:ext>
            </a:extLst>
          </p:cNvPr>
          <p:cNvSpPr>
            <a:spLocks noGrp="1"/>
          </p:cNvSpPr>
          <p:nvPr>
            <p:ph idx="1"/>
          </p:nvPr>
        </p:nvSpPr>
        <p:spPr>
          <a:xfrm>
            <a:off x="838200" y="1150374"/>
            <a:ext cx="4986528" cy="5026589"/>
          </a:xfrm>
        </p:spPr>
        <p:txBody>
          <a:bodyPr/>
          <a:lstStyle/>
          <a:p>
            <a:pPr marL="0" indent="0" eaLnBrk="0" fontAlgn="base" hangingPunct="0">
              <a:lnSpc>
                <a:spcPct val="100000"/>
              </a:lnSpc>
              <a:spcBef>
                <a:spcPts val="600"/>
              </a:spcBef>
              <a:spcAft>
                <a:spcPct val="0"/>
              </a:spcAft>
              <a:buNone/>
            </a:pPr>
            <a:r>
              <a:rPr lang="en-US" b="1" dirty="0"/>
              <a:t>What community organizations are up against:</a:t>
            </a:r>
            <a:endParaRPr kumimoji="0" lang="en-US" altLang="en-US" sz="2000" b="1" i="0" u="none" strike="noStrike" cap="none" normalizeH="0" baseline="0" dirty="0">
              <a:ln>
                <a:noFill/>
              </a:ln>
              <a:solidFill>
                <a:schemeClr val="tx1"/>
              </a:solidFill>
              <a:effectLst/>
            </a:endParaRP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System transformation and policy shifts</a:t>
            </a: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Workforce shortages and burnout</a:t>
            </a: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Growing demand and complex needs</a:t>
            </a: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Funding constraints and operational demands</a:t>
            </a: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Increased accountability and change fatigue</a:t>
            </a:r>
          </a:p>
          <a:p>
            <a:pPr eaLnBrk="0" fontAlgn="base" hangingPunct="0">
              <a:lnSpc>
                <a:spcPct val="100000"/>
              </a:lnSpc>
              <a:spcBef>
                <a:spcPts val="600"/>
              </a:spcBef>
              <a:spcAft>
                <a:spcPct val="0"/>
              </a:spcAft>
            </a:pPr>
            <a:r>
              <a:rPr kumimoji="0" lang="en-US" altLang="en-US" sz="2000" b="0" i="0" u="none" strike="noStrike" cap="none" normalizeH="0" baseline="0" dirty="0">
                <a:ln>
                  <a:noFill/>
                </a:ln>
                <a:solidFill>
                  <a:schemeClr val="tx1"/>
                </a:solidFill>
                <a:effectLst/>
              </a:rPr>
              <a:t>Leadership gaps and generational transitions</a:t>
            </a:r>
          </a:p>
          <a:p>
            <a:endParaRPr lang="en-CA" dirty="0"/>
          </a:p>
        </p:txBody>
      </p:sp>
      <p:sp>
        <p:nvSpPr>
          <p:cNvPr id="4" name="Slide Number Placeholder 3">
            <a:extLst>
              <a:ext uri="{FF2B5EF4-FFF2-40B4-BE49-F238E27FC236}">
                <a16:creationId xmlns:a16="http://schemas.microsoft.com/office/drawing/2014/main" id="{B46FAB45-FE39-6454-E6EF-71796423B150}"/>
              </a:ext>
            </a:extLst>
          </p:cNvPr>
          <p:cNvSpPr>
            <a:spLocks noGrp="1"/>
          </p:cNvSpPr>
          <p:nvPr>
            <p:ph type="sldNum" sz="quarter" idx="12"/>
          </p:nvPr>
        </p:nvSpPr>
        <p:spPr/>
        <p:txBody>
          <a:bodyPr/>
          <a:lstStyle/>
          <a:p>
            <a:fld id="{2F1F5A53-C23E-4E2A-B813-1C162955845F}" type="slidenum">
              <a:rPr lang="en-CA" smtClean="0"/>
              <a:t>5</a:t>
            </a:fld>
            <a:endParaRPr lang="en-CA" dirty="0"/>
          </a:p>
        </p:txBody>
      </p:sp>
      <p:sp>
        <p:nvSpPr>
          <p:cNvPr id="9" name="TextBox 8">
            <a:extLst>
              <a:ext uri="{FF2B5EF4-FFF2-40B4-BE49-F238E27FC236}">
                <a16:creationId xmlns:a16="http://schemas.microsoft.com/office/drawing/2014/main" id="{51D82E04-40E3-8688-FDAD-943CF9C98037}"/>
              </a:ext>
            </a:extLst>
          </p:cNvPr>
          <p:cNvSpPr txBox="1"/>
          <p:nvPr/>
        </p:nvSpPr>
        <p:spPr>
          <a:xfrm>
            <a:off x="1383030" y="5356279"/>
            <a:ext cx="8446770" cy="646331"/>
          </a:xfrm>
          <a:prstGeom prst="rect">
            <a:avLst/>
          </a:prstGeom>
          <a:solidFill>
            <a:schemeClr val="accent2"/>
          </a:solidFill>
        </p:spPr>
        <p:txBody>
          <a:bodyPr wrap="square">
            <a:spAutoFit/>
          </a:bodyPr>
          <a:lstStyle/>
          <a:p>
            <a:r>
              <a:rPr lang="en-US" b="1" dirty="0"/>
              <a:t>The pressure is real. But pressure doesn’t have to break us—if we build the internal capacity to adapt, align, and thrive.</a:t>
            </a:r>
            <a:endParaRPr lang="en-CA" b="1" dirty="0"/>
          </a:p>
        </p:txBody>
      </p:sp>
      <p:pic>
        <p:nvPicPr>
          <p:cNvPr id="1027" name="Picture 3" descr="Megaphone ">
            <a:extLst>
              <a:ext uri="{FF2B5EF4-FFF2-40B4-BE49-F238E27FC236}">
                <a16:creationId xmlns:a16="http://schemas.microsoft.com/office/drawing/2014/main" id="{DC369F4D-AE66-8508-A427-5BF3F6ECA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 y="5255387"/>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85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E955A-28F4-DB70-2512-071520D18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C50BC5-BE42-1C04-0331-E158A2871276}"/>
              </a:ext>
            </a:extLst>
          </p:cNvPr>
          <p:cNvSpPr>
            <a:spLocks noGrp="1"/>
          </p:cNvSpPr>
          <p:nvPr>
            <p:ph type="title"/>
          </p:nvPr>
        </p:nvSpPr>
        <p:spPr/>
        <p:txBody>
          <a:bodyPr>
            <a:noAutofit/>
          </a:bodyPr>
          <a:lstStyle/>
          <a:p>
            <a:r>
              <a:rPr lang="en-US" sz="3200" dirty="0"/>
              <a:t>How System Challenges Impact Community Organizations</a:t>
            </a:r>
            <a:endParaRPr lang="en-CA" sz="3200" dirty="0"/>
          </a:p>
        </p:txBody>
      </p:sp>
      <p:sp>
        <p:nvSpPr>
          <p:cNvPr id="3" name="Content Placeholder 2">
            <a:extLst>
              <a:ext uri="{FF2B5EF4-FFF2-40B4-BE49-F238E27FC236}">
                <a16:creationId xmlns:a16="http://schemas.microsoft.com/office/drawing/2014/main" id="{2AEDA91B-0F9C-F118-59D1-66F8ECFE89FF}"/>
              </a:ext>
            </a:extLst>
          </p:cNvPr>
          <p:cNvSpPr>
            <a:spLocks noGrp="1"/>
          </p:cNvSpPr>
          <p:nvPr>
            <p:ph idx="1"/>
          </p:nvPr>
        </p:nvSpPr>
        <p:spPr/>
        <p:txBody>
          <a:bodyPr>
            <a:normAutofit fontScale="92500" lnSpcReduction="10000"/>
          </a:bodyPr>
          <a:lstStyle/>
          <a:p>
            <a:pPr>
              <a:buNone/>
            </a:pPr>
            <a:r>
              <a:rPr lang="en-US" b="1" dirty="0"/>
              <a:t>Why These Pressures Require a New Kind of Internal Strength</a:t>
            </a:r>
            <a:endParaRPr lang="en-US" dirty="0"/>
          </a:p>
          <a:p>
            <a:pPr marL="0" indent="0">
              <a:buNone/>
            </a:pPr>
            <a:r>
              <a:rPr lang="en-US" dirty="0"/>
              <a:t>System-level transformations—such as policy shifts, funding changes, and evolving service delivery models—exert profound effects on community organizations. </a:t>
            </a:r>
          </a:p>
          <a:p>
            <a:pPr marL="357188" indent="-342900"/>
            <a:r>
              <a:rPr lang="en-US" dirty="0"/>
              <a:t>Increased client complexity and changing service delivery models can lead to </a:t>
            </a:r>
            <a:r>
              <a:rPr lang="en-US" b="1" dirty="0"/>
              <a:t>challenges with team cohesion, increased staff stress and overwhelm, and a need for resilience</a:t>
            </a:r>
          </a:p>
          <a:p>
            <a:pPr marL="357188" indent="-342900"/>
            <a:r>
              <a:rPr lang="en-US" dirty="0"/>
              <a:t>Rapid changes can create uncertainty, leading to </a:t>
            </a:r>
            <a:r>
              <a:rPr lang="en-US" b="1" dirty="0"/>
              <a:t>decreased trust among staff and between staff and leadership.</a:t>
            </a:r>
            <a:r>
              <a:rPr lang="en-US" dirty="0"/>
              <a:t> This erosion undermines psychological safety, which is essential for effective teamwork and adaptability</a:t>
            </a:r>
          </a:p>
          <a:p>
            <a:pPr marL="357188" indent="-342900"/>
            <a:r>
              <a:rPr lang="en-US" dirty="0"/>
              <a:t>The complexity of change can lead to </a:t>
            </a:r>
            <a:r>
              <a:rPr lang="en-US" b="1" dirty="0"/>
              <a:t>decision fatigue, emotional dysregulation and overwhelm </a:t>
            </a:r>
            <a:r>
              <a:rPr lang="en-US" dirty="0"/>
              <a:t>for your management team and staff</a:t>
            </a:r>
          </a:p>
          <a:p>
            <a:pPr marL="357188" indent="-342900"/>
            <a:r>
              <a:rPr lang="en-US" dirty="0"/>
              <a:t>Inadequate internal communication strategies during transformations can result in </a:t>
            </a:r>
            <a:r>
              <a:rPr lang="en-US" b="1" dirty="0"/>
              <a:t>fragmented information flow,</a:t>
            </a:r>
            <a:r>
              <a:rPr lang="en-US" dirty="0"/>
              <a:t> leading to inconsistent decision-making and a lack of cohesive direction.</a:t>
            </a:r>
          </a:p>
          <a:p>
            <a:pPr marL="357188" indent="-342900"/>
            <a:r>
              <a:rPr lang="en-US" dirty="0"/>
              <a:t>Changing finances and service delivery expectations can require </a:t>
            </a:r>
            <a:r>
              <a:rPr lang="en-US" b="1" dirty="0"/>
              <a:t>new or deeper skill sets</a:t>
            </a:r>
            <a:r>
              <a:rPr lang="en-US" dirty="0"/>
              <a:t>, more flexible staffing models, stronger or diverse service delivery models</a:t>
            </a:r>
          </a:p>
          <a:p>
            <a:pPr marL="357188" indent="-342900"/>
            <a:r>
              <a:rPr lang="en-US" dirty="0"/>
              <a:t>Legacy </a:t>
            </a:r>
            <a:r>
              <a:rPr lang="en-US" b="1" dirty="0"/>
              <a:t>organizational structures often struggle to adapt to new demands</a:t>
            </a:r>
            <a:r>
              <a:rPr lang="en-US" dirty="0"/>
              <a:t>, leading to inefficiencies and misaligned processes.</a:t>
            </a:r>
          </a:p>
          <a:p>
            <a:pPr marL="357188" indent="0">
              <a:buNone/>
            </a:pPr>
            <a:endParaRPr lang="en-CA" dirty="0"/>
          </a:p>
        </p:txBody>
      </p:sp>
      <p:sp>
        <p:nvSpPr>
          <p:cNvPr id="4" name="Slide Number Placeholder 3">
            <a:extLst>
              <a:ext uri="{FF2B5EF4-FFF2-40B4-BE49-F238E27FC236}">
                <a16:creationId xmlns:a16="http://schemas.microsoft.com/office/drawing/2014/main" id="{7689095A-0896-2CB0-32E7-A36144FCC510}"/>
              </a:ext>
            </a:extLst>
          </p:cNvPr>
          <p:cNvSpPr>
            <a:spLocks noGrp="1"/>
          </p:cNvSpPr>
          <p:nvPr>
            <p:ph type="sldNum" sz="quarter" idx="12"/>
          </p:nvPr>
        </p:nvSpPr>
        <p:spPr/>
        <p:txBody>
          <a:bodyPr/>
          <a:lstStyle/>
          <a:p>
            <a:fld id="{2F1F5A53-C23E-4E2A-B813-1C162955845F}" type="slidenum">
              <a:rPr lang="en-CA" smtClean="0"/>
              <a:t>6</a:t>
            </a:fld>
            <a:endParaRPr lang="en-CA" dirty="0"/>
          </a:p>
        </p:txBody>
      </p:sp>
    </p:spTree>
    <p:extLst>
      <p:ext uri="{BB962C8B-B14F-4D97-AF65-F5344CB8AC3E}">
        <p14:creationId xmlns:p14="http://schemas.microsoft.com/office/powerpoint/2010/main" val="6688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verse group of adults enjoys volunteering together A diverse group of adults smiles and laughs together at their training session. community organization stock pictures, royalty-free photos &amp; images">
            <a:extLst>
              <a:ext uri="{FF2B5EF4-FFF2-40B4-BE49-F238E27FC236}">
                <a16:creationId xmlns:a16="http://schemas.microsoft.com/office/drawing/2014/main" id="{B1070DE3-D7E2-1FA7-4042-BB9F36EB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13" r="16522" b="-1"/>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33" name="Rectangle 103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8727D-5C1E-906A-5350-8AB00241A3E4}"/>
              </a:ext>
            </a:extLst>
          </p:cNvPr>
          <p:cNvSpPr>
            <a:spLocks noGrp="1"/>
          </p:cNvSpPr>
          <p:nvPr>
            <p:ph type="title"/>
          </p:nvPr>
        </p:nvSpPr>
        <p:spPr>
          <a:xfrm>
            <a:off x="761801" y="328512"/>
            <a:ext cx="4778387" cy="1628970"/>
          </a:xfrm>
        </p:spPr>
        <p:txBody>
          <a:bodyPr anchor="ctr">
            <a:normAutofit/>
          </a:bodyPr>
          <a:lstStyle/>
          <a:p>
            <a:r>
              <a:rPr lang="en-US" sz="3100"/>
              <a:t>High-Performing Community Organizations Excel in Adaptability</a:t>
            </a:r>
            <a:endParaRPr lang="en-CA" sz="3100"/>
          </a:p>
        </p:txBody>
      </p:sp>
      <p:sp>
        <p:nvSpPr>
          <p:cNvPr id="3" name="Content Placeholder 2">
            <a:extLst>
              <a:ext uri="{FF2B5EF4-FFF2-40B4-BE49-F238E27FC236}">
                <a16:creationId xmlns:a16="http://schemas.microsoft.com/office/drawing/2014/main" id="{C5C2BBD4-ED14-EEC6-594A-49E918158660}"/>
              </a:ext>
            </a:extLst>
          </p:cNvPr>
          <p:cNvSpPr>
            <a:spLocks noGrp="1"/>
          </p:cNvSpPr>
          <p:nvPr>
            <p:ph idx="1"/>
          </p:nvPr>
        </p:nvSpPr>
        <p:spPr>
          <a:xfrm>
            <a:off x="469192" y="2614507"/>
            <a:ext cx="5070995" cy="3914981"/>
          </a:xfrm>
        </p:spPr>
        <p:txBody>
          <a:bodyPr anchor="t">
            <a:normAutofit lnSpcReduction="10000"/>
          </a:bodyPr>
          <a:lstStyle/>
          <a:p>
            <a:pPr marL="0" indent="0">
              <a:buNone/>
            </a:pPr>
            <a:r>
              <a:rPr lang="en-US" sz="1800" dirty="0"/>
              <a:t>Research and experience indicate that organizations characterized by high performance and thriving cultures exhibit enhanced adaptability in the face of systemic challenges:</a:t>
            </a:r>
          </a:p>
          <a:p>
            <a:pPr marL="700088" indent="-342900">
              <a:buFont typeface="Wingdings" panose="05000000000000000000" pitchFamily="2" charset="2"/>
              <a:buChar char="ü"/>
            </a:pPr>
            <a:r>
              <a:rPr lang="en-CA" sz="1800" dirty="0"/>
              <a:t>Enhanced resilience and agility </a:t>
            </a:r>
          </a:p>
          <a:p>
            <a:pPr marL="700088" indent="-342900">
              <a:buFont typeface="Wingdings" panose="05000000000000000000" pitchFamily="2" charset="2"/>
              <a:buChar char="ü"/>
            </a:pPr>
            <a:r>
              <a:rPr lang="en-CA" sz="1800" dirty="0"/>
              <a:t>Improved problem-solving capabilities</a:t>
            </a:r>
          </a:p>
          <a:p>
            <a:pPr marL="700088" indent="-342900">
              <a:buFont typeface="Wingdings" panose="05000000000000000000" pitchFamily="2" charset="2"/>
              <a:buChar char="ü"/>
            </a:pPr>
            <a:r>
              <a:rPr lang="en-CA" sz="1800" dirty="0"/>
              <a:t>Increased employee engagement</a:t>
            </a:r>
          </a:p>
          <a:p>
            <a:pPr marL="700088" indent="-342900">
              <a:buFont typeface="Wingdings" panose="05000000000000000000" pitchFamily="2" charset="2"/>
              <a:buChar char="ü"/>
            </a:pPr>
            <a:r>
              <a:rPr lang="en-US" sz="1800" dirty="0"/>
              <a:t>Stronger alignment across teams and functions</a:t>
            </a:r>
            <a:endParaRPr lang="en-CA" sz="1800" dirty="0"/>
          </a:p>
          <a:p>
            <a:pPr marL="700088" indent="-342900">
              <a:buFont typeface="Wingdings" panose="05000000000000000000" pitchFamily="2" charset="2"/>
              <a:buChar char="ü"/>
            </a:pPr>
            <a:r>
              <a:rPr lang="en-US" sz="1800" dirty="0"/>
              <a:t>Greater capacity for change adoption</a:t>
            </a:r>
          </a:p>
          <a:p>
            <a:pPr marL="700088" indent="-342900">
              <a:buFont typeface="Wingdings" panose="05000000000000000000" pitchFamily="2" charset="2"/>
              <a:buChar char="ü"/>
            </a:pPr>
            <a:r>
              <a:rPr lang="en-US" sz="1800" dirty="0"/>
              <a:t>Improved staff well-being </a:t>
            </a:r>
          </a:p>
          <a:p>
            <a:pPr marL="700088" indent="-342900">
              <a:buFont typeface="Wingdings" panose="05000000000000000000" pitchFamily="2" charset="2"/>
              <a:buChar char="ü"/>
            </a:pPr>
            <a:r>
              <a:rPr lang="en-CA" sz="1800" dirty="0"/>
              <a:t>Improved staff retention</a:t>
            </a:r>
          </a:p>
          <a:p>
            <a:pPr marL="357188" indent="0">
              <a:buNone/>
            </a:pPr>
            <a:endParaRPr lang="en-CA" sz="1400" dirty="0"/>
          </a:p>
        </p:txBody>
      </p:sp>
      <p:sp>
        <p:nvSpPr>
          <p:cNvPr id="4" name="Slide Number Placeholder 3">
            <a:extLst>
              <a:ext uri="{FF2B5EF4-FFF2-40B4-BE49-F238E27FC236}">
                <a16:creationId xmlns:a16="http://schemas.microsoft.com/office/drawing/2014/main" id="{96638A5E-33A1-23D5-10E9-5CADC9C6C847}"/>
              </a:ext>
            </a:extLst>
          </p:cNvPr>
          <p:cNvSpPr>
            <a:spLocks noGrp="1"/>
          </p:cNvSpPr>
          <p:nvPr>
            <p:ph type="sldNum" sz="quarter" idx="12"/>
          </p:nvPr>
        </p:nvSpPr>
        <p:spPr>
          <a:xfrm>
            <a:off x="10515600" y="6356350"/>
            <a:ext cx="1462825" cy="365125"/>
          </a:xfrm>
        </p:spPr>
        <p:txBody>
          <a:bodyPr>
            <a:normAutofit/>
          </a:bodyPr>
          <a:lstStyle/>
          <a:p>
            <a:pPr>
              <a:spcAft>
                <a:spcPts val="600"/>
              </a:spcAft>
            </a:pPr>
            <a:fld id="{2F1F5A53-C23E-4E2A-B813-1C162955845F}" type="slidenum">
              <a:rPr lang="en-CA">
                <a:solidFill>
                  <a:srgbClr val="FFFFFF"/>
                </a:solidFill>
              </a:rPr>
              <a:pPr>
                <a:spcAft>
                  <a:spcPts val="600"/>
                </a:spcAft>
              </a:pPr>
              <a:t>7</a:t>
            </a:fld>
            <a:endParaRPr lang="en-CA">
              <a:solidFill>
                <a:srgbClr val="FFFFFF"/>
              </a:solidFill>
            </a:endParaRPr>
          </a:p>
        </p:txBody>
      </p:sp>
    </p:spTree>
    <p:extLst>
      <p:ext uri="{BB962C8B-B14F-4D97-AF65-F5344CB8AC3E}">
        <p14:creationId xmlns:p14="http://schemas.microsoft.com/office/powerpoint/2010/main" val="202446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A772C-10C8-6012-54EA-996C0702E9D9}"/>
              </a:ext>
            </a:extLst>
          </p:cNvPr>
          <p:cNvSpPr>
            <a:spLocks noGrp="1"/>
          </p:cNvSpPr>
          <p:nvPr>
            <p:ph idx="1"/>
          </p:nvPr>
        </p:nvSpPr>
        <p:spPr>
          <a:xfrm>
            <a:off x="5080466" y="2111723"/>
            <a:ext cx="5180214" cy="1944436"/>
          </a:xfrm>
        </p:spPr>
        <p:txBody>
          <a:bodyPr>
            <a:normAutofit/>
          </a:bodyPr>
          <a:lstStyle/>
          <a:p>
            <a:pPr marL="0" indent="0">
              <a:buNone/>
            </a:pPr>
            <a:r>
              <a:rPr lang="en-CA" dirty="0">
                <a:effectLst/>
                <a:latin typeface="Calibri" panose="020F0502020204030204" pitchFamily="34" charset="0"/>
                <a:ea typeface="Calibri" panose="020F0502020204030204" pitchFamily="34" charset="0"/>
                <a:cs typeface="Times New Roman" panose="02020603050405020304" pitchFamily="18" charset="0"/>
              </a:rPr>
              <a:t>A high performing team is one that </a:t>
            </a:r>
            <a:r>
              <a:rPr lang="en-CA" b="1" i="1" dirty="0">
                <a:effectLst/>
                <a:latin typeface="Calibri" panose="020F0502020204030204" pitchFamily="34" charset="0"/>
                <a:ea typeface="Calibri" panose="020F0502020204030204" pitchFamily="34" charset="0"/>
                <a:cs typeface="Times New Roman" panose="02020603050405020304" pitchFamily="18" charset="0"/>
              </a:rPr>
              <a:t>consistently performs at a high-level, supports employee/team/ organizational well-being, and maximizes your people</a:t>
            </a:r>
            <a:r>
              <a:rPr lang="en-CA" b="1" i="1" dirty="0">
                <a:latin typeface="Calibri" panose="020F0502020204030204" pitchFamily="34" charset="0"/>
                <a:ea typeface="Calibri" panose="020F0502020204030204" pitchFamily="34" charset="0"/>
                <a:cs typeface="Times New Roman" panose="02020603050405020304" pitchFamily="18" charset="0"/>
              </a:rPr>
              <a:t> and is cohesive.</a:t>
            </a:r>
          </a:p>
          <a:p>
            <a:pPr marL="0" indent="0">
              <a:buNone/>
            </a:pPr>
            <a:r>
              <a:rPr lang="en-CA" b="1" i="1" dirty="0">
                <a:effectLst/>
                <a:latin typeface="Calibri" panose="020F0502020204030204" pitchFamily="34" charset="0"/>
                <a:ea typeface="Calibri" panose="020F0502020204030204" pitchFamily="34" charset="0"/>
                <a:cs typeface="Times New Roman" panose="02020603050405020304" pitchFamily="18" charset="0"/>
              </a:rPr>
              <a:t>The team is supported by de</a:t>
            </a:r>
            <a:r>
              <a:rPr lang="en-CA" b="1" i="1" dirty="0">
                <a:latin typeface="Calibri" panose="020F0502020204030204" pitchFamily="34" charset="0"/>
                <a:ea typeface="Calibri" panose="020F0502020204030204" pitchFamily="34" charset="0"/>
                <a:cs typeface="Times New Roman" panose="02020603050405020304" pitchFamily="18" charset="0"/>
              </a:rPr>
              <a:t>ep safety and trust</a:t>
            </a:r>
            <a:endParaRPr lang="en-CA"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400" dirty="0"/>
          </a:p>
          <a:p>
            <a:pPr marL="0" indent="0">
              <a:buNone/>
            </a:pPr>
            <a:endParaRPr lang="en-CA" sz="2400" dirty="0"/>
          </a:p>
        </p:txBody>
      </p:sp>
      <p:sp>
        <p:nvSpPr>
          <p:cNvPr id="4" name="Slide Number Placeholder 3">
            <a:extLst>
              <a:ext uri="{FF2B5EF4-FFF2-40B4-BE49-F238E27FC236}">
                <a16:creationId xmlns:a16="http://schemas.microsoft.com/office/drawing/2014/main" id="{5A182493-0180-1FA0-0576-F35D6E6D22B8}"/>
              </a:ext>
            </a:extLst>
          </p:cNvPr>
          <p:cNvSpPr>
            <a:spLocks noGrp="1"/>
          </p:cNvSpPr>
          <p:nvPr>
            <p:ph type="sldNum" sz="quarter" idx="12"/>
          </p:nvPr>
        </p:nvSpPr>
        <p:spPr/>
        <p:txBody>
          <a:bodyPr/>
          <a:lstStyle/>
          <a:p>
            <a:fld id="{2F1F5A53-C23E-4E2A-B813-1C162955845F}" type="slidenum">
              <a:rPr lang="en-CA" smtClean="0"/>
              <a:t>8</a:t>
            </a:fld>
            <a:endParaRPr lang="en-CA" dirty="0"/>
          </a:p>
        </p:txBody>
      </p:sp>
      <p:sp>
        <p:nvSpPr>
          <p:cNvPr id="2" name="Title 1">
            <a:extLst>
              <a:ext uri="{FF2B5EF4-FFF2-40B4-BE49-F238E27FC236}">
                <a16:creationId xmlns:a16="http://schemas.microsoft.com/office/drawing/2014/main" id="{AD6EAD11-088D-CFCE-D79D-D0DC27713CB4}"/>
              </a:ext>
            </a:extLst>
          </p:cNvPr>
          <p:cNvSpPr>
            <a:spLocks noGrp="1"/>
          </p:cNvSpPr>
          <p:nvPr>
            <p:ph type="title"/>
          </p:nvPr>
        </p:nvSpPr>
        <p:spPr>
          <a:xfrm>
            <a:off x="838200" y="365125"/>
            <a:ext cx="10515600" cy="716423"/>
          </a:xfrm>
        </p:spPr>
        <p:txBody>
          <a:bodyPr>
            <a:normAutofit/>
          </a:bodyPr>
          <a:lstStyle/>
          <a:p>
            <a:r>
              <a:rPr lang="en-CA" dirty="0"/>
              <a:t>High Performing Community Team</a:t>
            </a:r>
          </a:p>
        </p:txBody>
      </p:sp>
      <p:pic>
        <p:nvPicPr>
          <p:cNvPr id="22" name="Picture 21">
            <a:extLst>
              <a:ext uri="{FF2B5EF4-FFF2-40B4-BE49-F238E27FC236}">
                <a16:creationId xmlns:a16="http://schemas.microsoft.com/office/drawing/2014/main" id="{2B12D8E5-5345-EA40-AF21-F9832A81137B}"/>
              </a:ext>
            </a:extLst>
          </p:cNvPr>
          <p:cNvPicPr>
            <a:picLocks noChangeAspect="1"/>
          </p:cNvPicPr>
          <p:nvPr/>
        </p:nvPicPr>
        <p:blipFill>
          <a:blip r:embed="rId2"/>
          <a:stretch>
            <a:fillRect/>
          </a:stretch>
        </p:blipFill>
        <p:spPr>
          <a:xfrm>
            <a:off x="1931320" y="1772351"/>
            <a:ext cx="2477932" cy="2283808"/>
          </a:xfrm>
          <a:prstGeom prst="rect">
            <a:avLst/>
          </a:prstGeom>
        </p:spPr>
      </p:pic>
      <p:sp>
        <p:nvSpPr>
          <p:cNvPr id="23" name="Rectangle: Rounded Corners 22">
            <a:extLst>
              <a:ext uri="{FF2B5EF4-FFF2-40B4-BE49-F238E27FC236}">
                <a16:creationId xmlns:a16="http://schemas.microsoft.com/office/drawing/2014/main" id="{A5679326-59FD-0EE0-3E63-095B41469DF0}"/>
              </a:ext>
            </a:extLst>
          </p:cNvPr>
          <p:cNvSpPr/>
          <p:nvPr/>
        </p:nvSpPr>
        <p:spPr>
          <a:xfrm>
            <a:off x="1931320" y="4008898"/>
            <a:ext cx="2292064" cy="674420"/>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Safety and Trust</a:t>
            </a:r>
          </a:p>
        </p:txBody>
      </p:sp>
    </p:spTree>
    <p:extLst>
      <p:ext uri="{BB962C8B-B14F-4D97-AF65-F5344CB8AC3E}">
        <p14:creationId xmlns:p14="http://schemas.microsoft.com/office/powerpoint/2010/main" val="184721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BE78-1B63-508C-47C1-43F420C950BE}"/>
              </a:ext>
            </a:extLst>
          </p:cNvPr>
          <p:cNvSpPr>
            <a:spLocks noGrp="1"/>
          </p:cNvSpPr>
          <p:nvPr>
            <p:ph type="title"/>
          </p:nvPr>
        </p:nvSpPr>
        <p:spPr/>
        <p:txBody>
          <a:bodyPr>
            <a:noAutofit/>
          </a:bodyPr>
          <a:lstStyle/>
          <a:p>
            <a:r>
              <a:rPr lang="en-CA" sz="3200" dirty="0"/>
              <a:t>How Does a Team Consistently Perform at a High Level?</a:t>
            </a:r>
          </a:p>
        </p:txBody>
      </p:sp>
      <p:sp>
        <p:nvSpPr>
          <p:cNvPr id="3" name="Content Placeholder 2">
            <a:extLst>
              <a:ext uri="{FF2B5EF4-FFF2-40B4-BE49-F238E27FC236}">
                <a16:creationId xmlns:a16="http://schemas.microsoft.com/office/drawing/2014/main" id="{E248EE98-3A49-C8DB-829A-294214AC1C73}"/>
              </a:ext>
            </a:extLst>
          </p:cNvPr>
          <p:cNvSpPr>
            <a:spLocks noGrp="1"/>
          </p:cNvSpPr>
          <p:nvPr>
            <p:ph idx="1"/>
          </p:nvPr>
        </p:nvSpPr>
        <p:spPr>
          <a:xfrm>
            <a:off x="838200" y="1150374"/>
            <a:ext cx="8164484" cy="5026589"/>
          </a:xfrm>
        </p:spPr>
        <p:txBody>
          <a:bodyPr>
            <a:normAutofit fontScale="85000" lnSpcReduction="20000"/>
          </a:bodyPr>
          <a:lstStyle/>
          <a:p>
            <a:pPr marL="0" indent="0">
              <a:buNone/>
            </a:pPr>
            <a:r>
              <a:rPr lang="en-CA" b="1" dirty="0"/>
              <a:t>Evidence and experience shows us that the factors that matter most:</a:t>
            </a:r>
          </a:p>
          <a:p>
            <a:pPr marL="457200" lvl="0" indent="-457200">
              <a:lnSpc>
                <a:spcPct val="107000"/>
              </a:lnSpc>
              <a:buFont typeface="+mj-lt"/>
              <a:buAutoNum type="arabicPeriod"/>
            </a:pPr>
            <a:r>
              <a:rPr lang="en-CA" sz="1900" b="1" dirty="0">
                <a:effectLst/>
                <a:ea typeface="Calibri" panose="020F0502020204030204" pitchFamily="34" charset="0"/>
                <a:cs typeface="Times New Roman" panose="02020603050405020304" pitchFamily="18" charset="0"/>
              </a:rPr>
              <a:t>Clarity </a:t>
            </a:r>
            <a:r>
              <a:rPr lang="en-CA" sz="1900" dirty="0">
                <a:effectLst/>
                <a:ea typeface="Calibri" panose="020F0502020204030204" pitchFamily="34" charset="0"/>
                <a:cs typeface="Times New Roman" panose="02020603050405020304" pitchFamily="18" charset="0"/>
              </a:rPr>
              <a:t>– Do the Team members know, understand, and accept what the goals of the Team are? Is there clarity in what they are pursuing?</a:t>
            </a:r>
          </a:p>
          <a:p>
            <a:pPr marL="457200" lvl="0" indent="-457200">
              <a:lnSpc>
                <a:spcPct val="107000"/>
              </a:lnSpc>
              <a:buFont typeface="+mj-lt"/>
              <a:buAutoNum type="arabicPeriod"/>
            </a:pPr>
            <a:r>
              <a:rPr lang="en-CA" sz="1900" b="1" dirty="0">
                <a:effectLst/>
                <a:ea typeface="Calibri" panose="020F0502020204030204" pitchFamily="34" charset="0"/>
                <a:cs typeface="Times New Roman" panose="02020603050405020304" pitchFamily="18" charset="0"/>
              </a:rPr>
              <a:t>Identity/Relevance</a:t>
            </a:r>
            <a:r>
              <a:rPr lang="en-CA" sz="1900" dirty="0">
                <a:effectLst/>
                <a:ea typeface="Calibri" panose="020F0502020204030204" pitchFamily="34" charset="0"/>
                <a:cs typeface="Times New Roman" panose="02020603050405020304" pitchFamily="18" charset="0"/>
              </a:rPr>
              <a:t> – High performing teams show a strong connection between personal and collective team (and even organizational) identifies, values and goals. </a:t>
            </a:r>
          </a:p>
          <a:p>
            <a:pPr marL="457200" lvl="0" indent="-457200">
              <a:lnSpc>
                <a:spcPct val="107000"/>
              </a:lnSpc>
              <a:buFont typeface="+mj-lt"/>
              <a:buAutoNum type="arabicPeriod"/>
            </a:pPr>
            <a:r>
              <a:rPr lang="en-CA" sz="1900" b="1" dirty="0">
                <a:effectLst/>
                <a:ea typeface="Calibri" panose="020F0502020204030204" pitchFamily="34" charset="0"/>
                <a:cs typeface="Times New Roman" panose="02020603050405020304" pitchFamily="18" charset="0"/>
              </a:rPr>
              <a:t>Alignment</a:t>
            </a:r>
            <a:r>
              <a:rPr lang="en-CA" sz="1900" dirty="0">
                <a:effectLst/>
                <a:ea typeface="Calibri" panose="020F0502020204030204" pitchFamily="34" charset="0"/>
                <a:cs typeface="Times New Roman" panose="02020603050405020304" pitchFamily="18" charset="0"/>
              </a:rPr>
              <a:t> – High performing community organization teams have a strong alignment between their team’s work, the organization’s vision, and even the goals of the funding agency/Ministry. </a:t>
            </a:r>
          </a:p>
          <a:p>
            <a:pPr marL="457200" lvl="0" indent="-457200">
              <a:lnSpc>
                <a:spcPct val="107000"/>
              </a:lnSpc>
              <a:buFont typeface="+mj-lt"/>
              <a:buAutoNum type="arabicPeriod"/>
            </a:pPr>
            <a:r>
              <a:rPr lang="en-CA" sz="1900" b="1" dirty="0">
                <a:effectLst/>
                <a:ea typeface="Calibri" panose="020F0502020204030204" pitchFamily="34" charset="0"/>
                <a:cs typeface="Times New Roman" panose="02020603050405020304" pitchFamily="18" charset="0"/>
              </a:rPr>
              <a:t>Efficiency and Effectiveness</a:t>
            </a:r>
            <a:r>
              <a:rPr lang="en-CA" sz="1900" dirty="0">
                <a:effectLst/>
                <a:ea typeface="Calibri" panose="020F0502020204030204" pitchFamily="34" charset="0"/>
                <a:cs typeface="Times New Roman" panose="02020603050405020304" pitchFamily="18" charset="0"/>
              </a:rPr>
              <a:t> – A highly successful team is one that has the approaches, processes and tools to repeatedly achieve their goals with a low amount of resources</a:t>
            </a:r>
          </a:p>
          <a:p>
            <a:pPr marL="457200" lvl="0" indent="-457200">
              <a:lnSpc>
                <a:spcPct val="107000"/>
              </a:lnSpc>
              <a:spcAft>
                <a:spcPts val="800"/>
              </a:spcAft>
              <a:buFont typeface="+mj-lt"/>
              <a:buAutoNum type="arabicPeriod"/>
            </a:pPr>
            <a:r>
              <a:rPr lang="en-CA" sz="1900" b="1" dirty="0">
                <a:effectLst/>
                <a:ea typeface="Calibri" panose="020F0502020204030204" pitchFamily="34" charset="0"/>
                <a:cs typeface="Times New Roman" panose="02020603050405020304" pitchFamily="18" charset="0"/>
              </a:rPr>
              <a:t>The Right People, Skills, Roles</a:t>
            </a:r>
            <a:r>
              <a:rPr lang="en-CA" sz="1900" dirty="0">
                <a:effectLst/>
                <a:ea typeface="Calibri" panose="020F0502020204030204" pitchFamily="34" charset="0"/>
                <a:cs typeface="Times New Roman" panose="02020603050405020304" pitchFamily="18" charset="0"/>
              </a:rPr>
              <a:t> - High performing and effective teams have the right set of roles, responsibilities and skills for the work that is to be completed. This also includes conflict management, inter-relationship and other skills that are important for teams to work effectively. </a:t>
            </a:r>
          </a:p>
          <a:p>
            <a:pPr marL="0" indent="0">
              <a:lnSpc>
                <a:spcPct val="107000"/>
              </a:lnSpc>
              <a:spcAft>
                <a:spcPts val="800"/>
              </a:spcAft>
              <a:buNone/>
            </a:pPr>
            <a:r>
              <a:rPr lang="en-CA" sz="1900" dirty="0">
                <a:ea typeface="Calibri" panose="020F0502020204030204" pitchFamily="34" charset="0"/>
                <a:cs typeface="Times New Roman" panose="02020603050405020304" pitchFamily="18" charset="0"/>
              </a:rPr>
              <a:t>…but the real magic happens with…</a:t>
            </a:r>
          </a:p>
          <a:p>
            <a:pPr marL="457200" lvl="0" indent="-457200">
              <a:lnSpc>
                <a:spcPct val="107000"/>
              </a:lnSpc>
              <a:spcAft>
                <a:spcPts val="800"/>
              </a:spcAft>
              <a:buAutoNum type="arabicPeriod" startAt="6"/>
            </a:pPr>
            <a:r>
              <a:rPr lang="en-CA" sz="1900" b="1" dirty="0">
                <a:effectLst/>
                <a:ea typeface="Calibri" panose="020F0502020204030204" pitchFamily="34" charset="0"/>
                <a:cs typeface="Times New Roman" panose="02020603050405020304" pitchFamily="18" charset="0"/>
              </a:rPr>
              <a:t>Collective Creativity </a:t>
            </a:r>
            <a:r>
              <a:rPr lang="en-CA" sz="1900" dirty="0">
                <a:effectLst/>
                <a:ea typeface="Calibri" panose="020F0502020204030204" pitchFamily="34" charset="0"/>
                <a:cs typeface="Times New Roman" panose="02020603050405020304" pitchFamily="18" charset="0"/>
              </a:rPr>
              <a:t>– The </a:t>
            </a:r>
            <a:r>
              <a:rPr lang="en-US" sz="1900" dirty="0"/>
              <a:t>ability of a group to generate innovative ideas and solutions by working together, drawing on diverse perspectives, skills, and experiences.</a:t>
            </a:r>
          </a:p>
          <a:p>
            <a:pPr marL="457200" lvl="0" indent="-457200">
              <a:lnSpc>
                <a:spcPct val="107000"/>
              </a:lnSpc>
              <a:spcAft>
                <a:spcPts val="800"/>
              </a:spcAft>
              <a:buAutoNum type="arabicPeriod" startAt="6"/>
            </a:pPr>
            <a:endParaRPr lang="en-CA" sz="1900" dirty="0">
              <a:effectLst/>
              <a:ea typeface="Calibri" panose="020F0502020204030204" pitchFamily="34" charset="0"/>
              <a:cs typeface="Times New Roman" panose="02020603050405020304" pitchFamily="18" charset="0"/>
            </a:endParaRPr>
          </a:p>
          <a:p>
            <a:pPr marL="0" indent="0">
              <a:buNone/>
            </a:pPr>
            <a:endParaRPr lang="en-CA" dirty="0"/>
          </a:p>
        </p:txBody>
      </p:sp>
      <p:sp>
        <p:nvSpPr>
          <p:cNvPr id="4" name="Slide Number Placeholder 3">
            <a:extLst>
              <a:ext uri="{FF2B5EF4-FFF2-40B4-BE49-F238E27FC236}">
                <a16:creationId xmlns:a16="http://schemas.microsoft.com/office/drawing/2014/main" id="{EBA20118-DA12-C3BA-EAB7-327211638540}"/>
              </a:ext>
            </a:extLst>
          </p:cNvPr>
          <p:cNvSpPr>
            <a:spLocks noGrp="1"/>
          </p:cNvSpPr>
          <p:nvPr>
            <p:ph type="sldNum" sz="quarter" idx="12"/>
          </p:nvPr>
        </p:nvSpPr>
        <p:spPr/>
        <p:txBody>
          <a:bodyPr/>
          <a:lstStyle/>
          <a:p>
            <a:fld id="{2F1F5A53-C23E-4E2A-B813-1C162955845F}" type="slidenum">
              <a:rPr lang="en-CA" smtClean="0"/>
              <a:t>9</a:t>
            </a:fld>
            <a:endParaRPr lang="en-CA" dirty="0"/>
          </a:p>
        </p:txBody>
      </p:sp>
      <p:pic>
        <p:nvPicPr>
          <p:cNvPr id="10" name="Picture 9">
            <a:extLst>
              <a:ext uri="{FF2B5EF4-FFF2-40B4-BE49-F238E27FC236}">
                <a16:creationId xmlns:a16="http://schemas.microsoft.com/office/drawing/2014/main" id="{D22988E3-E87B-0F22-10A8-1402DBCF7FEB}"/>
              </a:ext>
            </a:extLst>
          </p:cNvPr>
          <p:cNvPicPr>
            <a:picLocks noChangeAspect="1"/>
          </p:cNvPicPr>
          <p:nvPr/>
        </p:nvPicPr>
        <p:blipFill>
          <a:blip r:embed="rId3"/>
          <a:stretch>
            <a:fillRect/>
          </a:stretch>
        </p:blipFill>
        <p:spPr>
          <a:xfrm>
            <a:off x="9433559" y="2085424"/>
            <a:ext cx="1578244" cy="1578244"/>
          </a:xfrm>
          <a:prstGeom prst="rect">
            <a:avLst/>
          </a:prstGeom>
        </p:spPr>
      </p:pic>
    </p:spTree>
    <p:extLst>
      <p:ext uri="{BB962C8B-B14F-4D97-AF65-F5344CB8AC3E}">
        <p14:creationId xmlns:p14="http://schemas.microsoft.com/office/powerpoint/2010/main" val="16145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3288</TotalTime>
  <Words>1956</Words>
  <Application>Microsoft Office PowerPoint</Application>
  <PresentationFormat>Widescreen</PresentationFormat>
  <Paragraphs>210</Paragraphs>
  <Slides>22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aktiv-grotesk</vt:lpstr>
      <vt:lpstr>Arial</vt:lpstr>
      <vt:lpstr>Calibri</vt:lpstr>
      <vt:lpstr>Courier New</vt:lpstr>
      <vt:lpstr>Lato</vt:lpstr>
      <vt:lpstr>Wingdings</vt:lpstr>
      <vt:lpstr>Office Theme</vt:lpstr>
      <vt:lpstr>Future-Proofing Community Organizations:</vt:lpstr>
      <vt:lpstr>PowerPoint Presentation</vt:lpstr>
      <vt:lpstr>Your Best Way to Learn Today</vt:lpstr>
      <vt:lpstr>With my High-Performance Coaching Hat On…</vt:lpstr>
      <vt:lpstr>Challenges We are Facing</vt:lpstr>
      <vt:lpstr>How System Challenges Impact Community Organizations</vt:lpstr>
      <vt:lpstr>High-Performing Community Organizations Excel in Adaptability</vt:lpstr>
      <vt:lpstr>High Performing Community Team</vt:lpstr>
      <vt:lpstr>How Does a Team Consistently Perform at a High Level?</vt:lpstr>
      <vt:lpstr>One Magic Ingredient Can Lead to Thriving…</vt:lpstr>
      <vt:lpstr>What is Well-Being?</vt:lpstr>
      <vt:lpstr>PERMA Model of Well-Being</vt:lpstr>
      <vt:lpstr>Maximize Your People</vt:lpstr>
      <vt:lpstr>Team Cohesion and Coordination</vt:lpstr>
      <vt:lpstr>Safety and Trust</vt:lpstr>
      <vt:lpstr>Community Living Huntsville Was Facing Some Challenges</vt:lpstr>
      <vt:lpstr>We Created the Thriving Culture Project</vt:lpstr>
      <vt:lpstr>What We Did</vt:lpstr>
      <vt:lpstr>What We Found</vt:lpstr>
      <vt:lpstr>Some Budding Hope</vt:lpstr>
      <vt:lpstr>Lessons Learned/Takeaways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CECE Membership Management System</dc:title>
  <dc:creator>Michae Schiel</dc:creator>
  <cp:lastModifiedBy>michael schiel</cp:lastModifiedBy>
  <cp:revision>75</cp:revision>
  <dcterms:created xsi:type="dcterms:W3CDTF">2018-04-26T12:46:54Z</dcterms:created>
  <dcterms:modified xsi:type="dcterms:W3CDTF">2025-04-27T17:49:10Z</dcterms:modified>
</cp:coreProperties>
</file>