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1"/>
  </p:notesMasterIdLst>
  <p:sldIdLst>
    <p:sldId id="256" r:id="rId2"/>
    <p:sldId id="313" r:id="rId3"/>
    <p:sldId id="305" r:id="rId4"/>
    <p:sldId id="258" r:id="rId5"/>
    <p:sldId id="259" r:id="rId6"/>
    <p:sldId id="295" r:id="rId7"/>
    <p:sldId id="306" r:id="rId8"/>
    <p:sldId id="312" r:id="rId9"/>
    <p:sldId id="261" r:id="rId10"/>
    <p:sldId id="303" r:id="rId11"/>
    <p:sldId id="311" r:id="rId12"/>
    <p:sldId id="265" r:id="rId13"/>
    <p:sldId id="298" r:id="rId14"/>
    <p:sldId id="297" r:id="rId15"/>
    <p:sldId id="314" r:id="rId16"/>
    <p:sldId id="296" r:id="rId17"/>
    <p:sldId id="304" r:id="rId18"/>
    <p:sldId id="271" r:id="rId19"/>
    <p:sldId id="301" r:id="rId20"/>
    <p:sldId id="294" r:id="rId21"/>
    <p:sldId id="308" r:id="rId22"/>
    <p:sldId id="315" r:id="rId23"/>
    <p:sldId id="307" r:id="rId24"/>
    <p:sldId id="310" r:id="rId25"/>
    <p:sldId id="316" r:id="rId26"/>
    <p:sldId id="276" r:id="rId27"/>
    <p:sldId id="300" r:id="rId28"/>
    <p:sldId id="262" r:id="rId29"/>
    <p:sldId id="274" r:id="rId30"/>
  </p:sldIdLst>
  <p:sldSz cx="9144000" cy="5143500" type="screen16x9"/>
  <p:notesSz cx="6858000" cy="9144000"/>
  <p:embeddedFontLst>
    <p:embeddedFont>
      <p:font typeface="Assistant" pitchFamily="2" charset="-79"/>
      <p:regular r:id="rId32"/>
      <p:bold r:id="rId33"/>
    </p:embeddedFont>
    <p:embeddedFont>
      <p:font typeface="Assistant Light" panose="020F0302020204030204" pitchFamily="34" charset="0"/>
      <p:regular r:id="rId34"/>
      <p:bold r:id="rId35"/>
    </p:embeddedFont>
    <p:embeddedFont>
      <p:font typeface="Nunito Sans" pitchFamily="2" charset="77"/>
      <p:regular r:id="rId36"/>
      <p:bold r:id="rId37"/>
      <p:italic r:id="rId38"/>
      <p:boldItalic r:id="rId39"/>
    </p:embeddedFont>
    <p:embeddedFont>
      <p:font typeface="Nunito Sans ExtraBold" panose="020F0502020204030204" pitchFamily="34" charset="0"/>
      <p:bold r:id="rId40"/>
      <p:italic r:id="rId41"/>
      <p:boldItalic r:id="rId42"/>
    </p:embeddedFont>
    <p:embeddedFont>
      <p:font typeface="Pontano Sans"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pos="4215">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7F6ECF-35DE-4039-BD1B-D7BE50E965F9}" v="5" dt="2025-04-25T15:56:11.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0"/>
    <p:restoredTop sz="82945"/>
  </p:normalViewPr>
  <p:slideViewPr>
    <p:cSldViewPr snapToGrid="0">
      <p:cViewPr varScale="1">
        <p:scale>
          <a:sx n="139" d="100"/>
          <a:sy n="139" d="100"/>
        </p:scale>
        <p:origin x="1208" y="176"/>
      </p:cViewPr>
      <p:guideLst>
        <p:guide pos="5760"/>
        <p:guide pos="421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t>Jennifer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t>1989-1990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t>Ontario Chapter of the American Association for Mental Deficiency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t>Maintained links to US groups like NADD but focused on issues in Ontario &amp; Canada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Strong leadership navigated the legal and procedural challenges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First big event was the OADD conference in 1990 in London called Renaissance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sz="1100"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sz="1100" dirty="0">
              <a:effectLst/>
            </a:endParaRPr>
          </a:p>
          <a:p>
            <a:pPr marL="158750" indent="0">
              <a:buNone/>
            </a:pPr>
            <a:r>
              <a:rPr lang="en-US" dirty="0"/>
              <a:t>Post 1990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Membership expanded to include professionals from diverse settings.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Focused on excellence in exchange of expertise and networking though annual conferences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We tried to become an information conduit between the Ministry and service providers – still have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10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effectLst/>
              </a:rPr>
              <a:t> </a:t>
            </a:r>
          </a:p>
          <a:p>
            <a:endParaRPr lang="en-US" dirty="0"/>
          </a:p>
        </p:txBody>
      </p:sp>
    </p:spTree>
    <p:extLst>
      <p:ext uri="{BB962C8B-B14F-4D97-AF65-F5344CB8AC3E}">
        <p14:creationId xmlns:p14="http://schemas.microsoft.com/office/powerpoint/2010/main" val="218112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58AB4-92D4-2975-65A1-6638629FC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21E50-C24F-CD42-BC49-D29076F70C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290C22-04C6-A398-5AE8-C5278AB4101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effectLst/>
              </a:rPr>
              <a:t>Jennifer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effectLst/>
              </a:rPr>
              <a:t>Recent Years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CA" sz="1100" dirty="0">
                <a:effectLst/>
              </a:rPr>
              <a:t>OADD pivots regularly to meet the changing needs in the sector focusing as always on the educational and networking needs of people working and studying in the field</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CA" sz="1100" dirty="0">
                <a:effectLst/>
              </a:rPr>
              <a:t>Organizational membership includes all staff – increases engagement and areas of focus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CA" sz="1100" dirty="0">
                <a:effectLst/>
              </a:rPr>
              <a:t>Collaboration with other agencies and government is essential – OADD Board members often wear “two hats” </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CA" sz="1100" dirty="0">
              <a:effectLst/>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CA" sz="1100" dirty="0">
                <a:effectLst/>
              </a:rPr>
              <a:t>Overall impact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About us, By us, For us.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effectLst/>
              </a:rPr>
              <a:t>We are our own best resources – OADD facilitates that exchange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effectLst/>
              </a:rPr>
              <a:t> </a:t>
            </a:r>
          </a:p>
          <a:p>
            <a:endParaRPr lang="en-US" dirty="0"/>
          </a:p>
        </p:txBody>
      </p:sp>
    </p:spTree>
    <p:extLst>
      <p:ext uri="{BB962C8B-B14F-4D97-AF65-F5344CB8AC3E}">
        <p14:creationId xmlns:p14="http://schemas.microsoft.com/office/powerpoint/2010/main" val="61613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8d3b44f0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8d3b44f0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36EB867D-6F07-7CA8-D1C5-4274574DCF25}"/>
            </a:ext>
          </a:extLst>
        </p:cNvPr>
        <p:cNvGrpSpPr/>
        <p:nvPr/>
      </p:nvGrpSpPr>
      <p:grpSpPr>
        <a:xfrm>
          <a:off x="0" y="0"/>
          <a:ext cx="0" cy="0"/>
          <a:chOff x="0" y="0"/>
          <a:chExt cx="0" cy="0"/>
        </a:xfrm>
      </p:grpSpPr>
      <p:sp>
        <p:nvSpPr>
          <p:cNvPr id="367" name="Google Shape;367;g58d3b44f08_0_132:notes">
            <a:extLst>
              <a:ext uri="{FF2B5EF4-FFF2-40B4-BE49-F238E27FC236}">
                <a16:creationId xmlns:a16="http://schemas.microsoft.com/office/drawing/2014/main" id="{AC7A6FDC-468A-1371-1FBD-284FF9ABA1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8d3b44f08_0_132:notes">
            <a:extLst>
              <a:ext uri="{FF2B5EF4-FFF2-40B4-BE49-F238E27FC236}">
                <a16:creationId xmlns:a16="http://schemas.microsoft.com/office/drawing/2014/main" id="{F5901664-1310-F027-FFAB-D1DD2A7CC1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Tracey </a:t>
            </a:r>
          </a:p>
          <a:p>
            <a:pPr marL="0" lvl="0" indent="0" algn="l" rtl="0">
              <a:spcBef>
                <a:spcPts val="0"/>
              </a:spcBef>
              <a:spcAft>
                <a:spcPts val="0"/>
              </a:spcAft>
              <a:buNone/>
            </a:pPr>
            <a:r>
              <a:rPr lang="en-US" sz="1800" dirty="0">
                <a:effectLst/>
                <a:latin typeface="Arial" panose="020B0604020202020204" pitchFamily="34" charset="0"/>
                <a:ea typeface="Calibri" panose="020F0502020204030204" pitchFamily="34" charset="0"/>
              </a:rPr>
              <a:t>New starting this November Professional Development Lecture Series: Shaping Tomorrow’s Supervisors: Skill Development I the DS Sector </a:t>
            </a:r>
          </a:p>
          <a:p>
            <a:pPr marL="0" lvl="0" indent="0" algn="l" rtl="0">
              <a:spcBef>
                <a:spcPts val="0"/>
              </a:spcBef>
              <a:spcAft>
                <a:spcPts val="0"/>
              </a:spcAft>
              <a:buNone/>
            </a:pPr>
            <a:r>
              <a:rPr lang="en-US" sz="1800" dirty="0">
                <a:effectLst/>
                <a:latin typeface="Arial" panose="020B0604020202020204" pitchFamily="34" charset="0"/>
                <a:ea typeface="Calibri" panose="020F0502020204030204" pitchFamily="34" charset="0"/>
              </a:rPr>
              <a:t>- 6 Sessions that will be an add on to each of the conferences and events</a:t>
            </a:r>
            <a:endParaRPr dirty="0"/>
          </a:p>
        </p:txBody>
      </p:sp>
    </p:spTree>
    <p:extLst>
      <p:ext uri="{BB962C8B-B14F-4D97-AF65-F5344CB8AC3E}">
        <p14:creationId xmlns:p14="http://schemas.microsoft.com/office/powerpoint/2010/main" val="41422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1816C0F7-C634-DF79-433C-B601854FC6B2}"/>
            </a:ext>
          </a:extLst>
        </p:cNvPr>
        <p:cNvGrpSpPr/>
        <p:nvPr/>
      </p:nvGrpSpPr>
      <p:grpSpPr>
        <a:xfrm>
          <a:off x="0" y="0"/>
          <a:ext cx="0" cy="0"/>
          <a:chOff x="0" y="0"/>
          <a:chExt cx="0" cy="0"/>
        </a:xfrm>
      </p:grpSpPr>
      <p:sp>
        <p:nvSpPr>
          <p:cNvPr id="367" name="Google Shape;367;g58d3b44f08_0_132:notes">
            <a:extLst>
              <a:ext uri="{FF2B5EF4-FFF2-40B4-BE49-F238E27FC236}">
                <a16:creationId xmlns:a16="http://schemas.microsoft.com/office/drawing/2014/main" id="{00641703-A58D-8B3A-795C-966914A7B6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8d3b44f08_0_132:notes">
            <a:extLst>
              <a:ext uri="{FF2B5EF4-FFF2-40B4-BE49-F238E27FC236}">
                <a16:creationId xmlns:a16="http://schemas.microsoft.com/office/drawing/2014/main" id="{1776148F-F506-2346-DB57-33CE949E07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Tracey </a:t>
            </a:r>
          </a:p>
          <a:p>
            <a:pPr marL="171450" lvl="0" indent="-171450" algn="l" rtl="0">
              <a:spcBef>
                <a:spcPts val="0"/>
              </a:spcBef>
              <a:spcAft>
                <a:spcPts val="0"/>
              </a:spcAft>
              <a:buFontTx/>
              <a:buChar char="-"/>
            </a:pPr>
            <a:r>
              <a:rPr lang="en-US" dirty="0"/>
              <a:t>RSIG </a:t>
            </a: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To provide and update regarding the research being conducted to advance the field of intellectual and/or developmental disabilities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To provide an opportunity for networking and collaboration for researchers, students, professionals and self-advocates with an interest in the field of developmental disabilities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To facilitate interest and support for research regarding developmental disabilities at the level of  universities, colleges, community and government)</a:t>
            </a:r>
          </a:p>
          <a:p>
            <a:pPr marL="342900" lvl="0" indent="-342900">
              <a:lnSpc>
                <a:spcPct val="107000"/>
              </a:lnSpc>
              <a:spcAft>
                <a:spcPts val="800"/>
              </a:spcAft>
              <a:buSzPts val="1000"/>
              <a:buFont typeface="Symbol" panose="05050102010706020507" pitchFamily="18" charset="2"/>
              <a:buChar char=""/>
              <a:tabLst>
                <a:tab pos="457200" algn="l"/>
              </a:tabLst>
            </a:pPr>
            <a:r>
              <a:rPr lang="en-CA" sz="1800" dirty="0">
                <a:solidFill>
                  <a:srgbClr val="4A4A4A"/>
                </a:solidFill>
                <a:effectLst/>
                <a:latin typeface="Arial" panose="020B0604020202020204" pitchFamily="34" charset="0"/>
                <a:ea typeface="Calibri" panose="020F0502020204030204" pitchFamily="34" charset="0"/>
                <a:cs typeface="Times New Roman" panose="02020603050405020304" pitchFamily="18" charset="0"/>
              </a:rPr>
              <a:t>The day consists of poster and presentation from professionals and student researches from diverse disciplines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351305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368F1B7F-B713-CFB0-26A9-9373FB04D376}"/>
            </a:ext>
          </a:extLst>
        </p:cNvPr>
        <p:cNvGrpSpPr/>
        <p:nvPr/>
      </p:nvGrpSpPr>
      <p:grpSpPr>
        <a:xfrm>
          <a:off x="0" y="0"/>
          <a:ext cx="0" cy="0"/>
          <a:chOff x="0" y="0"/>
          <a:chExt cx="0" cy="0"/>
        </a:xfrm>
      </p:grpSpPr>
      <p:sp>
        <p:nvSpPr>
          <p:cNvPr id="349" name="Google Shape;349;g58d3b44f08_0_95:notes">
            <a:extLst>
              <a:ext uri="{FF2B5EF4-FFF2-40B4-BE49-F238E27FC236}">
                <a16:creationId xmlns:a16="http://schemas.microsoft.com/office/drawing/2014/main" id="{8CAB54B1-EDA2-22D6-264F-FCB881B888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8d3b44f08_0_95:notes">
            <a:extLst>
              <a:ext uri="{FF2B5EF4-FFF2-40B4-BE49-F238E27FC236}">
                <a16:creationId xmlns:a16="http://schemas.microsoft.com/office/drawing/2014/main" id="{14911F58-6BDE-FB8A-9E8D-585D62BAFF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07000"/>
              </a:lnSpc>
              <a:spcAft>
                <a:spcPts val="800"/>
              </a:spcAft>
              <a:buNone/>
              <a:tabLst>
                <a:tab pos="4235450" algn="l"/>
              </a:tabLst>
            </a:pPr>
            <a:r>
              <a:rPr lang="en-CA" sz="1800" dirty="0">
                <a:effectLst/>
                <a:latin typeface="Arial" panose="020B0604020202020204" pitchFamily="34" charset="0"/>
                <a:ea typeface="Calibri" panose="020F0502020204030204" pitchFamily="34" charset="0"/>
                <a:cs typeface="Times New Roman" panose="02020603050405020304" pitchFamily="18" charset="0"/>
              </a:rPr>
              <a:t>Tracey</a:t>
            </a:r>
          </a:p>
          <a:p>
            <a:pPr>
              <a:lnSpc>
                <a:spcPct val="107000"/>
              </a:lnSpc>
              <a:spcAft>
                <a:spcPts val="800"/>
              </a:spcAft>
              <a:tabLst>
                <a:tab pos="4235450" algn="l"/>
              </a:tabLst>
            </a:pPr>
            <a:r>
              <a:rPr lang="en-CA" sz="1800" dirty="0">
                <a:effectLst/>
                <a:latin typeface="Arial" panose="020B0604020202020204" pitchFamily="34" charset="0"/>
                <a:ea typeface="Calibri" panose="020F0502020204030204" pitchFamily="34" charset="0"/>
                <a:cs typeface="Times New Roman" panose="02020603050405020304" pitchFamily="18" charset="0"/>
              </a:rPr>
              <a:t>OADD actively collaborates with a range of organizations across the developmental services (DS) sector, including OASIS, the Provincial Network, SCDSN, Community Living Ontario, the DS HR Forum, and academic institutions such as colleges and universities.</a:t>
            </a:r>
          </a:p>
          <a:p>
            <a:pPr>
              <a:lnSpc>
                <a:spcPct val="107000"/>
              </a:lnSpc>
              <a:spcAft>
                <a:spcPts val="800"/>
              </a:spcAft>
              <a:tabLst>
                <a:tab pos="4235450" algn="l"/>
              </a:tabLst>
            </a:pPr>
            <a:r>
              <a:rPr lang="en-CA" sz="1800" dirty="0">
                <a:effectLst/>
                <a:latin typeface="Arial" panose="020B0604020202020204" pitchFamily="34" charset="0"/>
                <a:ea typeface="Calibri" panose="020F0502020204030204" pitchFamily="34" charset="0"/>
                <a:cs typeface="Times New Roman" panose="02020603050405020304" pitchFamily="18" charset="0"/>
              </a:rPr>
              <a:t> The organization also engages in cross-sector partnerships with the health and mental health sectors. </a:t>
            </a:r>
          </a:p>
          <a:p>
            <a:pPr marL="158750" indent="0">
              <a:lnSpc>
                <a:spcPct val="107000"/>
              </a:lnSpc>
              <a:spcAft>
                <a:spcPts val="800"/>
              </a:spcAft>
              <a:buNone/>
              <a:tabLst>
                <a:tab pos="423545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235450" algn="l"/>
              </a:tabLst>
            </a:pPr>
            <a:r>
              <a:rPr lang="en-CA" sz="1800" dirty="0">
                <a:effectLst/>
                <a:latin typeface="Arial" panose="020B0604020202020204" pitchFamily="34" charset="0"/>
                <a:ea typeface="Calibri" panose="020F0502020204030204" pitchFamily="34" charset="0"/>
                <a:cs typeface="Times New Roman" panose="02020603050405020304" pitchFamily="18" charset="0"/>
              </a:rPr>
              <a:t>OADD maintains connections with existing Transition-Aged Youth (TAY) and adult services and is working toward future linkages with children’s services.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491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0B605A3C-46E3-D3E2-EFFE-33B17FBDB289}"/>
            </a:ext>
          </a:extLst>
        </p:cNvPr>
        <p:cNvGrpSpPr/>
        <p:nvPr/>
      </p:nvGrpSpPr>
      <p:grpSpPr>
        <a:xfrm>
          <a:off x="0" y="0"/>
          <a:ext cx="0" cy="0"/>
          <a:chOff x="0" y="0"/>
          <a:chExt cx="0" cy="0"/>
        </a:xfrm>
      </p:grpSpPr>
      <p:sp>
        <p:nvSpPr>
          <p:cNvPr id="367" name="Google Shape;367;g58d3b44f08_0_132:notes">
            <a:extLst>
              <a:ext uri="{FF2B5EF4-FFF2-40B4-BE49-F238E27FC236}">
                <a16:creationId xmlns:a16="http://schemas.microsoft.com/office/drawing/2014/main" id="{D2359722-5252-F934-FF46-EBBCCD8D32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8d3b44f08_0_132:notes">
            <a:extLst>
              <a:ext uri="{FF2B5EF4-FFF2-40B4-BE49-F238E27FC236}">
                <a16:creationId xmlns:a16="http://schemas.microsoft.com/office/drawing/2014/main" id="{55F218B9-0A60-BE1F-2CA3-9B762F86D8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Jennifer</a:t>
            </a:r>
          </a:p>
          <a:p>
            <a:pPr marL="171450" lvl="0" indent="-171450" algn="l" rtl="0">
              <a:spcBef>
                <a:spcPts val="0"/>
              </a:spcBef>
              <a:spcAft>
                <a:spcPts val="0"/>
              </a:spcAft>
            </a:pPr>
            <a:r>
              <a:rPr lang="en-CA" dirty="0"/>
              <a:t>Journal first published in 1992 – usually two issues per you but may vary</a:t>
            </a:r>
          </a:p>
          <a:p>
            <a:pPr marL="171450" lvl="0" indent="-171450" algn="l" rtl="0">
              <a:spcBef>
                <a:spcPts val="0"/>
              </a:spcBef>
              <a:spcAft>
                <a:spcPts val="0"/>
              </a:spcAft>
            </a:pPr>
            <a:r>
              <a:rPr lang="en-CA" dirty="0"/>
              <a:t>Have always been posted on-line and are now only published on-line</a:t>
            </a:r>
          </a:p>
          <a:p>
            <a:pPr marL="171450" lvl="0" indent="-171450" algn="l" rtl="0">
              <a:spcBef>
                <a:spcPts val="0"/>
              </a:spcBef>
              <a:spcAft>
                <a:spcPts val="0"/>
              </a:spcAft>
            </a:pPr>
            <a:r>
              <a:rPr lang="en-CA" b="1" dirty="0"/>
              <a:t>Access is free on the OADD website under the publications tab – all issues </a:t>
            </a:r>
          </a:p>
          <a:p>
            <a:pPr marL="171450" lvl="0" indent="-171450" algn="l" rtl="0">
              <a:spcBef>
                <a:spcPts val="0"/>
              </a:spcBef>
              <a:spcAft>
                <a:spcPts val="0"/>
              </a:spcAft>
            </a:pPr>
            <a:r>
              <a:rPr lang="en-CA" dirty="0"/>
              <a:t>Volunteer editors</a:t>
            </a:r>
          </a:p>
          <a:p>
            <a:pPr marL="171450" lvl="0" indent="-171450" algn="l" rtl="0">
              <a:spcBef>
                <a:spcPts val="0"/>
              </a:spcBef>
              <a:spcAft>
                <a:spcPts val="0"/>
              </a:spcAft>
            </a:pPr>
            <a:r>
              <a:rPr lang="en-CA" dirty="0"/>
              <a:t>Articles are peer-reviewed </a:t>
            </a:r>
          </a:p>
          <a:p>
            <a:pPr marL="171450" lvl="0" indent="-171450" algn="l" rtl="0">
              <a:spcBef>
                <a:spcPts val="0"/>
              </a:spcBef>
              <a:spcAft>
                <a:spcPts val="0"/>
              </a:spcAft>
            </a:pPr>
            <a:r>
              <a:rPr lang="en-CA" dirty="0"/>
              <a:t>International contributions  - majority are Canadian talking about Canadian issues</a:t>
            </a:r>
          </a:p>
          <a:p>
            <a:pPr marL="171450" lvl="0" indent="-171450" algn="l" rtl="0">
              <a:spcBef>
                <a:spcPts val="0"/>
              </a:spcBef>
              <a:spcAft>
                <a:spcPts val="0"/>
              </a:spcAft>
            </a:pPr>
            <a:r>
              <a:rPr lang="en-CA" dirty="0"/>
              <a:t>Excellent venue for publishing emerging research projects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482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E8B3B54E-389D-F95C-50BE-0840FC7E83C3}"/>
            </a:ext>
          </a:extLst>
        </p:cNvPr>
        <p:cNvGrpSpPr/>
        <p:nvPr/>
      </p:nvGrpSpPr>
      <p:grpSpPr>
        <a:xfrm>
          <a:off x="0" y="0"/>
          <a:ext cx="0" cy="0"/>
          <a:chOff x="0" y="0"/>
          <a:chExt cx="0" cy="0"/>
        </a:xfrm>
      </p:grpSpPr>
      <p:sp>
        <p:nvSpPr>
          <p:cNvPr id="367" name="Google Shape;367;g58d3b44f08_0_132:notes">
            <a:extLst>
              <a:ext uri="{FF2B5EF4-FFF2-40B4-BE49-F238E27FC236}">
                <a16:creationId xmlns:a16="http://schemas.microsoft.com/office/drawing/2014/main" id="{CE6382DF-56E5-FD78-5AC6-F9F3FC2472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8d3b44f08_0_132:notes">
            <a:extLst>
              <a:ext uri="{FF2B5EF4-FFF2-40B4-BE49-F238E27FC236}">
                <a16:creationId xmlns:a16="http://schemas.microsoft.com/office/drawing/2014/main" id="{42C79693-DE94-EBE0-634F-531902F0DF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Jennifer</a:t>
            </a:r>
          </a:p>
          <a:p>
            <a:pPr marL="0" lvl="0" indent="0" algn="l" rtl="0">
              <a:spcBef>
                <a:spcPts val="0"/>
              </a:spcBef>
              <a:spcAft>
                <a:spcPts val="0"/>
              </a:spcAft>
              <a:buNone/>
            </a:pPr>
            <a:r>
              <a:rPr lang="en-US" dirty="0"/>
              <a:t>Annual scholarships and awards adjudicated by volunteer committee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Scholarship</a:t>
            </a:r>
          </a:p>
          <a:p>
            <a:pPr marL="171450" lvl="0" indent="-171450" algn="l" rtl="0">
              <a:spcBef>
                <a:spcPts val="0"/>
              </a:spcBef>
              <a:spcAft>
                <a:spcPts val="0"/>
              </a:spcAft>
            </a:pPr>
            <a:r>
              <a:rPr lang="en-US" dirty="0"/>
              <a:t>OADD funds the Kay Sansom scholarships (3 - $1,000 student scholarships)</a:t>
            </a:r>
          </a:p>
          <a:p>
            <a:pPr marL="171450" lvl="0" indent="-171450" algn="l" rtl="0">
              <a:spcBef>
                <a:spcPts val="0"/>
              </a:spcBef>
              <a:spcAft>
                <a:spcPts val="0"/>
              </a:spcAft>
            </a:pPr>
            <a:r>
              <a:rPr lang="en-US" dirty="0"/>
              <a:t>OADD manages the OADD-NADD scholarships funded by a grant from NADD Ontario on its dissolution (2 - $1,000 scholarships)</a:t>
            </a:r>
          </a:p>
          <a:p>
            <a:pPr marL="171450" lvl="0" indent="-171450" algn="l" rtl="0">
              <a:spcBef>
                <a:spcPts val="0"/>
              </a:spcBef>
              <a:spcAft>
                <a:spcPts val="0"/>
              </a:spcAft>
            </a:pPr>
            <a:r>
              <a:rPr lang="en-US" dirty="0"/>
              <a:t>OADD administers the Dr. Bruce McCreary Scholarship ($5,000) on behalf of Ongwanada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Awards</a:t>
            </a:r>
          </a:p>
          <a:p>
            <a:pPr marL="171450" lvl="0" indent="-171450" algn="l" rtl="0">
              <a:spcBef>
                <a:spcPts val="0"/>
              </a:spcBef>
              <a:spcAft>
                <a:spcPts val="0"/>
              </a:spcAft>
            </a:pPr>
            <a:r>
              <a:rPr lang="en-US" dirty="0"/>
              <a:t>Over the years the number and type of awards have changed </a:t>
            </a:r>
          </a:p>
          <a:p>
            <a:pPr marL="171450" lvl="0" indent="-171450" algn="l" rtl="0">
              <a:spcBef>
                <a:spcPts val="0"/>
              </a:spcBef>
              <a:spcAft>
                <a:spcPts val="0"/>
              </a:spcAft>
            </a:pPr>
            <a:r>
              <a:rPr lang="en-US" dirty="0"/>
              <a:t>Currently two Hull-Rohrer Award and OADD award of excellence. </a:t>
            </a:r>
          </a:p>
          <a:p>
            <a:pPr marL="171450" lvl="0" indent="-171450" algn="l" rtl="0">
              <a:spcBef>
                <a:spcPts val="0"/>
              </a:spcBef>
              <a:spcAft>
                <a:spcPts val="0"/>
              </a:spcAft>
            </a:pPr>
            <a:r>
              <a:rPr lang="en-US" dirty="0"/>
              <a:t>HR – for significant sector wide impact</a:t>
            </a:r>
          </a:p>
          <a:p>
            <a:pPr marL="171450" lvl="0" indent="-171450" algn="l" rtl="0">
              <a:spcBef>
                <a:spcPts val="0"/>
              </a:spcBef>
              <a:spcAft>
                <a:spcPts val="0"/>
              </a:spcAft>
            </a:pPr>
            <a:r>
              <a:rPr lang="en-US" dirty="0"/>
              <a:t>OADD – for contribution to understanding or enhanced quality of care for people with IDD</a:t>
            </a:r>
          </a:p>
        </p:txBody>
      </p:sp>
    </p:spTree>
    <p:extLst>
      <p:ext uri="{BB962C8B-B14F-4D97-AF65-F5344CB8AC3E}">
        <p14:creationId xmlns:p14="http://schemas.microsoft.com/office/powerpoint/2010/main" val="362991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8d3b44f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Speak to value of being a </a:t>
            </a:r>
          </a:p>
          <a:p>
            <a:r>
              <a:rPr lang="en-US" dirty="0"/>
              <a:t>PRICING</a:t>
            </a:r>
          </a:p>
          <a:p>
            <a:r>
              <a:rPr lang="en-US" dirty="0"/>
              <a:t>PROMOTIONAL ASPECTS</a:t>
            </a:r>
          </a:p>
        </p:txBody>
      </p:sp>
    </p:spTree>
    <p:extLst>
      <p:ext uri="{BB962C8B-B14F-4D97-AF65-F5344CB8AC3E}">
        <p14:creationId xmlns:p14="http://schemas.microsoft.com/office/powerpoint/2010/main" val="180309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a:t>
            </a:r>
            <a:endParaRPr lang="en-CA" dirty="0"/>
          </a:p>
        </p:txBody>
      </p:sp>
    </p:spTree>
    <p:extLst>
      <p:ext uri="{BB962C8B-B14F-4D97-AF65-F5344CB8AC3E}">
        <p14:creationId xmlns:p14="http://schemas.microsoft.com/office/powerpoint/2010/main" val="183384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18025AB-D1DD-1E83-07C2-E696D6CD77A3}"/>
            </a:ext>
          </a:extLst>
        </p:cNvPr>
        <p:cNvGrpSpPr/>
        <p:nvPr/>
      </p:nvGrpSpPr>
      <p:grpSpPr>
        <a:xfrm>
          <a:off x="0" y="0"/>
          <a:ext cx="0" cy="0"/>
          <a:chOff x="0" y="0"/>
          <a:chExt cx="0" cy="0"/>
        </a:xfrm>
      </p:grpSpPr>
      <p:sp>
        <p:nvSpPr>
          <p:cNvPr id="385" name="Google Shape;385;g58d3b44f08_0_153:notes">
            <a:extLst>
              <a:ext uri="{FF2B5EF4-FFF2-40B4-BE49-F238E27FC236}">
                <a16:creationId xmlns:a16="http://schemas.microsoft.com/office/drawing/2014/main" id="{6A9C14F9-CEFF-3307-F7B9-5757E3A758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153:notes">
            <a:extLst>
              <a:ext uri="{FF2B5EF4-FFF2-40B4-BE49-F238E27FC236}">
                <a16:creationId xmlns:a16="http://schemas.microsoft.com/office/drawing/2014/main" id="{2533E817-616D-BE0D-55C8-5E241EC56A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36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Tracey </a:t>
            </a:r>
          </a:p>
          <a:p>
            <a:r>
              <a:rPr lang="en-US" dirty="0"/>
              <a:t>3 days of exceptional learning – Day 1  Specialized Clinical DS Network – Clinical Transition Planning: Cross Sectoral Collaboration</a:t>
            </a:r>
          </a:p>
          <a:p>
            <a:r>
              <a:rPr lang="en-US" dirty="0"/>
              <a:t>March 25 and 26</a:t>
            </a:r>
            <a:r>
              <a:rPr lang="en-US" baseline="30000" dirty="0"/>
              <a:t>th</a:t>
            </a:r>
            <a:r>
              <a:rPr lang="en-US" dirty="0"/>
              <a:t> OADD’S 35</a:t>
            </a:r>
            <a:r>
              <a:rPr lang="en-US" baseline="30000" dirty="0"/>
              <a:t>TH</a:t>
            </a:r>
            <a:r>
              <a:rPr lang="en-US" dirty="0"/>
              <a:t> Annual conference –Navigating Life’s Transition : Holistic Supports through the Lifespan (Streams- Access to Health Care, Education/life skills, Innovative Housing Options and Day Programming)</a:t>
            </a:r>
          </a:p>
          <a:p>
            <a:r>
              <a:rPr lang="en-US" dirty="0"/>
              <a:t>Total of 21 presentations including the Key Note speaker David Ben . Presentations by your colleagues across clinical, community and research sharing innovative practices, emerging trends and solution focused ideas. </a:t>
            </a:r>
          </a:p>
          <a:p>
            <a:r>
              <a:rPr lang="en-US" dirty="0"/>
              <a:t> Over 290 participants </a:t>
            </a:r>
          </a:p>
          <a:p>
            <a:r>
              <a:rPr lang="en-US" dirty="0"/>
              <a:t>Testimonials (read a few) </a:t>
            </a:r>
          </a:p>
          <a:p>
            <a:endParaRPr lang="en-US" dirty="0"/>
          </a:p>
          <a:p>
            <a:endParaRPr lang="en-CA" dirty="0"/>
          </a:p>
        </p:txBody>
      </p:sp>
    </p:spTree>
    <p:extLst>
      <p:ext uri="{BB962C8B-B14F-4D97-AF65-F5344CB8AC3E}">
        <p14:creationId xmlns:p14="http://schemas.microsoft.com/office/powerpoint/2010/main" val="3616492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Tracey </a:t>
            </a:r>
          </a:p>
          <a:p>
            <a:r>
              <a:rPr lang="en-US" dirty="0"/>
              <a:t>3 days of exceptional learning – Day 1  Specialized Clinical DS Network – Clinical Transition Planning: Cross Sectoral Collaboration</a:t>
            </a:r>
          </a:p>
          <a:p>
            <a:r>
              <a:rPr lang="en-US" dirty="0"/>
              <a:t>March 25 and 26</a:t>
            </a:r>
            <a:r>
              <a:rPr lang="en-US" baseline="30000" dirty="0"/>
              <a:t>th</a:t>
            </a:r>
            <a:r>
              <a:rPr lang="en-US" dirty="0"/>
              <a:t> OADD’S 35</a:t>
            </a:r>
            <a:r>
              <a:rPr lang="en-US" baseline="30000" dirty="0"/>
              <a:t>TH</a:t>
            </a:r>
            <a:r>
              <a:rPr lang="en-US" dirty="0"/>
              <a:t> Annual conference –Navigating Life’s Transition : Holistic Supports through the Lifespan (Streams- Access to Health Care, Education/life skills, Innovative Housing Options and Day Programming)</a:t>
            </a:r>
          </a:p>
          <a:p>
            <a:r>
              <a:rPr lang="en-US" dirty="0"/>
              <a:t>Total of 21 presentations including the Key Note speaker David Ben . Presentations by your colleagues across clinical, community and research sharing innovative practices, emerging trends and solution focused ideas. </a:t>
            </a:r>
          </a:p>
          <a:p>
            <a:r>
              <a:rPr lang="en-US" dirty="0"/>
              <a:t> Over 290 participants </a:t>
            </a:r>
          </a:p>
          <a:p>
            <a:r>
              <a:rPr lang="en-US" dirty="0"/>
              <a:t>Testimonials (read a few) </a:t>
            </a:r>
          </a:p>
          <a:p>
            <a:endParaRPr lang="en-US" dirty="0"/>
          </a:p>
          <a:p>
            <a:endParaRPr lang="en-CA" dirty="0"/>
          </a:p>
        </p:txBody>
      </p:sp>
    </p:spTree>
    <p:extLst>
      <p:ext uri="{BB962C8B-B14F-4D97-AF65-F5344CB8AC3E}">
        <p14:creationId xmlns:p14="http://schemas.microsoft.com/office/powerpoint/2010/main" val="2932840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2FB6296A-28A1-8167-A878-F236DAF9B8FA}"/>
            </a:ext>
          </a:extLst>
        </p:cNvPr>
        <p:cNvGrpSpPr/>
        <p:nvPr/>
      </p:nvGrpSpPr>
      <p:grpSpPr>
        <a:xfrm>
          <a:off x="0" y="0"/>
          <a:ext cx="0" cy="0"/>
          <a:chOff x="0" y="0"/>
          <a:chExt cx="0" cy="0"/>
        </a:xfrm>
      </p:grpSpPr>
      <p:sp>
        <p:nvSpPr>
          <p:cNvPr id="385" name="Google Shape;385;g58d3b44f08_0_153:notes">
            <a:extLst>
              <a:ext uri="{FF2B5EF4-FFF2-40B4-BE49-F238E27FC236}">
                <a16:creationId xmlns:a16="http://schemas.microsoft.com/office/drawing/2014/main" id="{10D622AA-2221-E7CD-6BEA-545AE2EB4F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8d3b44f08_0_153:notes">
            <a:extLst>
              <a:ext uri="{FF2B5EF4-FFF2-40B4-BE49-F238E27FC236}">
                <a16:creationId xmlns:a16="http://schemas.microsoft.com/office/drawing/2014/main" id="{DAB6DEA2-25A9-3C0C-D545-B6CCEBDD6A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464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Tracey </a:t>
            </a:r>
          </a:p>
          <a:p>
            <a:r>
              <a:rPr lang="en-US" dirty="0"/>
              <a:t>Sessions conducted by Claudia Ferryman</a:t>
            </a:r>
          </a:p>
          <a:p>
            <a:r>
              <a:rPr lang="en-US" dirty="0"/>
              <a:t>New professional Development Lecture series- consisting of 6 session all covering a different topic </a:t>
            </a:r>
          </a:p>
          <a:p>
            <a:r>
              <a:rPr lang="en-US" dirty="0"/>
              <a:t>1</a:t>
            </a:r>
            <a:r>
              <a:rPr lang="en-US" baseline="30000" dirty="0"/>
              <a:t>st</a:t>
            </a:r>
            <a:r>
              <a:rPr lang="en-US" dirty="0"/>
              <a:t> topic is around communication  </a:t>
            </a:r>
          </a:p>
          <a:p>
            <a:r>
              <a:rPr lang="en-US" dirty="0"/>
              <a:t>Complete all 6 sessions to receive a certificate </a:t>
            </a:r>
          </a:p>
          <a:p>
            <a:r>
              <a:rPr lang="en-CA" sz="1800" dirty="0">
                <a:solidFill>
                  <a:srgbClr val="000000"/>
                </a:solidFill>
                <a:effectLst/>
                <a:latin typeface="Calibri" panose="020F0502020204030204" pitchFamily="34" charset="0"/>
                <a:ea typeface="Times New Roman" panose="02020603050405020304" pitchFamily="18" charset="0"/>
              </a:rPr>
              <a:t>This six-part lecture series introduces essential leadership skills for supervisors and team leaders interested in elevating their competencies and professional growth with practical insights to support and foster enhanced personal self-leadership and team effectiveness.</a:t>
            </a:r>
            <a:endParaRPr lang="en-US" dirty="0"/>
          </a:p>
        </p:txBody>
      </p:sp>
    </p:spTree>
    <p:extLst>
      <p:ext uri="{BB962C8B-B14F-4D97-AF65-F5344CB8AC3E}">
        <p14:creationId xmlns:p14="http://schemas.microsoft.com/office/powerpoint/2010/main" val="295104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03932-7033-252D-EE7B-39246B0E7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030E7-8934-80D1-E2B0-D8035E4347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826503-A0DE-4EB5-568F-AFF765D421A4}"/>
              </a:ext>
            </a:extLst>
          </p:cNvPr>
          <p:cNvSpPr>
            <a:spLocks noGrp="1"/>
          </p:cNvSpPr>
          <p:nvPr>
            <p:ph type="body" idx="1"/>
          </p:nvPr>
        </p:nvSpPr>
        <p:spPr/>
        <p:txBody>
          <a:bodyPr/>
          <a:lstStyle/>
          <a:p>
            <a:r>
              <a:rPr lang="en-US" dirty="0"/>
              <a:t>Tracey </a:t>
            </a:r>
          </a:p>
          <a:p>
            <a:r>
              <a:rPr lang="en-US" dirty="0"/>
              <a:t>Sessions conducted by Claudia Ferryman</a:t>
            </a:r>
          </a:p>
          <a:p>
            <a:r>
              <a:rPr lang="en-US" dirty="0"/>
              <a:t>New professional Development Lecture series- consisting of 6 session all covering a different topic </a:t>
            </a:r>
          </a:p>
          <a:p>
            <a:r>
              <a:rPr lang="en-US" dirty="0"/>
              <a:t>1</a:t>
            </a:r>
            <a:r>
              <a:rPr lang="en-US" baseline="30000" dirty="0"/>
              <a:t>st</a:t>
            </a:r>
            <a:r>
              <a:rPr lang="en-US" dirty="0"/>
              <a:t> topic is around communication  </a:t>
            </a:r>
          </a:p>
          <a:p>
            <a:r>
              <a:rPr lang="en-US" dirty="0"/>
              <a:t>Complete all 6 sessions to receive a certificate </a:t>
            </a:r>
          </a:p>
        </p:txBody>
      </p:sp>
    </p:spTree>
    <p:extLst>
      <p:ext uri="{BB962C8B-B14F-4D97-AF65-F5344CB8AC3E}">
        <p14:creationId xmlns:p14="http://schemas.microsoft.com/office/powerpoint/2010/main" val="2226441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8c66ba33b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8c66ba33b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REGISTRATION OPEN</a:t>
            </a:r>
          </a:p>
          <a:p>
            <a:pPr marL="0" lvl="0" indent="0" algn="l" rtl="0">
              <a:spcBef>
                <a:spcPts val="0"/>
              </a:spcBef>
              <a:spcAft>
                <a:spcPts val="0"/>
              </a:spcAft>
              <a:buNone/>
            </a:pPr>
            <a:r>
              <a:rPr lang="en-CA" dirty="0"/>
              <a:t>CALL FOR ABSTRACTS</a:t>
            </a:r>
          </a:p>
          <a:p>
            <a:pPr marL="0" lvl="0" indent="0" algn="l" rtl="0">
              <a:spcBef>
                <a:spcPts val="0"/>
              </a:spcBef>
              <a:spcAft>
                <a:spcPts val="0"/>
              </a:spcAft>
              <a:buNone/>
            </a:pPr>
            <a:r>
              <a:rPr lang="en-CA" dirty="0"/>
              <a:t>STREAMS</a:t>
            </a:r>
          </a:p>
          <a:p>
            <a:pPr marL="0" lvl="0" indent="0" algn="l" rtl="0">
              <a:spcBef>
                <a:spcPts val="0"/>
              </a:spcBef>
              <a:spcAft>
                <a:spcPts val="0"/>
              </a:spcAft>
              <a:buNone/>
            </a:pPr>
            <a:r>
              <a:rPr lang="en-CA" dirty="0"/>
              <a:t>SCAN QR CODE TO REGISTER</a:t>
            </a: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a:extLst>
            <a:ext uri="{FF2B5EF4-FFF2-40B4-BE49-F238E27FC236}">
              <a16:creationId xmlns:a16="http://schemas.microsoft.com/office/drawing/2014/main" id="{8686D9E5-1187-D1F6-3AAA-152D034C301B}"/>
            </a:ext>
          </a:extLst>
        </p:cNvPr>
        <p:cNvGrpSpPr/>
        <p:nvPr/>
      </p:nvGrpSpPr>
      <p:grpSpPr>
        <a:xfrm>
          <a:off x="0" y="0"/>
          <a:ext cx="0" cy="0"/>
          <a:chOff x="0" y="0"/>
          <a:chExt cx="0" cy="0"/>
        </a:xfrm>
      </p:grpSpPr>
      <p:sp>
        <p:nvSpPr>
          <p:cNvPr id="463" name="Google Shape;463;g58c66ba33b_0_957:notes">
            <a:extLst>
              <a:ext uri="{FF2B5EF4-FFF2-40B4-BE49-F238E27FC236}">
                <a16:creationId xmlns:a16="http://schemas.microsoft.com/office/drawing/2014/main" id="{2D6F0D2F-6B30-EBB7-975A-B081061B66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8c66ba33b_0_957:notes">
            <a:extLst>
              <a:ext uri="{FF2B5EF4-FFF2-40B4-BE49-F238E27FC236}">
                <a16:creationId xmlns:a16="http://schemas.microsoft.com/office/drawing/2014/main" id="{FCCFA3AD-CD01-16C2-58B1-332512C14F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Tracey </a:t>
            </a:r>
          </a:p>
          <a:p>
            <a:pPr marL="0" lvl="0" indent="0" algn="l" rtl="0">
              <a:spcBef>
                <a:spcPts val="0"/>
              </a:spcBef>
              <a:spcAft>
                <a:spcPts val="0"/>
              </a:spcAft>
              <a:buNone/>
            </a:pPr>
            <a:r>
              <a:rPr lang="en-US" dirty="0"/>
              <a:t>Save the date;</a:t>
            </a:r>
          </a:p>
          <a:p>
            <a:pPr marL="0" lvl="0" indent="0" algn="l" rtl="0">
              <a:spcBef>
                <a:spcPts val="0"/>
              </a:spcBef>
              <a:spcAft>
                <a:spcPts val="0"/>
              </a:spcAft>
              <a:buNone/>
            </a:pPr>
            <a:r>
              <a:rPr lang="en-US" dirty="0"/>
              <a:t>Theme to be determine </a:t>
            </a:r>
          </a:p>
          <a:p>
            <a:pPr marL="0" lvl="0" indent="0" algn="l" rtl="0">
              <a:spcBef>
                <a:spcPts val="0"/>
              </a:spcBef>
              <a:spcAft>
                <a:spcPts val="0"/>
              </a:spcAft>
              <a:buNone/>
            </a:pPr>
            <a:r>
              <a:rPr lang="en-US" dirty="0"/>
              <a:t>Help shape Next years conference – what do you want to learn more about ? Any suggestion on topic- please write them on the slip of paper at the back of the room </a:t>
            </a:r>
          </a:p>
          <a:p>
            <a:pPr marL="0" lvl="0" indent="0" algn="l" rtl="0">
              <a:spcBef>
                <a:spcPts val="0"/>
              </a:spcBef>
              <a:spcAft>
                <a:spcPts val="0"/>
              </a:spcAft>
              <a:buNone/>
            </a:pPr>
            <a:r>
              <a:rPr lang="en-US" dirty="0"/>
              <a:t>OADD will be returning to Caesar Windsor March 25 &amp; 26 of 2026 </a:t>
            </a:r>
            <a:endParaRPr dirty="0"/>
          </a:p>
        </p:txBody>
      </p:sp>
    </p:spTree>
    <p:extLst>
      <p:ext uri="{BB962C8B-B14F-4D97-AF65-F5344CB8AC3E}">
        <p14:creationId xmlns:p14="http://schemas.microsoft.com/office/powerpoint/2010/main" val="3612294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8d3b44f0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Michelle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a:t>
            </a:r>
            <a:endParaRPr lang="en-CA" dirty="0"/>
          </a:p>
        </p:txBody>
      </p:sp>
    </p:spTree>
    <p:extLst>
      <p:ext uri="{BB962C8B-B14F-4D97-AF65-F5344CB8AC3E}">
        <p14:creationId xmlns:p14="http://schemas.microsoft.com/office/powerpoint/2010/main" val="201391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ef6e01a56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ef6e01a56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ef6e01a5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ef6e01a5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1200"/>
              </a:spcBef>
              <a:spcAft>
                <a:spcPts val="1200"/>
              </a:spcAft>
            </a:pPr>
            <a:r>
              <a:rPr lang="en-CA" sz="1800" b="0" i="0" u="none" strike="noStrike" dirty="0">
                <a:solidFill>
                  <a:srgbClr val="1B1C1D"/>
                </a:solidFill>
                <a:effectLst/>
                <a:latin typeface="Google Sans Text"/>
              </a:rPr>
              <a:t>Michelle</a:t>
            </a:r>
          </a:p>
          <a:p>
            <a:pPr rtl="0">
              <a:spcBef>
                <a:spcPts val="1200"/>
              </a:spcBef>
              <a:spcAft>
                <a:spcPts val="1200"/>
              </a:spcAft>
            </a:pPr>
            <a:r>
              <a:rPr lang="en-CA" sz="1800" b="0" i="0" u="none" strike="noStrike" dirty="0">
                <a:solidFill>
                  <a:srgbClr val="1B1C1D"/>
                </a:solidFill>
                <a:effectLst/>
                <a:latin typeface="Google Sans Text"/>
              </a:rPr>
              <a:t>the OADD serves as a central hub for professionals in the developmental services sector in Ontario, fostering knowledge, promoting best practices, and supporting the workforce that serves individuals with developmental disabilities.</a:t>
            </a:r>
            <a:endParaRPr lang="en-CA" sz="1100" b="0" i="0" u="none" strike="noStrike" dirty="0">
              <a:solidFill>
                <a:srgbClr val="000000"/>
              </a:solidFill>
              <a:effectLst/>
              <a:latin typeface="Arial"/>
            </a:endParaRPr>
          </a:p>
          <a:p>
            <a:pPr rtl="0">
              <a:spcBef>
                <a:spcPts val="1200"/>
              </a:spcBef>
              <a:spcAft>
                <a:spcPts val="1200"/>
              </a:spcAft>
            </a:pPr>
            <a:endParaRPr lang="en-CA" sz="1100" b="0" i="0" u="none" strike="noStrike" dirty="0">
              <a:solidFill>
                <a:srgbClr val="000000"/>
              </a:solidFill>
              <a:effectLst/>
              <a:latin typeface="Arial"/>
            </a:endParaRPr>
          </a:p>
          <a:p>
            <a:pPr marL="158750" indent="0" rtl="0">
              <a:spcBef>
                <a:spcPts val="1200"/>
              </a:spcBef>
              <a:spcAft>
                <a:spcPts val="1200"/>
              </a:spcAft>
              <a:buNone/>
            </a:pPr>
            <a:r>
              <a:rPr lang="en-CA" sz="1800" b="1" i="0" u="none" strike="noStrike" dirty="0">
                <a:solidFill>
                  <a:srgbClr val="1B1C1D"/>
                </a:solidFill>
                <a:effectLst/>
                <a:latin typeface="Google Sans Text"/>
              </a:rPr>
              <a:t>The OADD plays a significant role by:</a:t>
            </a:r>
            <a:endParaRPr lang="en-CA" b="1" dirty="0">
              <a:effectLst/>
            </a:endParaRPr>
          </a:p>
          <a:p>
            <a:pPr rtl="0" fontAlgn="base">
              <a:buFont typeface="Arial" panose="020B0604020202020204" pitchFamily="34" charset="0"/>
              <a:buChar char="•"/>
            </a:pPr>
            <a:r>
              <a:rPr lang="en-CA" sz="1800" b="0" i="0" u="none" strike="noStrike" dirty="0">
                <a:solidFill>
                  <a:srgbClr val="1B1C1D"/>
                </a:solidFill>
                <a:effectLst/>
                <a:latin typeface="Google Sans Text"/>
              </a:rPr>
              <a:t>Supporting Professionals and Students: It provides resources, education, and networking opportunities for a diverse membership, including direct support professionals, managers, educators, researchers, psychologists, social workers, and family support workers.</a:t>
            </a:r>
            <a:endParaRPr lang="en-CA"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CA" sz="1800" b="1" i="0" u="none" strike="noStrike" dirty="0">
                <a:solidFill>
                  <a:srgbClr val="1B1C1D"/>
                </a:solidFill>
                <a:effectLst/>
                <a:latin typeface="Google Sans Text"/>
              </a:rPr>
              <a:t>Promoting Best Practices:</a:t>
            </a:r>
            <a:r>
              <a:rPr lang="en-CA" sz="1800" b="0" i="0" u="none" strike="noStrike" dirty="0">
                <a:solidFill>
                  <a:srgbClr val="1B1C1D"/>
                </a:solidFill>
                <a:effectLst/>
                <a:latin typeface="Google Sans Text"/>
              </a:rPr>
              <a:t> OADD aims to translate research and evidence-informed practices into practical, interdisciplinary best practices within the sector.</a:t>
            </a:r>
            <a:endParaRPr lang="en-CA"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CA" sz="1800" b="1" i="0" u="none" strike="noStrike" dirty="0">
                <a:solidFill>
                  <a:srgbClr val="1B1C1D"/>
                </a:solidFill>
                <a:effectLst/>
                <a:latin typeface="Google Sans Text"/>
              </a:rPr>
              <a:t>Facilitating Knowledge Exchange:</a:t>
            </a:r>
            <a:r>
              <a:rPr lang="en-CA" sz="1800" b="0" i="0" u="none" strike="noStrike" dirty="0">
                <a:solidFill>
                  <a:srgbClr val="1B1C1D"/>
                </a:solidFill>
                <a:effectLst/>
                <a:latin typeface="Google Sans Text"/>
              </a:rPr>
              <a:t> It encourages collaboration and shared learning among its members through events and networking opportunities.</a:t>
            </a:r>
            <a:endParaRPr lang="en-CA"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CA" sz="1800" b="0" i="0" u="none" strike="noStrike" dirty="0">
                <a:solidFill>
                  <a:srgbClr val="1B1C1D"/>
                </a:solidFill>
                <a:effectLst/>
                <a:latin typeface="Google Sans Text"/>
              </a:rPr>
              <a:t>Disseminating Research: OADD promotes and supports the sharing of research findings through its publications, including the </a:t>
            </a:r>
            <a:r>
              <a:rPr lang="en-CA" sz="1800" b="0" i="1" u="none" strike="noStrike" dirty="0">
                <a:solidFill>
                  <a:srgbClr val="1B1C1D"/>
                </a:solidFill>
                <a:effectLst/>
                <a:latin typeface="Google Sans Text"/>
              </a:rPr>
              <a:t>Journal on Developmental Disabilities</a:t>
            </a:r>
            <a:r>
              <a:rPr lang="en-CA" sz="1800" b="0" i="0" u="none" strike="noStrike" dirty="0">
                <a:solidFill>
                  <a:srgbClr val="1B1C1D"/>
                </a:solidFill>
                <a:effectLst/>
                <a:latin typeface="Google Sans Text"/>
              </a:rPr>
              <a:t>.</a:t>
            </a:r>
            <a:endParaRPr lang="en-CA"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CA" sz="1800" b="0" i="0" u="none" strike="noStrike" dirty="0">
                <a:solidFill>
                  <a:srgbClr val="1B1C1D"/>
                </a:solidFill>
                <a:effectLst/>
                <a:latin typeface="Google Sans Text"/>
              </a:rPr>
              <a:t>Organizing Educational Events: The association hosts conferences, workshops, and an annual general meeting, providing platforms for learning and professional development. </a:t>
            </a:r>
          </a:p>
          <a:p>
            <a:pPr rtl="0" fontAlgn="base">
              <a:buFont typeface="Arial" panose="020B0604020202020204" pitchFamily="34" charset="0"/>
              <a:buChar char="•"/>
            </a:pPr>
            <a:r>
              <a:rPr lang="en-CA" sz="1800" b="0" i="0" u="none" strike="noStrike" dirty="0">
                <a:solidFill>
                  <a:srgbClr val="1B1C1D"/>
                </a:solidFill>
                <a:effectLst/>
                <a:latin typeface="Google Sans Text"/>
              </a:rPr>
              <a:t>Offering Scholarships and Awards: OADD provides scholarships and awards to support individuals in the field of developmental disabilities.</a:t>
            </a:r>
            <a:endParaRPr lang="en-CA" sz="1800" b="0" i="0" u="none" strike="noStrike" dirty="0">
              <a:solidFill>
                <a:srgbClr val="000000"/>
              </a:solidFill>
              <a:effectLst/>
              <a:latin typeface="Arial" panose="020B0604020202020204" pitchFamily="34" charset="0"/>
            </a:endParaRPr>
          </a:p>
          <a:p>
            <a:pPr rtl="0" fontAlgn="base">
              <a:spcAft>
                <a:spcPts val="600"/>
              </a:spcAft>
              <a:buFont typeface="Arial" panose="020B0604020202020204" pitchFamily="34" charset="0"/>
              <a:buChar char="•"/>
            </a:pPr>
            <a:r>
              <a:rPr lang="en-CA" sz="1800" b="0" i="0" u="none" strike="noStrike" dirty="0">
                <a:solidFill>
                  <a:srgbClr val="1B1C1D"/>
                </a:solidFill>
                <a:effectLst/>
                <a:latin typeface="Google Sans Text"/>
              </a:rPr>
              <a:t>Advocacy and Collaboration: While not a direct service provider to individuals with developmental disabilities, OADD acts as a collective voice for its members and collaborates with other sector groups on issues of common interest. It also has special interest groups like the Developmental Services Special Interest Group (DSSIG) and the OADD Research Group (RSIG).</a:t>
            </a:r>
            <a:endParaRPr lang="en-CA" sz="1800" b="0" i="0" u="none" strike="noStrike" dirty="0">
              <a:solidFill>
                <a:srgbClr val="000000"/>
              </a:solidFill>
              <a:effectLst/>
              <a:latin typeface="Arial" panose="020B0604020202020204" pitchFamily="34" charset="0"/>
            </a:endParaRP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50B53C9F-856F-DA92-FC55-ACB63071564F}"/>
            </a:ext>
          </a:extLst>
        </p:cNvPr>
        <p:cNvGrpSpPr/>
        <p:nvPr/>
      </p:nvGrpSpPr>
      <p:grpSpPr>
        <a:xfrm>
          <a:off x="0" y="0"/>
          <a:ext cx="0" cy="0"/>
          <a:chOff x="0" y="0"/>
          <a:chExt cx="0" cy="0"/>
        </a:xfrm>
      </p:grpSpPr>
      <p:sp>
        <p:nvSpPr>
          <p:cNvPr id="283" name="Google Shape;283;g5ef6e01a56_0_120:notes">
            <a:extLst>
              <a:ext uri="{FF2B5EF4-FFF2-40B4-BE49-F238E27FC236}">
                <a16:creationId xmlns:a16="http://schemas.microsoft.com/office/drawing/2014/main" id="{F5991794-AE4E-EC63-9A1A-308E5825A3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ef6e01a56_0_120:notes">
            <a:extLst>
              <a:ext uri="{FF2B5EF4-FFF2-40B4-BE49-F238E27FC236}">
                <a16:creationId xmlns:a16="http://schemas.microsoft.com/office/drawing/2014/main" id="{DE9DFDEF-2C4E-74EA-EDB7-85EA837A0E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Michelle </a:t>
            </a:r>
            <a:endParaRPr dirty="0"/>
          </a:p>
        </p:txBody>
      </p:sp>
    </p:spTree>
    <p:extLst>
      <p:ext uri="{BB962C8B-B14F-4D97-AF65-F5344CB8AC3E}">
        <p14:creationId xmlns:p14="http://schemas.microsoft.com/office/powerpoint/2010/main" val="350313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VOLUNTEER BOARD B/C WE RECEIVE NO MINISTRY FUNDING</a:t>
            </a:r>
          </a:p>
          <a:p>
            <a:r>
              <a:rPr lang="en-US" dirty="0"/>
              <a:t>ONLY ONE STAFF PERSON – INTERNALLY FUNDED</a:t>
            </a:r>
          </a:p>
        </p:txBody>
      </p:sp>
    </p:spTree>
    <p:extLst>
      <p:ext uri="{BB962C8B-B14F-4D97-AF65-F5344CB8AC3E}">
        <p14:creationId xmlns:p14="http://schemas.microsoft.com/office/powerpoint/2010/main" val="199155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5435-94C5-BFEC-8BEB-730BA3CD6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61CA2-C205-9B20-27F6-B14112C3D4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0DE1D5-DDDB-715E-AF85-518C4CFBC122}"/>
              </a:ext>
            </a:extLst>
          </p:cNvPr>
          <p:cNvSpPr>
            <a:spLocks noGrp="1"/>
          </p:cNvSpPr>
          <p:nvPr>
            <p:ph type="body" idx="1"/>
          </p:nvPr>
        </p:nvSpPr>
        <p:spPr/>
        <p:txBody>
          <a:bodyPr/>
          <a:lstStyle/>
          <a:p>
            <a:r>
              <a:rPr lang="en-US" dirty="0"/>
              <a:t>HOW TO GET INVOLVED – BOARD AND COMMITTEE</a:t>
            </a:r>
          </a:p>
        </p:txBody>
      </p:sp>
    </p:spTree>
    <p:extLst>
      <p:ext uri="{BB962C8B-B14F-4D97-AF65-F5344CB8AC3E}">
        <p14:creationId xmlns:p14="http://schemas.microsoft.com/office/powerpoint/2010/main" val="99343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8d3b44f0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8d3b44f0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p:nvPr/>
        </p:nvSpPr>
        <p:spPr>
          <a:xfrm>
            <a:off x="5089700" y="-20175"/>
            <a:ext cx="4094650" cy="5190575"/>
          </a:xfrm>
          <a:custGeom>
            <a:avLst/>
            <a:gdLst/>
            <a:ahLst/>
            <a:cxnLst/>
            <a:rect l="l" t="t" r="r" b="b"/>
            <a:pathLst>
              <a:path w="163786" h="207623" extrusionOk="0">
                <a:moveTo>
                  <a:pt x="0" y="0"/>
                </a:moveTo>
                <a:lnTo>
                  <a:pt x="26895" y="207623"/>
                </a:lnTo>
                <a:lnTo>
                  <a:pt x="163786" y="207623"/>
                </a:lnTo>
                <a:lnTo>
                  <a:pt x="163786" y="538"/>
                </a:lnTo>
                <a:close/>
              </a:path>
            </a:pathLst>
          </a:custGeom>
          <a:solidFill>
            <a:schemeClr val="dk1"/>
          </a:solidFill>
          <a:ln>
            <a:noFill/>
          </a:ln>
        </p:spPr>
      </p:sp>
      <p:sp>
        <p:nvSpPr>
          <p:cNvPr id="10" name="Google Shape;10;p2"/>
          <p:cNvSpPr txBox="1">
            <a:spLocks noGrp="1"/>
          </p:cNvSpPr>
          <p:nvPr>
            <p:ph type="ctrTitle"/>
          </p:nvPr>
        </p:nvSpPr>
        <p:spPr>
          <a:xfrm>
            <a:off x="4863802" y="1290175"/>
            <a:ext cx="36396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000"/>
              <a:buFont typeface="Nunito Sans ExtraBold"/>
              <a:buNone/>
              <a:defRPr sz="300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Clr>
                <a:schemeClr val="lt1"/>
              </a:buClr>
              <a:buSzPts val="3000"/>
              <a:buNone/>
              <a:defRPr sz="3000">
                <a:solidFill>
                  <a:schemeClr val="lt1"/>
                </a:solidFill>
              </a:defRPr>
            </a:lvl2pPr>
            <a:lvl3pPr lvl="2" algn="r" rtl="0">
              <a:spcBef>
                <a:spcPts val="0"/>
              </a:spcBef>
              <a:spcAft>
                <a:spcPts val="0"/>
              </a:spcAft>
              <a:buClr>
                <a:schemeClr val="lt1"/>
              </a:buClr>
              <a:buSzPts val="3000"/>
              <a:buNone/>
              <a:defRPr sz="3000">
                <a:solidFill>
                  <a:schemeClr val="lt1"/>
                </a:solidFill>
              </a:defRPr>
            </a:lvl3pPr>
            <a:lvl4pPr lvl="3" algn="r" rtl="0">
              <a:spcBef>
                <a:spcPts val="0"/>
              </a:spcBef>
              <a:spcAft>
                <a:spcPts val="0"/>
              </a:spcAft>
              <a:buClr>
                <a:schemeClr val="lt1"/>
              </a:buClr>
              <a:buSzPts val="3000"/>
              <a:buNone/>
              <a:defRPr sz="3000">
                <a:solidFill>
                  <a:schemeClr val="lt1"/>
                </a:solidFill>
              </a:defRPr>
            </a:lvl4pPr>
            <a:lvl5pPr lvl="4" algn="r" rtl="0">
              <a:spcBef>
                <a:spcPts val="0"/>
              </a:spcBef>
              <a:spcAft>
                <a:spcPts val="0"/>
              </a:spcAft>
              <a:buClr>
                <a:schemeClr val="lt1"/>
              </a:buClr>
              <a:buSzPts val="3000"/>
              <a:buNone/>
              <a:defRPr sz="3000">
                <a:solidFill>
                  <a:schemeClr val="lt1"/>
                </a:solidFill>
              </a:defRPr>
            </a:lvl5pPr>
            <a:lvl6pPr lvl="5" algn="r" rtl="0">
              <a:spcBef>
                <a:spcPts val="0"/>
              </a:spcBef>
              <a:spcAft>
                <a:spcPts val="0"/>
              </a:spcAft>
              <a:buClr>
                <a:schemeClr val="lt1"/>
              </a:buClr>
              <a:buSzPts val="3000"/>
              <a:buNone/>
              <a:defRPr sz="3000">
                <a:solidFill>
                  <a:schemeClr val="lt1"/>
                </a:solidFill>
              </a:defRPr>
            </a:lvl6pPr>
            <a:lvl7pPr lvl="6" algn="r" rtl="0">
              <a:spcBef>
                <a:spcPts val="0"/>
              </a:spcBef>
              <a:spcAft>
                <a:spcPts val="0"/>
              </a:spcAft>
              <a:buClr>
                <a:schemeClr val="lt1"/>
              </a:buClr>
              <a:buSzPts val="3000"/>
              <a:buNone/>
              <a:defRPr sz="3000">
                <a:solidFill>
                  <a:schemeClr val="lt1"/>
                </a:solidFill>
              </a:defRPr>
            </a:lvl7pPr>
            <a:lvl8pPr lvl="7" algn="r" rtl="0">
              <a:spcBef>
                <a:spcPts val="0"/>
              </a:spcBef>
              <a:spcAft>
                <a:spcPts val="0"/>
              </a:spcAft>
              <a:buClr>
                <a:schemeClr val="lt1"/>
              </a:buClr>
              <a:buSzPts val="3000"/>
              <a:buNone/>
              <a:defRPr sz="3000">
                <a:solidFill>
                  <a:schemeClr val="lt1"/>
                </a:solidFill>
              </a:defRPr>
            </a:lvl8pPr>
            <a:lvl9pPr lvl="8" algn="r" rtl="0">
              <a:spcBef>
                <a:spcPts val="0"/>
              </a:spcBef>
              <a:spcAft>
                <a:spcPts val="0"/>
              </a:spcAft>
              <a:buClr>
                <a:schemeClr val="lt1"/>
              </a:buClr>
              <a:buSzPts val="3000"/>
              <a:buNone/>
              <a:defRPr sz="3000">
                <a:solidFill>
                  <a:schemeClr val="lt1"/>
                </a:solidFill>
              </a:defRPr>
            </a:lvl9pPr>
          </a:lstStyle>
          <a:p>
            <a:endParaRPr/>
          </a:p>
        </p:txBody>
      </p:sp>
      <p:sp>
        <p:nvSpPr>
          <p:cNvPr id="11" name="Google Shape;11;p2"/>
          <p:cNvSpPr txBox="1">
            <a:spLocks noGrp="1"/>
          </p:cNvSpPr>
          <p:nvPr>
            <p:ph type="subTitle" idx="1"/>
          </p:nvPr>
        </p:nvSpPr>
        <p:spPr>
          <a:xfrm>
            <a:off x="4151302" y="2757622"/>
            <a:ext cx="4352100" cy="71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200"/>
              <a:buFont typeface="Pontano Sans"/>
              <a:buNone/>
              <a:defRPr>
                <a:solidFill>
                  <a:schemeClr val="lt1"/>
                </a:solidFill>
                <a:latin typeface="Pontano Sans"/>
                <a:ea typeface="Pontano Sans"/>
                <a:cs typeface="Pontano Sans"/>
                <a:sym typeface="Pontano Sans"/>
              </a:defRPr>
            </a:lvl1pPr>
            <a:lvl2pPr lvl="1"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2pPr>
            <a:lvl3pPr lvl="2"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3pPr>
            <a:lvl4pPr lvl="3"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4pPr>
            <a:lvl5pPr lvl="4"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5pPr>
            <a:lvl6pPr lvl="5"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6pPr>
            <a:lvl7pPr lvl="6"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7pPr>
            <a:lvl8pPr lvl="7"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8pPr>
            <a:lvl9pPr lvl="8" algn="r" rtl="0">
              <a:lnSpc>
                <a:spcPct val="100000"/>
              </a:lnSpc>
              <a:spcBef>
                <a:spcPts val="0"/>
              </a:spcBef>
              <a:spcAft>
                <a:spcPts val="0"/>
              </a:spcAft>
              <a:buClr>
                <a:schemeClr val="lt1"/>
              </a:buClr>
              <a:buSzPts val="2800"/>
              <a:buFont typeface="Pontano Sans"/>
              <a:buNone/>
              <a:defRPr sz="2800">
                <a:solidFill>
                  <a:schemeClr val="lt1"/>
                </a:solidFill>
                <a:latin typeface="Pontano Sans"/>
                <a:ea typeface="Pontano Sans"/>
                <a:cs typeface="Pontano Sans"/>
                <a:sym typeface="Pontano Sans"/>
              </a:defRPr>
            </a:lvl9pPr>
          </a:lstStyle>
          <a:p>
            <a:endParaRPr/>
          </a:p>
        </p:txBody>
      </p:sp>
    </p:spTree>
  </p:cSld>
  <p:clrMapOvr>
    <a:masterClrMapping/>
  </p:clrMapOvr>
  <p:extLst>
    <p:ext uri="{DCECCB84-F9BA-43D5-87BE-67443E8EF086}">
      <p15:sldGuideLst xmlns:p15="http://schemas.microsoft.com/office/powerpoint/2012/main">
        <p15:guide id="1" pos="255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sources">
  <p:cSld name="CUSTOM_14_1">
    <p:spTree>
      <p:nvGrpSpPr>
        <p:cNvPr id="1" name="Shape 97"/>
        <p:cNvGrpSpPr/>
        <p:nvPr/>
      </p:nvGrpSpPr>
      <p:grpSpPr>
        <a:xfrm>
          <a:off x="0" y="0"/>
          <a:ext cx="0" cy="0"/>
          <a:chOff x="0" y="0"/>
          <a:chExt cx="0" cy="0"/>
        </a:xfrm>
      </p:grpSpPr>
      <p:grpSp>
        <p:nvGrpSpPr>
          <p:cNvPr id="98" name="Google Shape;98;p16"/>
          <p:cNvGrpSpPr/>
          <p:nvPr/>
        </p:nvGrpSpPr>
        <p:grpSpPr>
          <a:xfrm>
            <a:off x="-6586" y="-192875"/>
            <a:ext cx="9174175" cy="1384272"/>
            <a:chOff x="0" y="-40481"/>
            <a:chExt cx="9144000" cy="1384272"/>
          </a:xfrm>
        </p:grpSpPr>
        <p:sp>
          <p:nvSpPr>
            <p:cNvPr id="99" name="Google Shape;99;p16"/>
            <p:cNvSpPr/>
            <p:nvPr/>
          </p:nvSpPr>
          <p:spPr>
            <a:xfrm rot="10800000">
              <a:off x="1200" y="799890"/>
              <a:ext cx="9142800" cy="543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a:off x="0" y="-40481"/>
              <a:ext cx="9144000" cy="856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6"/>
          <p:cNvSpPr txBox="1">
            <a:spLocks noGrp="1"/>
          </p:cNvSpPr>
          <p:nvPr>
            <p:ph type="body" idx="1"/>
          </p:nvPr>
        </p:nvSpPr>
        <p:spPr>
          <a:xfrm>
            <a:off x="720000" y="1183700"/>
            <a:ext cx="3771600" cy="14760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Clr>
                <a:srgbClr val="000000"/>
              </a:buClr>
              <a:buSzPts val="900"/>
              <a:buChar char="●"/>
              <a:defRPr sz="900">
                <a:solidFill>
                  <a:srgbClr val="000000"/>
                </a:solidFill>
              </a:defRPr>
            </a:lvl1pPr>
            <a:lvl2pPr marL="914400" lvl="1" indent="-285750" rtl="0">
              <a:spcBef>
                <a:spcPts val="1600"/>
              </a:spcBef>
              <a:spcAft>
                <a:spcPts val="0"/>
              </a:spcAft>
              <a:buClr>
                <a:srgbClr val="000000"/>
              </a:buClr>
              <a:buSzPts val="900"/>
              <a:buChar char="○"/>
              <a:defRPr sz="900">
                <a:solidFill>
                  <a:srgbClr val="000000"/>
                </a:solidFill>
              </a:defRPr>
            </a:lvl2pPr>
            <a:lvl3pPr marL="1371600" lvl="2" indent="-285750" rtl="0">
              <a:spcBef>
                <a:spcPts val="1600"/>
              </a:spcBef>
              <a:spcAft>
                <a:spcPts val="0"/>
              </a:spcAft>
              <a:buClr>
                <a:srgbClr val="000000"/>
              </a:buClr>
              <a:buSzPts val="900"/>
              <a:buChar char="■"/>
              <a:defRPr sz="900">
                <a:solidFill>
                  <a:srgbClr val="000000"/>
                </a:solidFill>
              </a:defRPr>
            </a:lvl3pPr>
            <a:lvl4pPr marL="1828800" lvl="3" indent="-285750" rtl="0">
              <a:spcBef>
                <a:spcPts val="1600"/>
              </a:spcBef>
              <a:spcAft>
                <a:spcPts val="0"/>
              </a:spcAft>
              <a:buClr>
                <a:srgbClr val="000000"/>
              </a:buClr>
              <a:buSzPts val="900"/>
              <a:buChar char="●"/>
              <a:defRPr sz="900">
                <a:solidFill>
                  <a:srgbClr val="000000"/>
                </a:solidFill>
              </a:defRPr>
            </a:lvl4pPr>
            <a:lvl5pPr marL="2286000" lvl="4" indent="-285750" rtl="0">
              <a:spcBef>
                <a:spcPts val="1600"/>
              </a:spcBef>
              <a:spcAft>
                <a:spcPts val="0"/>
              </a:spcAft>
              <a:buClr>
                <a:srgbClr val="000000"/>
              </a:buClr>
              <a:buSzPts val="900"/>
              <a:buChar char="○"/>
              <a:defRPr sz="900">
                <a:solidFill>
                  <a:srgbClr val="000000"/>
                </a:solidFill>
              </a:defRPr>
            </a:lvl5pPr>
            <a:lvl6pPr marL="2743200" lvl="5" indent="-285750" rtl="0">
              <a:spcBef>
                <a:spcPts val="1600"/>
              </a:spcBef>
              <a:spcAft>
                <a:spcPts val="0"/>
              </a:spcAft>
              <a:buClr>
                <a:srgbClr val="000000"/>
              </a:buClr>
              <a:buSzPts val="900"/>
              <a:buChar char="■"/>
              <a:defRPr sz="900">
                <a:solidFill>
                  <a:srgbClr val="000000"/>
                </a:solidFill>
              </a:defRPr>
            </a:lvl6pPr>
            <a:lvl7pPr marL="3200400" lvl="6" indent="-285750" rtl="0">
              <a:spcBef>
                <a:spcPts val="1600"/>
              </a:spcBef>
              <a:spcAft>
                <a:spcPts val="0"/>
              </a:spcAft>
              <a:buClr>
                <a:srgbClr val="000000"/>
              </a:buClr>
              <a:buSzPts val="900"/>
              <a:buChar char="●"/>
              <a:defRPr sz="900">
                <a:solidFill>
                  <a:srgbClr val="000000"/>
                </a:solidFill>
              </a:defRPr>
            </a:lvl7pPr>
            <a:lvl8pPr marL="3657600" lvl="7" indent="-285750" rtl="0">
              <a:spcBef>
                <a:spcPts val="1600"/>
              </a:spcBef>
              <a:spcAft>
                <a:spcPts val="0"/>
              </a:spcAft>
              <a:buClr>
                <a:srgbClr val="000000"/>
              </a:buClr>
              <a:buSzPts val="900"/>
              <a:buChar char="○"/>
              <a:defRPr sz="900">
                <a:solidFill>
                  <a:srgbClr val="000000"/>
                </a:solidFill>
              </a:defRPr>
            </a:lvl8pPr>
            <a:lvl9pPr marL="4114800" lvl="8" indent="-285750" rtl="0">
              <a:spcBef>
                <a:spcPts val="1600"/>
              </a:spcBef>
              <a:spcAft>
                <a:spcPts val="1600"/>
              </a:spcAft>
              <a:buClr>
                <a:srgbClr val="000000"/>
              </a:buClr>
              <a:buSzPts val="900"/>
              <a:buChar char="■"/>
              <a:defRPr sz="900">
                <a:solidFill>
                  <a:srgbClr val="000000"/>
                </a:solidFill>
              </a:defRPr>
            </a:lvl9pPr>
          </a:lstStyle>
          <a:p>
            <a:endParaRPr/>
          </a:p>
        </p:txBody>
      </p:sp>
      <p:sp>
        <p:nvSpPr>
          <p:cNvPr id="102" name="Google Shape;102;p16"/>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1">
  <p:cSld name="CUSTOM_18">
    <p:spTree>
      <p:nvGrpSpPr>
        <p:cNvPr id="1" name="Shape 37"/>
        <p:cNvGrpSpPr/>
        <p:nvPr/>
      </p:nvGrpSpPr>
      <p:grpSpPr>
        <a:xfrm>
          <a:off x="0" y="0"/>
          <a:ext cx="0" cy="0"/>
          <a:chOff x="0" y="0"/>
          <a:chExt cx="0" cy="0"/>
        </a:xfrm>
      </p:grpSpPr>
      <p:sp>
        <p:nvSpPr>
          <p:cNvPr id="38" name="Google Shape;38;p4"/>
          <p:cNvSpPr/>
          <p:nvPr/>
        </p:nvSpPr>
        <p:spPr>
          <a:xfrm>
            <a:off x="-1152650" y="-437650"/>
            <a:ext cx="6000900" cy="5714700"/>
          </a:xfrm>
          <a:prstGeom prst="hexagon">
            <a:avLst>
              <a:gd name="adj" fmla="val 25000"/>
              <a:gd name="vf" fmla="val 115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4362575" y="-437650"/>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1" name="Google Shape;41;p4"/>
          <p:cNvSpPr txBox="1">
            <a:spLocks noGrp="1"/>
          </p:cNvSpPr>
          <p:nvPr>
            <p:ph type="title" idx="2" hasCustomPrompt="1"/>
          </p:nvPr>
        </p:nvSpPr>
        <p:spPr>
          <a:xfrm flipH="1">
            <a:off x="1889225" y="1753435"/>
            <a:ext cx="2979300" cy="754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p:cSld name="CUSTOM_12">
    <p:spTree>
      <p:nvGrpSpPr>
        <p:cNvPr id="1" name="Shape 42"/>
        <p:cNvGrpSpPr/>
        <p:nvPr/>
      </p:nvGrpSpPr>
      <p:grpSpPr>
        <a:xfrm>
          <a:off x="0" y="0"/>
          <a:ext cx="0" cy="0"/>
          <a:chOff x="0" y="0"/>
          <a:chExt cx="0" cy="0"/>
        </a:xfrm>
      </p:grpSpPr>
      <p:sp>
        <p:nvSpPr>
          <p:cNvPr id="43" name="Google Shape;43;p5"/>
          <p:cNvSpPr/>
          <p:nvPr/>
        </p:nvSpPr>
        <p:spPr>
          <a:xfrm flipH="1">
            <a:off x="-447675" y="-42125"/>
            <a:ext cx="5743575" cy="5200650"/>
          </a:xfrm>
          <a:custGeom>
            <a:avLst/>
            <a:gdLst/>
            <a:ahLst/>
            <a:cxnLst/>
            <a:rect l="l" t="t" r="r" b="b"/>
            <a:pathLst>
              <a:path w="229743" h="208026" extrusionOk="0">
                <a:moveTo>
                  <a:pt x="62865" y="1524"/>
                </a:moveTo>
                <a:lnTo>
                  <a:pt x="0" y="208026"/>
                </a:lnTo>
                <a:lnTo>
                  <a:pt x="229743" y="208026"/>
                </a:lnTo>
                <a:lnTo>
                  <a:pt x="229743" y="0"/>
                </a:lnTo>
                <a:close/>
              </a:path>
            </a:pathLst>
          </a:custGeom>
          <a:solidFill>
            <a:schemeClr val="dk1"/>
          </a:solidFill>
          <a:ln>
            <a:noFill/>
          </a:ln>
        </p:spPr>
      </p:sp>
      <p:sp>
        <p:nvSpPr>
          <p:cNvPr id="44" name="Google Shape;44;p5"/>
          <p:cNvSpPr txBox="1">
            <a:spLocks noGrp="1"/>
          </p:cNvSpPr>
          <p:nvPr>
            <p:ph type="ctrTitle"/>
          </p:nvPr>
        </p:nvSpPr>
        <p:spPr>
          <a:xfrm>
            <a:off x="630625" y="1659512"/>
            <a:ext cx="3867300" cy="97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300"/>
              <a:buNone/>
              <a:defRPr sz="1300">
                <a:solidFill>
                  <a:schemeClr val="lt1"/>
                </a:solidFill>
              </a:defRPr>
            </a:lvl1pPr>
            <a:lvl2pPr lvl="1" rtl="0">
              <a:spcBef>
                <a:spcPts val="0"/>
              </a:spcBef>
              <a:spcAft>
                <a:spcPts val="0"/>
              </a:spcAft>
              <a:buClr>
                <a:schemeClr val="lt1"/>
              </a:buClr>
              <a:buSzPts val="1300"/>
              <a:buNone/>
              <a:defRPr sz="1300">
                <a:solidFill>
                  <a:schemeClr val="lt1"/>
                </a:solidFill>
              </a:defRPr>
            </a:lvl2pPr>
            <a:lvl3pPr lvl="2" rtl="0">
              <a:spcBef>
                <a:spcPts val="0"/>
              </a:spcBef>
              <a:spcAft>
                <a:spcPts val="0"/>
              </a:spcAft>
              <a:buClr>
                <a:schemeClr val="lt1"/>
              </a:buClr>
              <a:buSzPts val="1300"/>
              <a:buNone/>
              <a:defRPr sz="1300">
                <a:solidFill>
                  <a:schemeClr val="lt1"/>
                </a:solidFill>
              </a:defRPr>
            </a:lvl3pPr>
            <a:lvl4pPr lvl="3" rtl="0">
              <a:spcBef>
                <a:spcPts val="0"/>
              </a:spcBef>
              <a:spcAft>
                <a:spcPts val="0"/>
              </a:spcAft>
              <a:buClr>
                <a:schemeClr val="lt1"/>
              </a:buClr>
              <a:buSzPts val="1300"/>
              <a:buNone/>
              <a:defRPr sz="1300">
                <a:solidFill>
                  <a:schemeClr val="lt1"/>
                </a:solidFill>
              </a:defRPr>
            </a:lvl4pPr>
            <a:lvl5pPr lvl="4" rtl="0">
              <a:spcBef>
                <a:spcPts val="0"/>
              </a:spcBef>
              <a:spcAft>
                <a:spcPts val="0"/>
              </a:spcAft>
              <a:buClr>
                <a:schemeClr val="lt1"/>
              </a:buClr>
              <a:buSzPts val="1300"/>
              <a:buNone/>
              <a:defRPr sz="1300">
                <a:solidFill>
                  <a:schemeClr val="lt1"/>
                </a:solidFill>
              </a:defRPr>
            </a:lvl5pPr>
            <a:lvl6pPr lvl="5" rtl="0">
              <a:spcBef>
                <a:spcPts val="0"/>
              </a:spcBef>
              <a:spcAft>
                <a:spcPts val="0"/>
              </a:spcAft>
              <a:buClr>
                <a:schemeClr val="lt1"/>
              </a:buClr>
              <a:buSzPts val="1300"/>
              <a:buNone/>
              <a:defRPr sz="1300">
                <a:solidFill>
                  <a:schemeClr val="lt1"/>
                </a:solidFill>
              </a:defRPr>
            </a:lvl6pPr>
            <a:lvl7pPr lvl="6" rtl="0">
              <a:spcBef>
                <a:spcPts val="0"/>
              </a:spcBef>
              <a:spcAft>
                <a:spcPts val="0"/>
              </a:spcAft>
              <a:buClr>
                <a:schemeClr val="lt1"/>
              </a:buClr>
              <a:buSzPts val="1300"/>
              <a:buNone/>
              <a:defRPr sz="1300">
                <a:solidFill>
                  <a:schemeClr val="lt1"/>
                </a:solidFill>
              </a:defRPr>
            </a:lvl7pPr>
            <a:lvl8pPr lvl="7" rtl="0">
              <a:spcBef>
                <a:spcPts val="0"/>
              </a:spcBef>
              <a:spcAft>
                <a:spcPts val="0"/>
              </a:spcAft>
              <a:buClr>
                <a:schemeClr val="lt1"/>
              </a:buClr>
              <a:buSzPts val="1300"/>
              <a:buNone/>
              <a:defRPr sz="1300">
                <a:solidFill>
                  <a:schemeClr val="lt1"/>
                </a:solidFill>
              </a:defRPr>
            </a:lvl8pPr>
            <a:lvl9pPr lvl="8" rtl="0">
              <a:spcBef>
                <a:spcPts val="0"/>
              </a:spcBef>
              <a:spcAft>
                <a:spcPts val="0"/>
              </a:spcAft>
              <a:buClr>
                <a:schemeClr val="lt1"/>
              </a:buClr>
              <a:buSzPts val="1300"/>
              <a:buNone/>
              <a:defRPr sz="1300">
                <a:solidFill>
                  <a:schemeClr val="lt1"/>
                </a:solidFill>
              </a:defRPr>
            </a:lvl9pPr>
          </a:lstStyle>
          <a:p>
            <a:endParaRPr/>
          </a:p>
        </p:txBody>
      </p:sp>
      <p:sp>
        <p:nvSpPr>
          <p:cNvPr id="45" name="Google Shape;45;p5"/>
          <p:cNvSpPr txBox="1">
            <a:spLocks noGrp="1"/>
          </p:cNvSpPr>
          <p:nvPr>
            <p:ph type="subTitle" idx="1"/>
          </p:nvPr>
        </p:nvSpPr>
        <p:spPr>
          <a:xfrm>
            <a:off x="630625" y="2513488"/>
            <a:ext cx="33405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100">
                <a:solidFill>
                  <a:schemeClr val="lt1"/>
                </a:solidFill>
              </a:defRPr>
            </a:lvl1pPr>
            <a:lvl2pPr lvl="1" rtl="0">
              <a:lnSpc>
                <a:spcPct val="100000"/>
              </a:lnSpc>
              <a:spcBef>
                <a:spcPts val="0"/>
              </a:spcBef>
              <a:spcAft>
                <a:spcPts val="0"/>
              </a:spcAft>
              <a:buClr>
                <a:schemeClr val="lt1"/>
              </a:buClr>
              <a:buSzPts val="1100"/>
              <a:buNone/>
              <a:defRPr sz="1100">
                <a:solidFill>
                  <a:schemeClr val="lt1"/>
                </a:solidFill>
              </a:defRPr>
            </a:lvl2pPr>
            <a:lvl3pPr lvl="2" rtl="0">
              <a:lnSpc>
                <a:spcPct val="100000"/>
              </a:lnSpc>
              <a:spcBef>
                <a:spcPts val="0"/>
              </a:spcBef>
              <a:spcAft>
                <a:spcPts val="0"/>
              </a:spcAft>
              <a:buClr>
                <a:schemeClr val="lt1"/>
              </a:buClr>
              <a:buSzPts val="1100"/>
              <a:buNone/>
              <a:defRPr sz="1100">
                <a:solidFill>
                  <a:schemeClr val="lt1"/>
                </a:solidFill>
              </a:defRPr>
            </a:lvl3pPr>
            <a:lvl4pPr lvl="3" rtl="0">
              <a:lnSpc>
                <a:spcPct val="100000"/>
              </a:lnSpc>
              <a:spcBef>
                <a:spcPts val="0"/>
              </a:spcBef>
              <a:spcAft>
                <a:spcPts val="0"/>
              </a:spcAft>
              <a:buClr>
                <a:schemeClr val="lt1"/>
              </a:buClr>
              <a:buSzPts val="1100"/>
              <a:buNone/>
              <a:defRPr sz="1100">
                <a:solidFill>
                  <a:schemeClr val="lt1"/>
                </a:solidFill>
              </a:defRPr>
            </a:lvl4pPr>
            <a:lvl5pPr lvl="4" rtl="0">
              <a:lnSpc>
                <a:spcPct val="100000"/>
              </a:lnSpc>
              <a:spcBef>
                <a:spcPts val="0"/>
              </a:spcBef>
              <a:spcAft>
                <a:spcPts val="0"/>
              </a:spcAft>
              <a:buClr>
                <a:schemeClr val="lt1"/>
              </a:buClr>
              <a:buSzPts val="1100"/>
              <a:buNone/>
              <a:defRPr sz="1100">
                <a:solidFill>
                  <a:schemeClr val="lt1"/>
                </a:solidFill>
              </a:defRPr>
            </a:lvl5pPr>
            <a:lvl6pPr lvl="5" rtl="0">
              <a:lnSpc>
                <a:spcPct val="100000"/>
              </a:lnSpc>
              <a:spcBef>
                <a:spcPts val="0"/>
              </a:spcBef>
              <a:spcAft>
                <a:spcPts val="0"/>
              </a:spcAft>
              <a:buClr>
                <a:schemeClr val="lt1"/>
              </a:buClr>
              <a:buSzPts val="1100"/>
              <a:buNone/>
              <a:defRPr sz="1100">
                <a:solidFill>
                  <a:schemeClr val="lt1"/>
                </a:solidFill>
              </a:defRPr>
            </a:lvl6pPr>
            <a:lvl7pPr lvl="6" rtl="0">
              <a:lnSpc>
                <a:spcPct val="100000"/>
              </a:lnSpc>
              <a:spcBef>
                <a:spcPts val="0"/>
              </a:spcBef>
              <a:spcAft>
                <a:spcPts val="0"/>
              </a:spcAft>
              <a:buClr>
                <a:schemeClr val="lt1"/>
              </a:buClr>
              <a:buSzPts val="1100"/>
              <a:buNone/>
              <a:defRPr sz="1100">
                <a:solidFill>
                  <a:schemeClr val="lt1"/>
                </a:solidFill>
              </a:defRPr>
            </a:lvl7pPr>
            <a:lvl8pPr lvl="7" rtl="0">
              <a:lnSpc>
                <a:spcPct val="100000"/>
              </a:lnSpc>
              <a:spcBef>
                <a:spcPts val="0"/>
              </a:spcBef>
              <a:spcAft>
                <a:spcPts val="0"/>
              </a:spcAft>
              <a:buClr>
                <a:schemeClr val="lt1"/>
              </a:buClr>
              <a:buSzPts val="1100"/>
              <a:buNone/>
              <a:defRPr sz="1100">
                <a:solidFill>
                  <a:schemeClr val="lt1"/>
                </a:solidFill>
              </a:defRPr>
            </a:lvl8pPr>
            <a:lvl9pPr lvl="8" rtl="0">
              <a:lnSpc>
                <a:spcPct val="100000"/>
              </a:lnSpc>
              <a:spcBef>
                <a:spcPts val="0"/>
              </a:spcBef>
              <a:spcAft>
                <a:spcPts val="0"/>
              </a:spcAft>
              <a:buClr>
                <a:schemeClr val="lt1"/>
              </a:buClr>
              <a:buSzPts val="1100"/>
              <a:buNone/>
              <a:defRPr sz="11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2">
  <p:cSld name="CUSTOM_21_1_1">
    <p:spTree>
      <p:nvGrpSpPr>
        <p:cNvPr id="1" name="Shape 56"/>
        <p:cNvGrpSpPr/>
        <p:nvPr/>
      </p:nvGrpSpPr>
      <p:grpSpPr>
        <a:xfrm>
          <a:off x="0" y="0"/>
          <a:ext cx="0" cy="0"/>
          <a:chOff x="0" y="0"/>
          <a:chExt cx="0" cy="0"/>
        </a:xfrm>
      </p:grpSpPr>
      <p:sp>
        <p:nvSpPr>
          <p:cNvPr id="57" name="Google Shape;57;p7"/>
          <p:cNvSpPr/>
          <p:nvPr/>
        </p:nvSpPr>
        <p:spPr>
          <a:xfrm flipH="1">
            <a:off x="4308501" y="-424791"/>
            <a:ext cx="6000900" cy="5714700"/>
          </a:xfrm>
          <a:prstGeom prst="hexagon">
            <a:avLst>
              <a:gd name="adj" fmla="val 25000"/>
              <a:gd name="vf" fmla="val 115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flipH="1">
            <a:off x="7518426" y="-424791"/>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txBox="1">
            <a:spLocks noGrp="1"/>
          </p:cNvSpPr>
          <p:nvPr>
            <p:ph type="ctrTitle"/>
          </p:nvPr>
        </p:nvSpPr>
        <p:spPr>
          <a:xfrm>
            <a:off x="4020266" y="2355535"/>
            <a:ext cx="3281400" cy="80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0" name="Google Shape;60;p7"/>
          <p:cNvSpPr txBox="1">
            <a:spLocks noGrp="1"/>
          </p:cNvSpPr>
          <p:nvPr>
            <p:ph type="title" idx="2" hasCustomPrompt="1"/>
          </p:nvPr>
        </p:nvSpPr>
        <p:spPr>
          <a:xfrm>
            <a:off x="4322366" y="1753435"/>
            <a:ext cx="2979300" cy="75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1pPr>
            <a:lvl2pPr lvl="1"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2pPr>
            <a:lvl3pPr lvl="2"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3pPr>
            <a:lvl4pPr lvl="3"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4pPr>
            <a:lvl5pPr lvl="4"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5pPr>
            <a:lvl6pPr lvl="5"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6pPr>
            <a:lvl7pPr lvl="6"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7pPr>
            <a:lvl8pPr lvl="7"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8pPr>
            <a:lvl9pPr lvl="8" algn="r" rtl="0">
              <a:spcBef>
                <a:spcPts val="0"/>
              </a:spcBef>
              <a:spcAft>
                <a:spcPts val="0"/>
              </a:spcAft>
              <a:buSzPts val="4800"/>
              <a:buFont typeface="Nunito Sans ExtraBold"/>
              <a:buNone/>
              <a:defRPr sz="4800" b="0">
                <a:latin typeface="Nunito Sans ExtraBold"/>
                <a:ea typeface="Nunito Sans ExtraBold"/>
                <a:cs typeface="Nunito Sans ExtraBold"/>
                <a:sym typeface="Nunito Sans ExtraBold"/>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2">
  <p:cSld name="CUSTOM_15_1_1_1">
    <p:spTree>
      <p:nvGrpSpPr>
        <p:cNvPr id="1" name="Shape 61"/>
        <p:cNvGrpSpPr/>
        <p:nvPr/>
      </p:nvGrpSpPr>
      <p:grpSpPr>
        <a:xfrm>
          <a:off x="0" y="0"/>
          <a:ext cx="0" cy="0"/>
          <a:chOff x="0" y="0"/>
          <a:chExt cx="0" cy="0"/>
        </a:xfrm>
      </p:grpSpPr>
      <p:grpSp>
        <p:nvGrpSpPr>
          <p:cNvPr id="62" name="Google Shape;62;p8"/>
          <p:cNvGrpSpPr/>
          <p:nvPr/>
        </p:nvGrpSpPr>
        <p:grpSpPr>
          <a:xfrm>
            <a:off x="0" y="-9525"/>
            <a:ext cx="3105188" cy="5210133"/>
            <a:chOff x="0" y="-9525"/>
            <a:chExt cx="3105188" cy="5210133"/>
          </a:xfrm>
        </p:grpSpPr>
        <p:sp>
          <p:nvSpPr>
            <p:cNvPr id="63" name="Google Shape;63;p8"/>
            <p:cNvSpPr/>
            <p:nvPr/>
          </p:nvSpPr>
          <p:spPr>
            <a:xfrm>
              <a:off x="266700" y="-9525"/>
              <a:ext cx="2838488" cy="5210133"/>
            </a:xfrm>
            <a:custGeom>
              <a:avLst/>
              <a:gdLst/>
              <a:ahLst/>
              <a:cxnLst/>
              <a:rect l="l" t="t" r="r" b="b"/>
              <a:pathLst>
                <a:path w="110490" h="204359" extrusionOk="0">
                  <a:moveTo>
                    <a:pt x="1524" y="0"/>
                  </a:moveTo>
                  <a:lnTo>
                    <a:pt x="110490" y="0"/>
                  </a:lnTo>
                  <a:lnTo>
                    <a:pt x="55732" y="204359"/>
                  </a:lnTo>
                  <a:lnTo>
                    <a:pt x="0" y="204359"/>
                  </a:lnTo>
                  <a:close/>
                </a:path>
              </a:pathLst>
            </a:custGeom>
            <a:solidFill>
              <a:schemeClr val="dk1"/>
            </a:solidFill>
            <a:ln>
              <a:noFill/>
            </a:ln>
          </p:spPr>
        </p:sp>
        <p:sp>
          <p:nvSpPr>
            <p:cNvPr id="64" name="Google Shape;64;p8"/>
            <p:cNvSpPr/>
            <p:nvPr/>
          </p:nvSpPr>
          <p:spPr>
            <a:xfrm>
              <a:off x="0" y="-9525"/>
              <a:ext cx="558000" cy="516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8"/>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1pPr>
            <a:lvl2pPr lvl="1"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2pPr>
            <a:lvl3pPr lvl="2"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3pPr>
            <a:lvl4pPr lvl="3"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4pPr>
            <a:lvl5pPr lvl="4"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5pPr>
            <a:lvl6pPr lvl="5"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6pPr>
            <a:lvl7pPr lvl="6"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7pPr>
            <a:lvl8pPr lvl="7"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8pPr>
            <a:lvl9pPr lvl="8" algn="r" rtl="0">
              <a:spcBef>
                <a:spcPts val="0"/>
              </a:spcBef>
              <a:spcAft>
                <a:spcPts val="0"/>
              </a:spcAft>
              <a:buClr>
                <a:schemeClr val="lt1"/>
              </a:buClr>
              <a:buSzPts val="1400"/>
              <a:buFont typeface="Nunito Sans ExtraBold"/>
              <a:buNone/>
              <a:defRPr sz="1400" b="0">
                <a:solidFill>
                  <a:schemeClr val="lt1"/>
                </a:solidFill>
                <a:latin typeface="Nunito Sans ExtraBold"/>
                <a:ea typeface="Nunito Sans ExtraBold"/>
                <a:cs typeface="Nunito Sans ExtraBold"/>
                <a:sym typeface="Nunito Sans ExtraBold"/>
              </a:defRPr>
            </a:lvl9pPr>
          </a:lstStyle>
          <a:p>
            <a:endParaRPr/>
          </a:p>
        </p:txBody>
      </p:sp>
      <p:sp>
        <p:nvSpPr>
          <p:cNvPr id="66" name="Google Shape;66;p8"/>
          <p:cNvSpPr txBox="1">
            <a:spLocks noGrp="1"/>
          </p:cNvSpPr>
          <p:nvPr>
            <p:ph type="ctrTitle" idx="2"/>
          </p:nvPr>
        </p:nvSpPr>
        <p:spPr>
          <a:xfrm>
            <a:off x="5739302" y="1659506"/>
            <a:ext cx="2900100" cy="97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300"/>
              <a:buNone/>
              <a:defRPr sz="130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67" name="Google Shape;67;p8"/>
          <p:cNvSpPr txBox="1">
            <a:spLocks noGrp="1"/>
          </p:cNvSpPr>
          <p:nvPr>
            <p:ph type="subTitle" idx="1"/>
          </p:nvPr>
        </p:nvSpPr>
        <p:spPr>
          <a:xfrm>
            <a:off x="5739302" y="2513494"/>
            <a:ext cx="2505000" cy="9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100">
                <a:solidFill>
                  <a:schemeClr val="dk1"/>
                </a:solidFill>
              </a:defRPr>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
  <p:cSld name="CUSTOM_15_1_1_2_1">
    <p:spTree>
      <p:nvGrpSpPr>
        <p:cNvPr id="1" name="Shape 82"/>
        <p:cNvGrpSpPr/>
        <p:nvPr/>
      </p:nvGrpSpPr>
      <p:grpSpPr>
        <a:xfrm>
          <a:off x="0" y="0"/>
          <a:ext cx="0" cy="0"/>
          <a:chOff x="0" y="0"/>
          <a:chExt cx="0" cy="0"/>
        </a:xfrm>
      </p:grpSpPr>
      <p:sp>
        <p:nvSpPr>
          <p:cNvPr id="83" name="Google Shape;83;p11"/>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1">
  <p:cSld name="CUSTOM_15_1_1_2">
    <p:spTree>
      <p:nvGrpSpPr>
        <p:cNvPr id="1" name="Shape 84"/>
        <p:cNvGrpSpPr/>
        <p:nvPr/>
      </p:nvGrpSpPr>
      <p:grpSpPr>
        <a:xfrm>
          <a:off x="0" y="0"/>
          <a:ext cx="0" cy="0"/>
          <a:chOff x="0" y="0"/>
          <a:chExt cx="0" cy="0"/>
        </a:xfrm>
      </p:grpSpPr>
      <p:sp>
        <p:nvSpPr>
          <p:cNvPr id="85" name="Google Shape;85;p12"/>
          <p:cNvSpPr txBox="1">
            <a:spLocks noGrp="1"/>
          </p:cNvSpPr>
          <p:nvPr>
            <p:ph type="ctrTitle"/>
          </p:nvPr>
        </p:nvSpPr>
        <p:spPr>
          <a:xfrm>
            <a:off x="6793000" y="405336"/>
            <a:ext cx="17373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2">
  <p:cSld name="CUSTOM_15">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3080975" y="405336"/>
            <a:ext cx="2982000" cy="68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22">
    <p:spTree>
      <p:nvGrpSpPr>
        <p:cNvPr id="1" name="Shape 88"/>
        <p:cNvGrpSpPr/>
        <p:nvPr/>
      </p:nvGrpSpPr>
      <p:grpSpPr>
        <a:xfrm>
          <a:off x="0" y="0"/>
          <a:ext cx="0" cy="0"/>
          <a:chOff x="0" y="0"/>
          <a:chExt cx="0" cy="0"/>
        </a:xfrm>
      </p:grpSpPr>
      <p:sp>
        <p:nvSpPr>
          <p:cNvPr id="89" name="Google Shape;89;p14"/>
          <p:cNvSpPr/>
          <p:nvPr/>
        </p:nvSpPr>
        <p:spPr>
          <a:xfrm flipH="1">
            <a:off x="4308501" y="-410756"/>
            <a:ext cx="6000900" cy="5714700"/>
          </a:xfrm>
          <a:prstGeom prst="hexagon">
            <a:avLst>
              <a:gd name="adj" fmla="val 25000"/>
              <a:gd name="vf" fmla="val 115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flipH="1">
            <a:off x="7518426" y="-410756"/>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txBox="1">
            <a:spLocks noGrp="1"/>
          </p:cNvSpPr>
          <p:nvPr>
            <p:ph type="ctrTitle"/>
          </p:nvPr>
        </p:nvSpPr>
        <p:spPr>
          <a:xfrm flipH="1">
            <a:off x="5526018" y="1652050"/>
            <a:ext cx="1731600" cy="647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800"/>
              <a:buFont typeface="Nunito Sans ExtraBold"/>
              <a:buNone/>
              <a:defRPr sz="1800" b="0">
                <a:solidFill>
                  <a:schemeClr val="dk1"/>
                </a:solidFill>
                <a:latin typeface="Nunito Sans ExtraBold"/>
                <a:ea typeface="Nunito Sans ExtraBold"/>
                <a:cs typeface="Nunito Sans ExtraBold"/>
                <a:sym typeface="Nunito Sans ExtraBold"/>
              </a:defRPr>
            </a:lvl1pPr>
            <a:lvl2pPr lvl="1"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2pPr>
            <a:lvl3pPr lvl="2"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3pPr>
            <a:lvl4pPr lvl="3"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4pPr>
            <a:lvl5pPr lvl="4"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5pPr>
            <a:lvl6pPr lvl="5"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6pPr>
            <a:lvl7pPr lvl="6"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7pPr>
            <a:lvl8pPr lvl="7"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8pPr>
            <a:lvl9pPr lvl="8" algn="r" rtl="0">
              <a:spcBef>
                <a:spcPts val="0"/>
              </a:spcBef>
              <a:spcAft>
                <a:spcPts val="0"/>
              </a:spcAft>
              <a:buClr>
                <a:schemeClr val="dk1"/>
              </a:buClr>
              <a:buSzPts val="1100"/>
              <a:buFont typeface="Nunito Sans ExtraBold"/>
              <a:buNone/>
              <a:defRPr sz="1100" b="0">
                <a:solidFill>
                  <a:schemeClr val="dk1"/>
                </a:solidFill>
                <a:latin typeface="Nunito Sans ExtraBold"/>
                <a:ea typeface="Nunito Sans ExtraBold"/>
                <a:cs typeface="Nunito Sans ExtraBold"/>
                <a:sym typeface="Nunito Sans ExtraBold"/>
              </a:defRPr>
            </a:lvl9pPr>
          </a:lstStyle>
          <a:p>
            <a:endParaRPr/>
          </a:p>
        </p:txBody>
      </p:sp>
      <p:sp>
        <p:nvSpPr>
          <p:cNvPr id="92" name="Google Shape;92;p14"/>
          <p:cNvSpPr txBox="1">
            <a:spLocks noGrp="1"/>
          </p:cNvSpPr>
          <p:nvPr>
            <p:ph type="ctrTitle" idx="2"/>
          </p:nvPr>
        </p:nvSpPr>
        <p:spPr>
          <a:xfrm>
            <a:off x="3999944" y="2355535"/>
            <a:ext cx="3281400" cy="80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100"/>
              <a:buFont typeface="Assistant Light"/>
              <a:buNone/>
              <a:defRPr sz="1100" b="0">
                <a:latin typeface="Assistant Light"/>
                <a:ea typeface="Assistant Light"/>
                <a:cs typeface="Assistant Light"/>
                <a:sym typeface="Assistant Light"/>
              </a:defRPr>
            </a:lvl1pPr>
            <a:lvl2pPr lvl="1" algn="r" rtl="0">
              <a:spcBef>
                <a:spcPts val="0"/>
              </a:spcBef>
              <a:spcAft>
                <a:spcPts val="0"/>
              </a:spcAft>
              <a:buSzPts val="1100"/>
              <a:buFont typeface="Assistant Light"/>
              <a:buNone/>
              <a:defRPr sz="1100" b="0">
                <a:latin typeface="Assistant Light"/>
                <a:ea typeface="Assistant Light"/>
                <a:cs typeface="Assistant Light"/>
                <a:sym typeface="Assistant Light"/>
              </a:defRPr>
            </a:lvl2pPr>
            <a:lvl3pPr lvl="2" algn="r" rtl="0">
              <a:spcBef>
                <a:spcPts val="0"/>
              </a:spcBef>
              <a:spcAft>
                <a:spcPts val="0"/>
              </a:spcAft>
              <a:buSzPts val="1100"/>
              <a:buFont typeface="Assistant Light"/>
              <a:buNone/>
              <a:defRPr sz="1100" b="0">
                <a:latin typeface="Assistant Light"/>
                <a:ea typeface="Assistant Light"/>
                <a:cs typeface="Assistant Light"/>
                <a:sym typeface="Assistant Light"/>
              </a:defRPr>
            </a:lvl3pPr>
            <a:lvl4pPr lvl="3" algn="r" rtl="0">
              <a:spcBef>
                <a:spcPts val="0"/>
              </a:spcBef>
              <a:spcAft>
                <a:spcPts val="0"/>
              </a:spcAft>
              <a:buSzPts val="1100"/>
              <a:buFont typeface="Assistant Light"/>
              <a:buNone/>
              <a:defRPr sz="1100" b="0">
                <a:latin typeface="Assistant Light"/>
                <a:ea typeface="Assistant Light"/>
                <a:cs typeface="Assistant Light"/>
                <a:sym typeface="Assistant Light"/>
              </a:defRPr>
            </a:lvl4pPr>
            <a:lvl5pPr lvl="4" algn="r" rtl="0">
              <a:spcBef>
                <a:spcPts val="0"/>
              </a:spcBef>
              <a:spcAft>
                <a:spcPts val="0"/>
              </a:spcAft>
              <a:buSzPts val="1100"/>
              <a:buFont typeface="Assistant Light"/>
              <a:buNone/>
              <a:defRPr sz="1100" b="0">
                <a:latin typeface="Assistant Light"/>
                <a:ea typeface="Assistant Light"/>
                <a:cs typeface="Assistant Light"/>
                <a:sym typeface="Assistant Light"/>
              </a:defRPr>
            </a:lvl5pPr>
            <a:lvl6pPr lvl="5" algn="r" rtl="0">
              <a:spcBef>
                <a:spcPts val="0"/>
              </a:spcBef>
              <a:spcAft>
                <a:spcPts val="0"/>
              </a:spcAft>
              <a:buSzPts val="1100"/>
              <a:buFont typeface="Assistant Light"/>
              <a:buNone/>
              <a:defRPr sz="1100" b="0">
                <a:latin typeface="Assistant Light"/>
                <a:ea typeface="Assistant Light"/>
                <a:cs typeface="Assistant Light"/>
                <a:sym typeface="Assistant Light"/>
              </a:defRPr>
            </a:lvl6pPr>
            <a:lvl7pPr lvl="6" algn="r" rtl="0">
              <a:spcBef>
                <a:spcPts val="0"/>
              </a:spcBef>
              <a:spcAft>
                <a:spcPts val="0"/>
              </a:spcAft>
              <a:buSzPts val="1100"/>
              <a:buFont typeface="Assistant Light"/>
              <a:buNone/>
              <a:defRPr sz="1100" b="0">
                <a:latin typeface="Assistant Light"/>
                <a:ea typeface="Assistant Light"/>
                <a:cs typeface="Assistant Light"/>
                <a:sym typeface="Assistant Light"/>
              </a:defRPr>
            </a:lvl7pPr>
            <a:lvl8pPr lvl="7" algn="r" rtl="0">
              <a:spcBef>
                <a:spcPts val="0"/>
              </a:spcBef>
              <a:spcAft>
                <a:spcPts val="0"/>
              </a:spcAft>
              <a:buSzPts val="1100"/>
              <a:buFont typeface="Assistant Light"/>
              <a:buNone/>
              <a:defRPr sz="1100" b="0">
                <a:latin typeface="Assistant Light"/>
                <a:ea typeface="Assistant Light"/>
                <a:cs typeface="Assistant Light"/>
                <a:sym typeface="Assistant Light"/>
              </a:defRPr>
            </a:lvl8pPr>
            <a:lvl9pPr lvl="8" algn="r" rtl="0">
              <a:spcBef>
                <a:spcPts val="0"/>
              </a:spcBef>
              <a:spcAft>
                <a:spcPts val="0"/>
              </a:spcAft>
              <a:buSzPts val="1100"/>
              <a:buFont typeface="Assistant Light"/>
              <a:buNone/>
              <a:defRPr sz="1100" b="0">
                <a:latin typeface="Assistant Light"/>
                <a:ea typeface="Assistant Light"/>
                <a:cs typeface="Assistant Light"/>
                <a:sym typeface="Assistant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b="1">
                <a:solidFill>
                  <a:schemeClr val="dk1"/>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1pPr>
            <a:lvl2pPr marL="914400" lvl="1"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2pPr>
            <a:lvl3pPr marL="1371600" lvl="2"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3pPr>
            <a:lvl4pPr marL="1828800" lvl="3"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4pPr>
            <a:lvl5pPr marL="2286000" lvl="4"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5pPr>
            <a:lvl6pPr marL="2743200" lvl="5"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6pPr>
            <a:lvl7pPr marL="3200400" lvl="6"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7pPr>
            <a:lvl8pPr marL="3657600" lvl="7" indent="-304800" rtl="0">
              <a:lnSpc>
                <a:spcPct val="115000"/>
              </a:lnSpc>
              <a:spcBef>
                <a:spcPts val="1600"/>
              </a:spcBef>
              <a:spcAft>
                <a:spcPts val="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8pPr>
            <a:lvl9pPr marL="4114800" lvl="8" indent="-304800" rtl="0">
              <a:lnSpc>
                <a:spcPct val="115000"/>
              </a:lnSpc>
              <a:spcBef>
                <a:spcPts val="1600"/>
              </a:spcBef>
              <a:spcAft>
                <a:spcPts val="1600"/>
              </a:spcAft>
              <a:buClr>
                <a:schemeClr val="dk1"/>
              </a:buClr>
              <a:buSzPts val="1200"/>
              <a:buFont typeface="Assistant Light"/>
              <a:buChar char="■"/>
              <a:defRPr sz="1200">
                <a:solidFill>
                  <a:schemeClr val="dk1"/>
                </a:solidFill>
                <a:latin typeface="Assistant Light"/>
                <a:ea typeface="Assistant Light"/>
                <a:cs typeface="Assistant Light"/>
                <a:sym typeface="Assistant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7" r:id="rId6"/>
    <p:sldLayoutId id="2147483658" r:id="rId7"/>
    <p:sldLayoutId id="2147483659" r:id="rId8"/>
    <p:sldLayoutId id="2147483660" r:id="rId9"/>
    <p:sldLayoutId id="2147483662" r:id="rId10"/>
    <p:sldLayoutId id="21474836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mailto:oadd@oad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594"/>
            <a:lum/>
          </a:blip>
          <a:srcRect/>
          <a:stretch>
            <a:fillRect t="-9000" b="-9000"/>
          </a:stretch>
        </a:blip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subTitle" idx="1"/>
          </p:nvPr>
        </p:nvSpPr>
        <p:spPr>
          <a:xfrm>
            <a:off x="4791900" y="3582934"/>
            <a:ext cx="435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lt1"/>
                </a:solidFill>
              </a:rPr>
              <a:t>Presented by:  Tracey Berman, Jennifer Shaw and </a:t>
            </a:r>
          </a:p>
          <a:p>
            <a:pPr marL="0" lvl="0" indent="0" algn="r" rtl="0">
              <a:spcBef>
                <a:spcPts val="0"/>
              </a:spcBef>
              <a:spcAft>
                <a:spcPts val="0"/>
              </a:spcAft>
              <a:buNone/>
            </a:pPr>
            <a:r>
              <a:rPr lang="en" dirty="0">
                <a:solidFill>
                  <a:schemeClr val="lt1"/>
                </a:solidFill>
              </a:rPr>
              <a:t>Michelle Del Carmen</a:t>
            </a:r>
            <a:endParaRPr dirty="0">
              <a:solidFill>
                <a:schemeClr val="lt1"/>
              </a:solidFill>
            </a:endParaRPr>
          </a:p>
        </p:txBody>
      </p:sp>
      <p:sp>
        <p:nvSpPr>
          <p:cNvPr id="118" name="Google Shape;118;p22"/>
          <p:cNvSpPr/>
          <p:nvPr/>
        </p:nvSpPr>
        <p:spPr>
          <a:xfrm flipH="1">
            <a:off x="5919500" y="-211062"/>
            <a:ext cx="4652175" cy="1932371"/>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chemeClr val="dk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green text on a white background&#10;&#10;AI-generated content may be incorrect.">
            <a:extLst>
              <a:ext uri="{FF2B5EF4-FFF2-40B4-BE49-F238E27FC236}">
                <a16:creationId xmlns:a16="http://schemas.microsoft.com/office/drawing/2014/main" id="{6461D556-AB2E-128F-44A3-B6F7F6F4BECF}"/>
              </a:ext>
            </a:extLst>
          </p:cNvPr>
          <p:cNvPicPr>
            <a:picLocks noChangeAspect="1"/>
          </p:cNvPicPr>
          <p:nvPr/>
        </p:nvPicPr>
        <p:blipFill>
          <a:blip r:embed="rId4"/>
          <a:stretch>
            <a:fillRect/>
          </a:stretch>
        </p:blipFill>
        <p:spPr>
          <a:xfrm>
            <a:off x="3951364" y="1347435"/>
            <a:ext cx="4972736" cy="17415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FC6913-F4FA-B9CD-5063-78F6C41F7B58}"/>
              </a:ext>
            </a:extLst>
          </p:cNvPr>
          <p:cNvSpPr>
            <a:spLocks noGrp="1"/>
          </p:cNvSpPr>
          <p:nvPr>
            <p:ph type="body" idx="1"/>
          </p:nvPr>
        </p:nvSpPr>
        <p:spPr>
          <a:xfrm>
            <a:off x="710855" y="1444752"/>
            <a:ext cx="8268725" cy="3275124"/>
          </a:xfrm>
        </p:spPr>
        <p:txBody>
          <a:bodyPr/>
          <a:lstStyle/>
          <a:p>
            <a:pPr marL="171450" indent="0" rtl="0">
              <a:buNone/>
            </a:pPr>
            <a:r>
              <a:rPr lang="en-CA" sz="1800" b="1" dirty="0">
                <a:solidFill>
                  <a:schemeClr val="tx1"/>
                </a:solidFill>
                <a:effectLst/>
                <a:latin typeface="Nunito Sans" pitchFamily="2" charset="77"/>
              </a:rPr>
              <a:t>1986-1990: Becoming OADD</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OCAAMD decided to separate from the American AAMD to become a truly Canadian organization.   </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By 1990, the Ontario Association on Developmental Disabilities (OADD) was fully established.   </a:t>
            </a:r>
          </a:p>
          <a:p>
            <a:pPr marL="0" lvl="1" indent="0" rtl="0">
              <a:lnSpc>
                <a:spcPct val="100000"/>
              </a:lnSpc>
              <a:spcBef>
                <a:spcPts val="0"/>
              </a:spcBef>
              <a:buNone/>
            </a:pPr>
            <a:endParaRPr lang="en-CA" sz="1800" dirty="0">
              <a:solidFill>
                <a:schemeClr val="tx1"/>
              </a:solidFill>
              <a:effectLst/>
            </a:endParaRPr>
          </a:p>
          <a:p>
            <a:pPr marL="0" indent="0" rtl="0">
              <a:lnSpc>
                <a:spcPct val="100000"/>
              </a:lnSpc>
              <a:buNone/>
            </a:pPr>
            <a:r>
              <a:rPr lang="en-CA" sz="1800" b="1" dirty="0">
                <a:solidFill>
                  <a:schemeClr val="tx1"/>
                </a:solidFill>
                <a:effectLst/>
                <a:latin typeface="Nunito Sans" pitchFamily="2" charset="77"/>
              </a:rPr>
              <a:t>Post-1990: Continued Growth and Challenges</a:t>
            </a:r>
            <a:endParaRPr lang="en-CA" sz="1800" dirty="0">
              <a:solidFill>
                <a:schemeClr val="tx1"/>
              </a:solidFill>
              <a:effectLst/>
              <a:latin typeface="Nunito Sans" pitchFamily="2" charset="77"/>
            </a:endParaRP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OADD held successful conferences and recognized leaders in the field.   </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The mid-1990s brought challenges due to significan</a:t>
            </a:r>
            <a:r>
              <a:rPr lang="en-CA" sz="1800" dirty="0">
                <a:solidFill>
                  <a:schemeClr val="tx1"/>
                </a:solidFill>
              </a:rPr>
              <a:t>t changes in the sector known as the the DS Transformation </a:t>
            </a:r>
            <a:r>
              <a:rPr lang="en-CA" sz="1800" dirty="0">
                <a:solidFill>
                  <a:schemeClr val="tx1"/>
                </a:solidFill>
                <a:effectLst/>
              </a:rPr>
              <a:t>which led to a transformation with OADD’s focus</a:t>
            </a:r>
          </a:p>
        </p:txBody>
      </p:sp>
      <p:sp>
        <p:nvSpPr>
          <p:cNvPr id="3" name="Title 2">
            <a:extLst>
              <a:ext uri="{FF2B5EF4-FFF2-40B4-BE49-F238E27FC236}">
                <a16:creationId xmlns:a16="http://schemas.microsoft.com/office/drawing/2014/main" id="{9F294A1C-1593-D34A-5449-D65BC46DC9F7}"/>
              </a:ext>
            </a:extLst>
          </p:cNvPr>
          <p:cNvSpPr>
            <a:spLocks noGrp="1"/>
          </p:cNvSpPr>
          <p:nvPr>
            <p:ph type="ctrTitle"/>
          </p:nvPr>
        </p:nvSpPr>
        <p:spPr>
          <a:xfrm>
            <a:off x="3081000" y="192024"/>
            <a:ext cx="2982000" cy="689100"/>
          </a:xfrm>
        </p:spPr>
        <p:txBody>
          <a:bodyPr/>
          <a:lstStyle/>
          <a:p>
            <a:r>
              <a:rPr lang="en-US" sz="2400" dirty="0"/>
              <a:t>HISTORICAL CONTEXT</a:t>
            </a:r>
          </a:p>
        </p:txBody>
      </p:sp>
    </p:spTree>
    <p:extLst>
      <p:ext uri="{BB962C8B-B14F-4D97-AF65-F5344CB8AC3E}">
        <p14:creationId xmlns:p14="http://schemas.microsoft.com/office/powerpoint/2010/main" val="80107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4E8B-38EF-15AA-842F-A14B9E36F7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DB9446-B869-5EB0-0AE4-11EFC0AF7C88}"/>
              </a:ext>
            </a:extLst>
          </p:cNvPr>
          <p:cNvSpPr>
            <a:spLocks noGrp="1"/>
          </p:cNvSpPr>
          <p:nvPr>
            <p:ph type="body" idx="1"/>
          </p:nvPr>
        </p:nvSpPr>
        <p:spPr>
          <a:xfrm>
            <a:off x="719999" y="1183700"/>
            <a:ext cx="8268725" cy="3554464"/>
          </a:xfrm>
        </p:spPr>
        <p:txBody>
          <a:bodyPr/>
          <a:lstStyle/>
          <a:p>
            <a:pPr marL="0" indent="0" rtl="0">
              <a:lnSpc>
                <a:spcPct val="100000"/>
              </a:lnSpc>
              <a:buNone/>
            </a:pPr>
            <a:r>
              <a:rPr lang="en-CA" sz="1800" b="1" dirty="0">
                <a:solidFill>
                  <a:schemeClr val="tx1"/>
                </a:solidFill>
                <a:effectLst/>
                <a:latin typeface="Nunito Sans" pitchFamily="2" charset="77"/>
              </a:rPr>
              <a:t>Recent Years: Resurgence</a:t>
            </a:r>
            <a:endParaRPr lang="en-CA" sz="1800" dirty="0">
              <a:solidFill>
                <a:schemeClr val="tx1"/>
              </a:solidFill>
              <a:effectLst/>
              <a:latin typeface="Nunito Sans" pitchFamily="2" charset="77"/>
            </a:endParaRP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Strategic planning has led to a resurgence in OADD's influence, membership, and conference attendance.   </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The organization has strengthened ties with related associations and government.   </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Publications like the </a:t>
            </a:r>
            <a:r>
              <a:rPr lang="en-CA" sz="1800" i="1" dirty="0">
                <a:solidFill>
                  <a:schemeClr val="tx1"/>
                </a:solidFill>
                <a:effectLst/>
              </a:rPr>
              <a:t>Journal on Developmental Disabilities</a:t>
            </a:r>
            <a:r>
              <a:rPr lang="en-CA" sz="1800" dirty="0">
                <a:solidFill>
                  <a:schemeClr val="tx1"/>
                </a:solidFill>
                <a:effectLst/>
              </a:rPr>
              <a:t> and Developmental Disabilities in Ontario (Editions 1-4)  have contributed to its growth.   </a:t>
            </a:r>
          </a:p>
          <a:p>
            <a:pPr marL="0" lvl="1" indent="0" rtl="0">
              <a:lnSpc>
                <a:spcPct val="100000"/>
              </a:lnSpc>
              <a:spcBef>
                <a:spcPts val="0"/>
              </a:spcBef>
              <a:buNone/>
            </a:pPr>
            <a:endParaRPr lang="en-CA" sz="1800" dirty="0">
              <a:solidFill>
                <a:schemeClr val="tx1"/>
              </a:solidFill>
              <a:effectLst/>
            </a:endParaRPr>
          </a:p>
          <a:p>
            <a:pPr marL="0" indent="0" rtl="0">
              <a:lnSpc>
                <a:spcPct val="100000"/>
              </a:lnSpc>
              <a:buNone/>
            </a:pPr>
            <a:r>
              <a:rPr lang="en-CA" sz="1800" b="1" dirty="0">
                <a:solidFill>
                  <a:schemeClr val="tx1"/>
                </a:solidFill>
                <a:effectLst/>
                <a:latin typeface="Nunito Sans" pitchFamily="2" charset="77"/>
              </a:rPr>
              <a:t>Overall Impact</a:t>
            </a:r>
            <a:endParaRPr lang="en-CA" sz="1800" dirty="0">
              <a:solidFill>
                <a:schemeClr val="tx1"/>
              </a:solidFill>
              <a:effectLst/>
              <a:latin typeface="Nunito Sans" pitchFamily="2" charset="77"/>
            </a:endParaRP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OADD has been driven by dedicated members and leaders.   </a:t>
            </a:r>
          </a:p>
          <a:p>
            <a:pPr marL="0" lvl="1" indent="-285750" rtl="0">
              <a:lnSpc>
                <a:spcPct val="100000"/>
              </a:lnSpc>
              <a:spcBef>
                <a:spcPts val="0"/>
              </a:spcBef>
              <a:buFont typeface="Arial" panose="020B0604020202020204" pitchFamily="34" charset="0"/>
              <a:buChar char="•"/>
            </a:pPr>
            <a:r>
              <a:rPr lang="en-CA" sz="1800" dirty="0">
                <a:solidFill>
                  <a:schemeClr val="tx1"/>
                </a:solidFill>
                <a:effectLst/>
              </a:rPr>
              <a:t>It has prioritized education, research and networking to enhance  services for individuals with developmental disabilities by improving capacity in areas of best practice.  </a:t>
            </a:r>
          </a:p>
        </p:txBody>
      </p:sp>
      <p:sp>
        <p:nvSpPr>
          <p:cNvPr id="3" name="Title 2">
            <a:extLst>
              <a:ext uri="{FF2B5EF4-FFF2-40B4-BE49-F238E27FC236}">
                <a16:creationId xmlns:a16="http://schemas.microsoft.com/office/drawing/2014/main" id="{072422AB-00CD-3A29-2D3B-C487F013CBF0}"/>
              </a:ext>
            </a:extLst>
          </p:cNvPr>
          <p:cNvSpPr>
            <a:spLocks noGrp="1"/>
          </p:cNvSpPr>
          <p:nvPr>
            <p:ph type="ctrTitle"/>
          </p:nvPr>
        </p:nvSpPr>
        <p:spPr>
          <a:xfrm>
            <a:off x="3081000" y="225378"/>
            <a:ext cx="2982000" cy="689100"/>
          </a:xfrm>
        </p:spPr>
        <p:txBody>
          <a:bodyPr/>
          <a:lstStyle/>
          <a:p>
            <a:r>
              <a:rPr lang="en-US" sz="2400" dirty="0"/>
              <a:t>HISTORICAL CONTEXT</a:t>
            </a:r>
          </a:p>
        </p:txBody>
      </p:sp>
    </p:spTree>
    <p:extLst>
      <p:ext uri="{BB962C8B-B14F-4D97-AF65-F5344CB8AC3E}">
        <p14:creationId xmlns:p14="http://schemas.microsoft.com/office/powerpoint/2010/main" val="310069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23000" t="-9000" r="-12000" b="-9000"/>
          </a:stretch>
        </a:blipFill>
        <a:effectLst/>
      </p:bgPr>
    </p:bg>
    <p:spTree>
      <p:nvGrpSpPr>
        <p:cNvPr id="1" name="Shape 279"/>
        <p:cNvGrpSpPr/>
        <p:nvPr/>
      </p:nvGrpSpPr>
      <p:grpSpPr>
        <a:xfrm>
          <a:off x="0" y="0"/>
          <a:ext cx="0" cy="0"/>
          <a:chOff x="0" y="0"/>
          <a:chExt cx="0" cy="0"/>
        </a:xfrm>
      </p:grpSpPr>
      <p:sp>
        <p:nvSpPr>
          <p:cNvPr id="280" name="Google Shape;280;p31"/>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KEY ACTIVITIES</a:t>
            </a:r>
            <a:endParaRPr dirty="0"/>
          </a:p>
        </p:txBody>
      </p:sp>
      <p:sp>
        <p:nvSpPr>
          <p:cNvPr id="281" name="Google Shape;281;p31"/>
          <p:cNvSpPr txBox="1">
            <a:spLocks noGrp="1"/>
          </p:cNvSpPr>
          <p:nvPr>
            <p:ph type="title" idx="2"/>
          </p:nvPr>
        </p:nvSpPr>
        <p:spPr>
          <a:xfrm flipH="1">
            <a:off x="1889225" y="1753435"/>
            <a:ext cx="2979300"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ECC92510-7557-53FA-830F-9E573AEBC5F7}"/>
            </a:ext>
          </a:extLst>
        </p:cNvPr>
        <p:cNvGrpSpPr/>
        <p:nvPr/>
      </p:nvGrpSpPr>
      <p:grpSpPr>
        <a:xfrm>
          <a:off x="0" y="0"/>
          <a:ext cx="0" cy="0"/>
          <a:chOff x="0" y="0"/>
          <a:chExt cx="0" cy="0"/>
        </a:xfrm>
      </p:grpSpPr>
      <p:sp>
        <p:nvSpPr>
          <p:cNvPr id="370" name="Google Shape;370;p35">
            <a:extLst>
              <a:ext uri="{FF2B5EF4-FFF2-40B4-BE49-F238E27FC236}">
                <a16:creationId xmlns:a16="http://schemas.microsoft.com/office/drawing/2014/main" id="{711280EE-FE8B-3C9D-1F9D-E41F4CADD502}"/>
              </a:ext>
            </a:extLst>
          </p:cNvPr>
          <p:cNvSpPr/>
          <p:nvPr/>
        </p:nvSpPr>
        <p:spPr>
          <a:xfrm>
            <a:off x="1866900" y="-335549"/>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D9D9D9"/>
            </a:solidFill>
            <a:prstDash val="solid"/>
            <a:round/>
            <a:headEnd type="none" w="med" len="med"/>
            <a:tailEnd type="none" w="med" len="med"/>
          </a:ln>
        </p:spPr>
        <p:txBody>
          <a:bodyPr/>
          <a:lstStyle/>
          <a:p>
            <a:endParaRPr lang="en-US"/>
          </a:p>
        </p:txBody>
      </p:sp>
      <p:sp>
        <p:nvSpPr>
          <p:cNvPr id="372" name="Google Shape;372;p35">
            <a:extLst>
              <a:ext uri="{FF2B5EF4-FFF2-40B4-BE49-F238E27FC236}">
                <a16:creationId xmlns:a16="http://schemas.microsoft.com/office/drawing/2014/main" id="{32C8E5F6-E52C-2C62-123C-768A73722378}"/>
              </a:ext>
            </a:extLst>
          </p:cNvPr>
          <p:cNvSpPr txBox="1"/>
          <p:nvPr/>
        </p:nvSpPr>
        <p:spPr>
          <a:xfrm>
            <a:off x="4840948" y="1367191"/>
            <a:ext cx="3947606" cy="2477360"/>
          </a:xfrm>
          <a:prstGeom prst="rect">
            <a:avLst/>
          </a:prstGeom>
          <a:noFill/>
          <a:ln>
            <a:noFill/>
          </a:ln>
        </p:spPr>
        <p:txBody>
          <a:bodyPr spcFirstLastPara="1" wrap="square" lIns="91425" tIns="91425" rIns="91425" bIns="91425" anchor="t" anchorCtr="0">
            <a:noAutofit/>
          </a:bodyPr>
          <a:lstStyle/>
          <a:p>
            <a:pPr marL="2857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Annual 2-day Spring conference focused on issues relevant to the sector with multiple streams, concurrent sessions and engaging networking events</a:t>
            </a:r>
          </a:p>
          <a:p>
            <a:pPr marL="457200" lvl="1" indent="0">
              <a:buNone/>
            </a:pPr>
            <a:endParaRPr lang="en-US" sz="1600" dirty="0">
              <a:latin typeface="Assistant" pitchFamily="2" charset="-79"/>
              <a:cs typeface="Assistant" pitchFamily="2" charset="-79"/>
            </a:endParaRPr>
          </a:p>
          <a:p>
            <a:pPr marL="2857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Annual 2-day November event – single themed educational presentations and networking opportunities</a:t>
            </a:r>
          </a:p>
          <a:p>
            <a:pPr lvl="1"/>
            <a:endParaRPr lang="en-US" sz="1600" dirty="0">
              <a:solidFill>
                <a:schemeClr val="tx1"/>
              </a:solidFill>
              <a:latin typeface="Assistant" pitchFamily="2" charset="-79"/>
              <a:cs typeface="Assistant" pitchFamily="2" charset="-79"/>
            </a:endParaRPr>
          </a:p>
          <a:p>
            <a:pPr marL="0" lvl="0" indent="0" algn="l" rtl="0">
              <a:spcBef>
                <a:spcPts val="0"/>
              </a:spcBef>
              <a:spcAft>
                <a:spcPts val="0"/>
              </a:spcAft>
              <a:buNone/>
            </a:pPr>
            <a:endParaRPr sz="1100" dirty="0">
              <a:solidFill>
                <a:schemeClr val="accent3"/>
              </a:solidFill>
              <a:latin typeface="Assistant Light"/>
              <a:ea typeface="Assistant Light"/>
              <a:cs typeface="Assistant Light"/>
              <a:sym typeface="Assistant Light"/>
            </a:endParaRPr>
          </a:p>
        </p:txBody>
      </p:sp>
      <p:sp>
        <p:nvSpPr>
          <p:cNvPr id="373" name="Google Shape;373;p35">
            <a:extLst>
              <a:ext uri="{FF2B5EF4-FFF2-40B4-BE49-F238E27FC236}">
                <a16:creationId xmlns:a16="http://schemas.microsoft.com/office/drawing/2014/main" id="{7C5D80FC-5D5C-7405-53A9-E4566A342734}"/>
              </a:ext>
            </a:extLst>
          </p:cNvPr>
          <p:cNvSpPr txBox="1">
            <a:spLocks noGrp="1"/>
          </p:cNvSpPr>
          <p:nvPr>
            <p:ph type="ctrTitle"/>
          </p:nvPr>
        </p:nvSpPr>
        <p:spPr>
          <a:xfrm>
            <a:off x="3588848" y="579931"/>
            <a:ext cx="5468654"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CONFERENCES &amp; EVENTS</a:t>
            </a:r>
            <a:endParaRPr sz="3200" dirty="0"/>
          </a:p>
        </p:txBody>
      </p:sp>
      <p:pic>
        <p:nvPicPr>
          <p:cNvPr id="4" name="Picture 3">
            <a:extLst>
              <a:ext uri="{FF2B5EF4-FFF2-40B4-BE49-F238E27FC236}">
                <a16:creationId xmlns:a16="http://schemas.microsoft.com/office/drawing/2014/main" id="{A5BAAF61-7E98-3E4A-FBA5-2C3CE4AFFCDE}"/>
              </a:ext>
            </a:extLst>
          </p:cNvPr>
          <p:cNvPicPr>
            <a:picLocks noChangeAspect="1"/>
          </p:cNvPicPr>
          <p:nvPr/>
        </p:nvPicPr>
        <p:blipFill>
          <a:blip r:embed="rId3"/>
          <a:srcRect l="15405" t="19459" b="21681"/>
          <a:stretch/>
        </p:blipFill>
        <p:spPr>
          <a:xfrm rot="21125391">
            <a:off x="502734" y="298336"/>
            <a:ext cx="2493129" cy="2312878"/>
          </a:xfrm>
          <a:prstGeom prst="rect">
            <a:avLst/>
          </a:prstGeom>
          <a:ln>
            <a:noFill/>
          </a:ln>
          <a:effectLst>
            <a:outerShdw blurRad="292100" dist="139700" dir="2700000" algn="tl" rotWithShape="0">
              <a:srgbClr val="333333">
                <a:alpha val="65000"/>
              </a:srgbClr>
            </a:outerShdw>
          </a:effectLst>
        </p:spPr>
      </p:pic>
      <p:pic>
        <p:nvPicPr>
          <p:cNvPr id="6" name="Picture 5" descr="A room with tables and chairs&#10;&#10;AI-generated content may be incorrect.">
            <a:extLst>
              <a:ext uri="{FF2B5EF4-FFF2-40B4-BE49-F238E27FC236}">
                <a16:creationId xmlns:a16="http://schemas.microsoft.com/office/drawing/2014/main" id="{666FAB8F-3D30-23F2-EA60-D33375000F36}"/>
              </a:ext>
            </a:extLst>
          </p:cNvPr>
          <p:cNvPicPr>
            <a:picLocks noChangeAspect="1"/>
          </p:cNvPicPr>
          <p:nvPr/>
        </p:nvPicPr>
        <p:blipFill>
          <a:blip r:embed="rId4"/>
          <a:srcRect l="24020" r="17329" b="25644"/>
          <a:stretch/>
        </p:blipFill>
        <p:spPr>
          <a:xfrm>
            <a:off x="355446" y="2835771"/>
            <a:ext cx="4216554" cy="2017560"/>
          </a:xfrm>
          <a:prstGeom prst="rect">
            <a:avLst/>
          </a:prstGeom>
          <a:ln>
            <a:noFill/>
          </a:ln>
          <a:effectLst>
            <a:outerShdw blurRad="292100" dist="139700" dir="2700000" algn="tl" rotWithShape="0">
              <a:srgbClr val="333333">
                <a:alpha val="65000"/>
              </a:srgbClr>
            </a:outerShdw>
          </a:effectLst>
        </p:spPr>
      </p:pic>
      <p:pic>
        <p:nvPicPr>
          <p:cNvPr id="7" name="Picture 6" descr="A close-up of a logo&#10;&#10;Description automatically generated">
            <a:extLst>
              <a:ext uri="{FF2B5EF4-FFF2-40B4-BE49-F238E27FC236}">
                <a16:creationId xmlns:a16="http://schemas.microsoft.com/office/drawing/2014/main" id="{6747E359-BDA7-EB08-19F8-AEA00BE9909E}"/>
              </a:ext>
            </a:extLst>
          </p:cNvPr>
          <p:cNvPicPr>
            <a:picLocks noChangeAspect="1"/>
          </p:cNvPicPr>
          <p:nvPr/>
        </p:nvPicPr>
        <p:blipFill>
          <a:blip r:embed="rId5"/>
          <a:stretch>
            <a:fillRect/>
          </a:stretch>
        </p:blipFill>
        <p:spPr>
          <a:xfrm>
            <a:off x="7454382" y="4472871"/>
            <a:ext cx="1603120" cy="561440"/>
          </a:xfrm>
          <a:prstGeom prst="rect">
            <a:avLst/>
          </a:prstGeom>
        </p:spPr>
      </p:pic>
    </p:spTree>
    <p:extLst>
      <p:ext uri="{BB962C8B-B14F-4D97-AF65-F5344CB8AC3E}">
        <p14:creationId xmlns:p14="http://schemas.microsoft.com/office/powerpoint/2010/main" val="822098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6D35212B-B7FC-B69B-C5EB-3819A2EFF427}"/>
            </a:ext>
          </a:extLst>
        </p:cNvPr>
        <p:cNvGrpSpPr/>
        <p:nvPr/>
      </p:nvGrpSpPr>
      <p:grpSpPr>
        <a:xfrm>
          <a:off x="0" y="0"/>
          <a:ext cx="0" cy="0"/>
          <a:chOff x="0" y="0"/>
          <a:chExt cx="0" cy="0"/>
        </a:xfrm>
      </p:grpSpPr>
      <p:sp>
        <p:nvSpPr>
          <p:cNvPr id="370" name="Google Shape;370;p35">
            <a:extLst>
              <a:ext uri="{FF2B5EF4-FFF2-40B4-BE49-F238E27FC236}">
                <a16:creationId xmlns:a16="http://schemas.microsoft.com/office/drawing/2014/main" id="{6801C212-8153-FFCA-88AF-2E86AA5927BF}"/>
              </a:ext>
            </a:extLst>
          </p:cNvPr>
          <p:cNvSpPr/>
          <p:nvPr/>
        </p:nvSpPr>
        <p:spPr>
          <a:xfrm>
            <a:off x="1866900" y="-447675"/>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D9D9D9"/>
            </a:solidFill>
            <a:prstDash val="solid"/>
            <a:round/>
            <a:headEnd type="none" w="med" len="med"/>
            <a:tailEnd type="none" w="med" len="med"/>
          </a:ln>
        </p:spPr>
        <p:txBody>
          <a:bodyPr/>
          <a:lstStyle/>
          <a:p>
            <a:endParaRPr lang="en-US"/>
          </a:p>
        </p:txBody>
      </p:sp>
      <p:sp>
        <p:nvSpPr>
          <p:cNvPr id="372" name="Google Shape;372;p35">
            <a:extLst>
              <a:ext uri="{FF2B5EF4-FFF2-40B4-BE49-F238E27FC236}">
                <a16:creationId xmlns:a16="http://schemas.microsoft.com/office/drawing/2014/main" id="{5A5A6B68-4951-F395-BDA2-86857D67BFFE}"/>
              </a:ext>
            </a:extLst>
          </p:cNvPr>
          <p:cNvSpPr txBox="1"/>
          <p:nvPr/>
        </p:nvSpPr>
        <p:spPr>
          <a:xfrm>
            <a:off x="3830595" y="1780089"/>
            <a:ext cx="5072861" cy="3778095"/>
          </a:xfrm>
          <a:prstGeom prst="rect">
            <a:avLst/>
          </a:prstGeom>
          <a:noFill/>
          <a:ln>
            <a:noFill/>
          </a:ln>
        </p:spPr>
        <p:txBody>
          <a:bodyPr spcFirstLastPara="1" wrap="square" lIns="91425" tIns="91425" rIns="91425" bIns="91425" anchor="t" anchorCtr="0">
            <a:noAutofit/>
          </a:bodyPr>
          <a:lstStyle/>
          <a:p>
            <a:pPr marL="7429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OADD supports RSIG (Research Special Interest Group) through work on the Journal and a seminar day for researchers and students</a:t>
            </a:r>
          </a:p>
          <a:p>
            <a:pPr marL="742950" lvl="1" indent="-285750">
              <a:buFont typeface="Arial" panose="020B0604020202020204" pitchFamily="34" charset="0"/>
              <a:buChar char="•"/>
            </a:pPr>
            <a:endParaRPr lang="en-US" sz="1600" dirty="0">
              <a:solidFill>
                <a:schemeClr val="tx1"/>
              </a:solidFill>
              <a:latin typeface="Assistant" pitchFamily="2" charset="-79"/>
              <a:cs typeface="Assistant" pitchFamily="2" charset="-79"/>
            </a:endParaRPr>
          </a:p>
          <a:p>
            <a:pPr marL="7429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OADD began and is now re-initializing the DSP working group to professionalize the sector in collaboration with other community groups</a:t>
            </a:r>
          </a:p>
          <a:p>
            <a:pPr marL="0" lvl="0" indent="0" algn="l" rtl="0">
              <a:spcBef>
                <a:spcPts val="0"/>
              </a:spcBef>
              <a:spcAft>
                <a:spcPts val="0"/>
              </a:spcAft>
              <a:buNone/>
            </a:pPr>
            <a:endParaRPr sz="1100" dirty="0">
              <a:solidFill>
                <a:schemeClr val="accent3"/>
              </a:solidFill>
              <a:latin typeface="Assistant Light"/>
              <a:ea typeface="Assistant Light"/>
              <a:cs typeface="Assistant Light"/>
              <a:sym typeface="Assistant Light"/>
            </a:endParaRPr>
          </a:p>
        </p:txBody>
      </p:sp>
      <p:sp>
        <p:nvSpPr>
          <p:cNvPr id="373" name="Google Shape;373;p35">
            <a:extLst>
              <a:ext uri="{FF2B5EF4-FFF2-40B4-BE49-F238E27FC236}">
                <a16:creationId xmlns:a16="http://schemas.microsoft.com/office/drawing/2014/main" id="{048013DA-C8A9-702F-58B5-EAB2D291471E}"/>
              </a:ext>
            </a:extLst>
          </p:cNvPr>
          <p:cNvSpPr txBox="1">
            <a:spLocks noGrp="1"/>
          </p:cNvSpPr>
          <p:nvPr>
            <p:ph type="ctrTitle"/>
          </p:nvPr>
        </p:nvSpPr>
        <p:spPr>
          <a:xfrm>
            <a:off x="4411812" y="294062"/>
            <a:ext cx="4215923"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SUPPORT FOR RESEARCH AND DIRECT SERVICE PROFESSIONALS</a:t>
            </a:r>
            <a:endParaRPr sz="2400" dirty="0"/>
          </a:p>
        </p:txBody>
      </p:sp>
      <p:pic>
        <p:nvPicPr>
          <p:cNvPr id="2" name="Picture 1" descr="A puzzle pieces on a black background&#10;&#10;Description automatically generated">
            <a:extLst>
              <a:ext uri="{FF2B5EF4-FFF2-40B4-BE49-F238E27FC236}">
                <a16:creationId xmlns:a16="http://schemas.microsoft.com/office/drawing/2014/main" id="{6130C81C-5253-9266-E0AC-6349646E86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29946">
            <a:off x="597477" y="269465"/>
            <a:ext cx="1953618" cy="22646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Colleagues using digital tablet and working in industry Colleagues using digital tablet and working in industry WORKING WITH PERSON WITH DISABILITY stock pictures, royalty-free photos &amp; images">
            <a:extLst>
              <a:ext uri="{FF2B5EF4-FFF2-40B4-BE49-F238E27FC236}">
                <a16:creationId xmlns:a16="http://schemas.microsoft.com/office/drawing/2014/main" id="{283FF512-9CEA-63A7-9FF7-5D38F82A9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445" y="2822158"/>
            <a:ext cx="3165647" cy="21104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a:extLst>
              <a:ext uri="{FF2B5EF4-FFF2-40B4-BE49-F238E27FC236}">
                <a16:creationId xmlns:a16="http://schemas.microsoft.com/office/drawing/2014/main" id="{16895F60-CDE1-9E88-FC5A-40778CD246FB}"/>
              </a:ext>
            </a:extLst>
          </p:cNvPr>
          <p:cNvPicPr>
            <a:picLocks noChangeAspect="1"/>
          </p:cNvPicPr>
          <p:nvPr/>
        </p:nvPicPr>
        <p:blipFill>
          <a:blip r:embed="rId5"/>
          <a:stretch>
            <a:fillRect/>
          </a:stretch>
        </p:blipFill>
        <p:spPr>
          <a:xfrm>
            <a:off x="7384352" y="4422689"/>
            <a:ext cx="1603120" cy="561440"/>
          </a:xfrm>
          <a:prstGeom prst="rect">
            <a:avLst/>
          </a:prstGeom>
        </p:spPr>
      </p:pic>
    </p:spTree>
    <p:extLst>
      <p:ext uri="{BB962C8B-B14F-4D97-AF65-F5344CB8AC3E}">
        <p14:creationId xmlns:p14="http://schemas.microsoft.com/office/powerpoint/2010/main" val="89123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98AAC656-2379-022F-C862-5648562E10E3}"/>
            </a:ext>
          </a:extLst>
        </p:cNvPr>
        <p:cNvGrpSpPr/>
        <p:nvPr/>
      </p:nvGrpSpPr>
      <p:grpSpPr>
        <a:xfrm>
          <a:off x="0" y="0"/>
          <a:ext cx="0" cy="0"/>
          <a:chOff x="0" y="0"/>
          <a:chExt cx="0" cy="0"/>
        </a:xfrm>
      </p:grpSpPr>
      <p:pic>
        <p:nvPicPr>
          <p:cNvPr id="6148" name="Picture 4" descr="Hands, support and solidarity in team with community in workplace, professional partnership and collaboration mockup. Team building overhead, business people and diversity, company mission together. Hands, support and solidarity in team with community in workplace, professional partnership and collaboration mockup. Team building overhead, business people and diversity, company mission together. COLLABORATION stock pictures, royalty-free photos &amp; images">
            <a:extLst>
              <a:ext uri="{FF2B5EF4-FFF2-40B4-BE49-F238E27FC236}">
                <a16:creationId xmlns:a16="http://schemas.microsoft.com/office/drawing/2014/main" id="{74BCC80D-19D3-D756-B200-365B180D9F75}"/>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50000" r="7779"/>
          <a:stretch/>
        </p:blipFill>
        <p:spPr bwMode="auto">
          <a:xfrm>
            <a:off x="3118651" y="1342977"/>
            <a:ext cx="3281558" cy="359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4" name="Google Shape;354;p33">
            <a:extLst>
              <a:ext uri="{FF2B5EF4-FFF2-40B4-BE49-F238E27FC236}">
                <a16:creationId xmlns:a16="http://schemas.microsoft.com/office/drawing/2014/main" id="{2E705ADE-C907-E100-650B-980E4CDA9DC3}"/>
              </a:ext>
            </a:extLst>
          </p:cNvPr>
          <p:cNvSpPr/>
          <p:nvPr/>
        </p:nvSpPr>
        <p:spPr>
          <a:xfrm rot="914792">
            <a:off x="6308390" y="2648494"/>
            <a:ext cx="2283885" cy="1978011"/>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a:extLst>
              <a:ext uri="{FF2B5EF4-FFF2-40B4-BE49-F238E27FC236}">
                <a16:creationId xmlns:a16="http://schemas.microsoft.com/office/drawing/2014/main" id="{793C231A-53BB-0CA3-1A87-8D6A59225444}"/>
              </a:ext>
            </a:extLst>
          </p:cNvPr>
          <p:cNvSpPr txBox="1">
            <a:spLocks noGrp="1"/>
          </p:cNvSpPr>
          <p:nvPr>
            <p:ph type="ctrTitle"/>
          </p:nvPr>
        </p:nvSpPr>
        <p:spPr>
          <a:xfrm>
            <a:off x="239246" y="206423"/>
            <a:ext cx="8665507"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LINK WITH OTHER ORGANIZATIONS WITHIN THE DS SECTOR</a:t>
            </a:r>
            <a:endParaRPr sz="2800" dirty="0">
              <a:solidFill>
                <a:schemeClr val="dk1"/>
              </a:solidFill>
            </a:endParaRPr>
          </a:p>
        </p:txBody>
      </p:sp>
      <p:sp>
        <p:nvSpPr>
          <p:cNvPr id="353" name="Google Shape;353;p33">
            <a:extLst>
              <a:ext uri="{FF2B5EF4-FFF2-40B4-BE49-F238E27FC236}">
                <a16:creationId xmlns:a16="http://schemas.microsoft.com/office/drawing/2014/main" id="{E0B67D3D-CC6F-C563-3B96-BE4CFF888F1F}"/>
              </a:ext>
            </a:extLst>
          </p:cNvPr>
          <p:cNvSpPr/>
          <p:nvPr/>
        </p:nvSpPr>
        <p:spPr>
          <a:xfrm rot="-194701">
            <a:off x="-2269" y="1649196"/>
            <a:ext cx="3135716" cy="2665257"/>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a:extLst>
              <a:ext uri="{FF2B5EF4-FFF2-40B4-BE49-F238E27FC236}">
                <a16:creationId xmlns:a16="http://schemas.microsoft.com/office/drawing/2014/main" id="{330A08B8-4125-20EB-6FB4-E8EA4F7230FF}"/>
              </a:ext>
            </a:extLst>
          </p:cNvPr>
          <p:cNvSpPr txBox="1"/>
          <p:nvPr/>
        </p:nvSpPr>
        <p:spPr>
          <a:xfrm>
            <a:off x="81668" y="2286853"/>
            <a:ext cx="2662125" cy="2115848"/>
          </a:xfrm>
          <a:prstGeom prst="rect">
            <a:avLst/>
          </a:prstGeom>
          <a:noFill/>
          <a:ln>
            <a:noFill/>
          </a:ln>
        </p:spPr>
        <p:txBody>
          <a:bodyPr spcFirstLastPara="1" wrap="square" lIns="91425" tIns="91425" rIns="91425" bIns="91425" anchor="t" anchorCtr="0">
            <a:noAutofit/>
          </a:bodyPr>
          <a:lstStyle/>
          <a:p>
            <a:pPr marL="457200"/>
            <a:r>
              <a:rPr lang="en-US" sz="1150" dirty="0">
                <a:solidFill>
                  <a:schemeClr val="tx1"/>
                </a:solidFill>
                <a:latin typeface="Assistant" pitchFamily="2" charset="-79"/>
                <a:cs typeface="Assistant" pitchFamily="2" charset="-79"/>
              </a:rPr>
              <a:t>-OASIS, Provincial Network,  Specialized Clinical Developmental services Network (SCDSN),  Community Living Ontario,  DS HR Forum, Colleges &amp; Universities</a:t>
            </a:r>
          </a:p>
          <a:p>
            <a:pPr marL="457200" lvl="1"/>
            <a:endParaRPr lang="en-US" sz="1150" dirty="0">
              <a:solidFill>
                <a:schemeClr val="tx1"/>
              </a:solidFill>
              <a:latin typeface="Assistant" pitchFamily="2" charset="-79"/>
              <a:cs typeface="Assistant" pitchFamily="2" charset="-79"/>
            </a:endParaRPr>
          </a:p>
          <a:p>
            <a:pPr marL="457200" lvl="1"/>
            <a:r>
              <a:rPr lang="en-US" sz="1150" dirty="0">
                <a:solidFill>
                  <a:schemeClr val="tx1"/>
                </a:solidFill>
                <a:latin typeface="Assistant" pitchFamily="2" charset="-79"/>
                <a:cs typeface="Assistant" pitchFamily="2" charset="-79"/>
              </a:rPr>
              <a:t>-Cross-sector collaborations with health and mental health sectors.</a:t>
            </a:r>
          </a:p>
        </p:txBody>
      </p:sp>
      <p:sp>
        <p:nvSpPr>
          <p:cNvPr id="357" name="Google Shape;357;p33">
            <a:extLst>
              <a:ext uri="{FF2B5EF4-FFF2-40B4-BE49-F238E27FC236}">
                <a16:creationId xmlns:a16="http://schemas.microsoft.com/office/drawing/2014/main" id="{4FB3F33E-C583-E674-2EEC-DB2DC2A3B0B6}"/>
              </a:ext>
            </a:extLst>
          </p:cNvPr>
          <p:cNvSpPr txBox="1"/>
          <p:nvPr/>
        </p:nvSpPr>
        <p:spPr>
          <a:xfrm flipH="1">
            <a:off x="482292" y="1786958"/>
            <a:ext cx="2179833" cy="496575"/>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1600" b="1" dirty="0">
                <a:solidFill>
                  <a:schemeClr val="dk1"/>
                </a:solidFill>
                <a:latin typeface="Nunito Sans"/>
                <a:ea typeface="Nunito Sans"/>
                <a:cs typeface="Nunito Sans"/>
                <a:sym typeface="Nunito Sans"/>
              </a:rPr>
              <a:t>COLLABORATIONS</a:t>
            </a:r>
            <a:endParaRPr sz="1600" b="1" dirty="0">
              <a:solidFill>
                <a:schemeClr val="dk1"/>
              </a:solidFill>
              <a:latin typeface="Nunito Sans"/>
              <a:ea typeface="Nunito Sans"/>
              <a:cs typeface="Nunito Sans"/>
              <a:sym typeface="Nunito Sans"/>
            </a:endParaRPr>
          </a:p>
        </p:txBody>
      </p:sp>
      <p:sp>
        <p:nvSpPr>
          <p:cNvPr id="358" name="Google Shape;358;p33">
            <a:extLst>
              <a:ext uri="{FF2B5EF4-FFF2-40B4-BE49-F238E27FC236}">
                <a16:creationId xmlns:a16="http://schemas.microsoft.com/office/drawing/2014/main" id="{CB724493-EF03-B655-CF30-6331D1FFE52F}"/>
              </a:ext>
            </a:extLst>
          </p:cNvPr>
          <p:cNvSpPr txBox="1"/>
          <p:nvPr/>
        </p:nvSpPr>
        <p:spPr>
          <a:xfrm>
            <a:off x="6088501" y="3246551"/>
            <a:ext cx="2384385" cy="1150511"/>
          </a:xfrm>
          <a:prstGeom prst="rect">
            <a:avLst/>
          </a:prstGeom>
          <a:noFill/>
          <a:ln>
            <a:noFill/>
          </a:ln>
        </p:spPr>
        <p:txBody>
          <a:bodyPr spcFirstLastPara="1" wrap="square" lIns="91425" tIns="91425" rIns="91425" bIns="91425" anchor="t" anchorCtr="0">
            <a:noAutofit/>
          </a:bodyPr>
          <a:lstStyle/>
          <a:p>
            <a:pPr marL="457200" lvl="1"/>
            <a:r>
              <a:rPr lang="en-US" sz="1150" dirty="0">
                <a:solidFill>
                  <a:schemeClr val="tx1"/>
                </a:solidFill>
                <a:latin typeface="Assistant" pitchFamily="2" charset="-79"/>
                <a:cs typeface="Assistant" pitchFamily="2" charset="-79"/>
              </a:rPr>
              <a:t>-Existing link with TAY &amp; adult services</a:t>
            </a:r>
          </a:p>
          <a:p>
            <a:pPr marL="457200" lvl="1"/>
            <a:endParaRPr lang="en-US" sz="1150" dirty="0">
              <a:solidFill>
                <a:schemeClr val="tx1"/>
              </a:solidFill>
              <a:latin typeface="Assistant" pitchFamily="2" charset="-79"/>
              <a:cs typeface="Assistant" pitchFamily="2" charset="-79"/>
            </a:endParaRPr>
          </a:p>
          <a:p>
            <a:pPr marL="457200" lvl="1"/>
            <a:r>
              <a:rPr lang="en-US" sz="1150" dirty="0">
                <a:solidFill>
                  <a:schemeClr val="tx1"/>
                </a:solidFill>
                <a:latin typeface="Assistant" pitchFamily="2" charset="-79"/>
                <a:cs typeface="Assistant" pitchFamily="2" charset="-79"/>
              </a:rPr>
              <a:t>-Future link with children’s services</a:t>
            </a:r>
          </a:p>
        </p:txBody>
      </p:sp>
      <p:sp>
        <p:nvSpPr>
          <p:cNvPr id="359" name="Google Shape;359;p33">
            <a:extLst>
              <a:ext uri="{FF2B5EF4-FFF2-40B4-BE49-F238E27FC236}">
                <a16:creationId xmlns:a16="http://schemas.microsoft.com/office/drawing/2014/main" id="{8D459E2C-C8E7-FBC6-ED0F-11C4F83F63AB}"/>
              </a:ext>
            </a:extLst>
          </p:cNvPr>
          <p:cNvSpPr txBox="1"/>
          <p:nvPr/>
        </p:nvSpPr>
        <p:spPr>
          <a:xfrm flipH="1">
            <a:off x="6812064" y="2858947"/>
            <a:ext cx="2000100" cy="387604"/>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300" b="1" dirty="0">
                <a:solidFill>
                  <a:schemeClr val="dk1"/>
                </a:solidFill>
                <a:latin typeface="Nunito Sans"/>
                <a:ea typeface="Nunito Sans"/>
                <a:cs typeface="Nunito Sans"/>
                <a:sym typeface="Nunito Sans"/>
              </a:rPr>
              <a:t>LINKAGES</a:t>
            </a:r>
            <a:endParaRPr sz="1300" b="1" dirty="0">
              <a:solidFill>
                <a:schemeClr val="dk1"/>
              </a:solidFill>
              <a:latin typeface="Nunito Sans"/>
              <a:ea typeface="Nunito Sans"/>
              <a:cs typeface="Nunito Sans"/>
              <a:sym typeface="Nunito Sans"/>
            </a:endParaRPr>
          </a:p>
        </p:txBody>
      </p:sp>
    </p:spTree>
    <p:extLst>
      <p:ext uri="{BB962C8B-B14F-4D97-AF65-F5344CB8AC3E}">
        <p14:creationId xmlns:p14="http://schemas.microsoft.com/office/powerpoint/2010/main" val="3278264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574C9394-CA51-15AB-4B01-295EA5ED96F6}"/>
            </a:ext>
          </a:extLst>
        </p:cNvPr>
        <p:cNvGrpSpPr/>
        <p:nvPr/>
      </p:nvGrpSpPr>
      <p:grpSpPr>
        <a:xfrm>
          <a:off x="0" y="0"/>
          <a:ext cx="0" cy="0"/>
          <a:chOff x="0" y="0"/>
          <a:chExt cx="0" cy="0"/>
        </a:xfrm>
      </p:grpSpPr>
      <p:sp>
        <p:nvSpPr>
          <p:cNvPr id="370" name="Google Shape;370;p35">
            <a:extLst>
              <a:ext uri="{FF2B5EF4-FFF2-40B4-BE49-F238E27FC236}">
                <a16:creationId xmlns:a16="http://schemas.microsoft.com/office/drawing/2014/main" id="{29500247-41C0-7A3A-1708-F3A296DBB19F}"/>
              </a:ext>
            </a:extLst>
          </p:cNvPr>
          <p:cNvSpPr/>
          <p:nvPr/>
        </p:nvSpPr>
        <p:spPr>
          <a:xfrm>
            <a:off x="4078760" y="-212896"/>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D9D9D9"/>
            </a:solidFill>
            <a:prstDash val="solid"/>
            <a:round/>
            <a:headEnd type="none" w="med" len="med"/>
            <a:tailEnd type="none" w="med" len="med"/>
          </a:ln>
        </p:spPr>
        <p:txBody>
          <a:bodyPr/>
          <a:lstStyle/>
          <a:p>
            <a:endParaRPr lang="en-US"/>
          </a:p>
        </p:txBody>
      </p:sp>
      <p:sp>
        <p:nvSpPr>
          <p:cNvPr id="372" name="Google Shape;372;p35">
            <a:extLst>
              <a:ext uri="{FF2B5EF4-FFF2-40B4-BE49-F238E27FC236}">
                <a16:creationId xmlns:a16="http://schemas.microsoft.com/office/drawing/2014/main" id="{2AACD87E-3095-02E4-F47F-8E1619BBF922}"/>
              </a:ext>
            </a:extLst>
          </p:cNvPr>
          <p:cNvSpPr txBox="1"/>
          <p:nvPr/>
        </p:nvSpPr>
        <p:spPr>
          <a:xfrm>
            <a:off x="603264" y="1928296"/>
            <a:ext cx="4031724" cy="1328400"/>
          </a:xfrm>
          <a:prstGeom prst="rect">
            <a:avLst/>
          </a:prstGeom>
          <a:noFill/>
          <a:ln>
            <a:noFill/>
          </a:ln>
        </p:spPr>
        <p:txBody>
          <a:bodyPr spcFirstLastPara="1" wrap="square" lIns="91425" tIns="91425" rIns="91425" bIns="91425" anchor="t" anchorCtr="0">
            <a:noAutofit/>
          </a:bodyPr>
          <a:lstStyle/>
          <a:p>
            <a:pPr marL="2857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OADD publishes the Journal on Developmental Disabilities a peer –reviewed journal focused on new research in the field of developmental disabilities</a:t>
            </a:r>
          </a:p>
          <a:p>
            <a:pPr marL="742950" lvl="1" indent="-285750">
              <a:buFont typeface="Arial" panose="020B0604020202020204" pitchFamily="34" charset="0"/>
              <a:buChar char="•"/>
            </a:pPr>
            <a:endParaRPr lang="en-US" sz="1600" dirty="0">
              <a:solidFill>
                <a:schemeClr val="tx1"/>
              </a:solidFill>
              <a:latin typeface="Assistant" pitchFamily="2" charset="-79"/>
              <a:cs typeface="Assistant" pitchFamily="2" charset="-79"/>
            </a:endParaRPr>
          </a:p>
          <a:p>
            <a:pPr marL="285750" lvl="1" indent="-285750">
              <a:buFont typeface="Arial" panose="020B0604020202020204" pitchFamily="34" charset="0"/>
              <a:buChar char="•"/>
            </a:pPr>
            <a:r>
              <a:rPr lang="en-US" sz="1600" dirty="0">
                <a:solidFill>
                  <a:schemeClr val="tx1"/>
                </a:solidFill>
                <a:latin typeface="Assistant" pitchFamily="2" charset="-79"/>
                <a:cs typeface="Assistant" pitchFamily="2" charset="-79"/>
              </a:rPr>
              <a:t>Members of the editorial committee for the Journal are connected to OADD through our Research arm OADD-RSIG and come from universities across Canada</a:t>
            </a:r>
          </a:p>
          <a:p>
            <a:pPr marL="0" lvl="0" indent="0" algn="l" rtl="0">
              <a:spcBef>
                <a:spcPts val="0"/>
              </a:spcBef>
              <a:spcAft>
                <a:spcPts val="0"/>
              </a:spcAft>
              <a:buNone/>
            </a:pPr>
            <a:endParaRPr sz="1100" dirty="0">
              <a:solidFill>
                <a:schemeClr val="accent3"/>
              </a:solidFill>
              <a:latin typeface="Assistant Light"/>
              <a:ea typeface="Assistant Light"/>
              <a:cs typeface="Assistant Light"/>
              <a:sym typeface="Assistant Light"/>
            </a:endParaRPr>
          </a:p>
        </p:txBody>
      </p:sp>
      <p:sp>
        <p:nvSpPr>
          <p:cNvPr id="373" name="Google Shape;373;p35">
            <a:extLst>
              <a:ext uri="{FF2B5EF4-FFF2-40B4-BE49-F238E27FC236}">
                <a16:creationId xmlns:a16="http://schemas.microsoft.com/office/drawing/2014/main" id="{DA2FFEEC-5101-09B6-3048-1D9E8CDF3086}"/>
              </a:ext>
            </a:extLst>
          </p:cNvPr>
          <p:cNvSpPr txBox="1">
            <a:spLocks noGrp="1"/>
          </p:cNvSpPr>
          <p:nvPr>
            <p:ph type="ctrTitle"/>
          </p:nvPr>
        </p:nvSpPr>
        <p:spPr>
          <a:xfrm>
            <a:off x="226435" y="365892"/>
            <a:ext cx="4566609"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JOURNAL ON DEVELOPMENTAL DISABILITIES</a:t>
            </a:r>
            <a:endParaRPr sz="2800" dirty="0"/>
          </a:p>
        </p:txBody>
      </p:sp>
      <p:pic>
        <p:nvPicPr>
          <p:cNvPr id="2" name="Picture 2">
            <a:extLst>
              <a:ext uri="{FF2B5EF4-FFF2-40B4-BE49-F238E27FC236}">
                <a16:creationId xmlns:a16="http://schemas.microsoft.com/office/drawing/2014/main" id="{9E7EF798-9A14-C470-C4AB-1FD7A8AF0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3346">
            <a:off x="5703892" y="834324"/>
            <a:ext cx="2716212" cy="3516343"/>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a:extLst>
              <a:ext uri="{FF2B5EF4-FFF2-40B4-BE49-F238E27FC236}">
                <a16:creationId xmlns:a16="http://schemas.microsoft.com/office/drawing/2014/main" id="{F9145CED-B6CF-A5DA-82E7-9A0DD531043A}"/>
              </a:ext>
            </a:extLst>
          </p:cNvPr>
          <p:cNvPicPr>
            <a:picLocks noChangeAspect="1"/>
          </p:cNvPicPr>
          <p:nvPr/>
        </p:nvPicPr>
        <p:blipFill>
          <a:blip r:embed="rId4"/>
          <a:stretch>
            <a:fillRect/>
          </a:stretch>
        </p:blipFill>
        <p:spPr>
          <a:xfrm>
            <a:off x="127392" y="4493202"/>
            <a:ext cx="1603120" cy="561440"/>
          </a:xfrm>
          <a:prstGeom prst="rect">
            <a:avLst/>
          </a:prstGeom>
        </p:spPr>
      </p:pic>
    </p:spTree>
    <p:extLst>
      <p:ext uri="{BB962C8B-B14F-4D97-AF65-F5344CB8AC3E}">
        <p14:creationId xmlns:p14="http://schemas.microsoft.com/office/powerpoint/2010/main" val="404459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6EA5B97F-D83E-4549-0C37-955202BFD234}"/>
            </a:ext>
          </a:extLst>
        </p:cNvPr>
        <p:cNvGrpSpPr/>
        <p:nvPr/>
      </p:nvGrpSpPr>
      <p:grpSpPr>
        <a:xfrm>
          <a:off x="0" y="0"/>
          <a:ext cx="0" cy="0"/>
          <a:chOff x="0" y="0"/>
          <a:chExt cx="0" cy="0"/>
        </a:xfrm>
      </p:grpSpPr>
      <p:sp>
        <p:nvSpPr>
          <p:cNvPr id="370" name="Google Shape;370;p35">
            <a:extLst>
              <a:ext uri="{FF2B5EF4-FFF2-40B4-BE49-F238E27FC236}">
                <a16:creationId xmlns:a16="http://schemas.microsoft.com/office/drawing/2014/main" id="{18BEF7C0-D2BD-A463-01E9-05AC3E308846}"/>
              </a:ext>
            </a:extLst>
          </p:cNvPr>
          <p:cNvSpPr/>
          <p:nvPr/>
        </p:nvSpPr>
        <p:spPr>
          <a:xfrm>
            <a:off x="4078760" y="-212896"/>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D9D9D9"/>
            </a:solidFill>
            <a:prstDash val="solid"/>
            <a:round/>
            <a:headEnd type="none" w="med" len="med"/>
            <a:tailEnd type="none" w="med" len="med"/>
          </a:ln>
        </p:spPr>
        <p:txBody>
          <a:bodyPr/>
          <a:lstStyle/>
          <a:p>
            <a:endParaRPr lang="en-US"/>
          </a:p>
        </p:txBody>
      </p:sp>
      <p:sp>
        <p:nvSpPr>
          <p:cNvPr id="372" name="Google Shape;372;p35">
            <a:extLst>
              <a:ext uri="{FF2B5EF4-FFF2-40B4-BE49-F238E27FC236}">
                <a16:creationId xmlns:a16="http://schemas.microsoft.com/office/drawing/2014/main" id="{1C38F22E-ACAC-8407-BF72-A1BE66D34C98}"/>
              </a:ext>
            </a:extLst>
          </p:cNvPr>
          <p:cNvSpPr txBox="1"/>
          <p:nvPr/>
        </p:nvSpPr>
        <p:spPr>
          <a:xfrm>
            <a:off x="603264" y="1928296"/>
            <a:ext cx="4031724" cy="2524690"/>
          </a:xfrm>
          <a:prstGeom prst="rect">
            <a:avLst/>
          </a:prstGeom>
          <a:noFill/>
          <a:ln>
            <a:noFill/>
          </a:ln>
        </p:spPr>
        <p:txBody>
          <a:bodyPr spcFirstLastPara="1" wrap="square" lIns="91425" tIns="91425" rIns="91425" bIns="91425" anchor="t" anchorCtr="0">
            <a:noAutofit/>
          </a:bodyPr>
          <a:lstStyle/>
          <a:p>
            <a:r>
              <a:rPr lang="en-CA" sz="1600" b="1" dirty="0">
                <a:solidFill>
                  <a:schemeClr val="tx1">
                    <a:lumMod val="75000"/>
                  </a:schemeClr>
                </a:solidFill>
                <a:effectLst/>
                <a:latin typeface="Assistant" pitchFamily="2" charset="-79"/>
                <a:ea typeface="Aptos" panose="020B0004020202020204" pitchFamily="34" charset="0"/>
                <a:cs typeface="Assistant" pitchFamily="2" charset="-79"/>
              </a:rPr>
              <a:t>Scholarships</a:t>
            </a:r>
          </a:p>
          <a:p>
            <a:r>
              <a:rPr lang="en-CA" sz="1600" dirty="0">
                <a:solidFill>
                  <a:schemeClr val="tx1"/>
                </a:solidFill>
                <a:latin typeface="Assistant" pitchFamily="2" charset="-79"/>
                <a:ea typeface="Aptos" panose="020B0004020202020204" pitchFamily="34" charset="0"/>
                <a:cs typeface="Assistant" pitchFamily="2" charset="-79"/>
              </a:rPr>
              <a:t>To support students in studying to enter the field </a:t>
            </a:r>
          </a:p>
          <a:p>
            <a:endParaRPr lang="en-CA" sz="1600" dirty="0">
              <a:effectLst/>
              <a:latin typeface="Assistant" pitchFamily="2" charset="-79"/>
              <a:ea typeface="Aptos" panose="020B0004020202020204" pitchFamily="34" charset="0"/>
              <a:cs typeface="Assistant" pitchFamily="2" charset="-79"/>
            </a:endParaRPr>
          </a:p>
          <a:p>
            <a:r>
              <a:rPr lang="en-CA" sz="1600" b="1" dirty="0">
                <a:solidFill>
                  <a:schemeClr val="tx1">
                    <a:lumMod val="75000"/>
                  </a:schemeClr>
                </a:solidFill>
                <a:latin typeface="Assistant" pitchFamily="2" charset="-79"/>
                <a:ea typeface="Aptos" panose="020B0004020202020204" pitchFamily="34" charset="0"/>
                <a:cs typeface="Assistant" pitchFamily="2" charset="-79"/>
              </a:rPr>
              <a:t>Awards</a:t>
            </a:r>
          </a:p>
          <a:p>
            <a:r>
              <a:rPr lang="en-CA" sz="1600" dirty="0">
                <a:solidFill>
                  <a:schemeClr val="tx1"/>
                </a:solidFill>
                <a:effectLst/>
                <a:latin typeface="Assistant" pitchFamily="2" charset="-79"/>
                <a:ea typeface="Aptos" panose="020B0004020202020204" pitchFamily="34" charset="0"/>
                <a:cs typeface="Assistant" pitchFamily="2" charset="-79"/>
              </a:rPr>
              <a:t>To recognize the contributions of those in the field</a:t>
            </a:r>
          </a:p>
          <a:p>
            <a:pPr marL="0" lvl="0" indent="0" algn="l" rtl="0">
              <a:spcBef>
                <a:spcPts val="0"/>
              </a:spcBef>
              <a:spcAft>
                <a:spcPts val="0"/>
              </a:spcAft>
              <a:buNone/>
            </a:pPr>
            <a:endParaRPr sz="1100" dirty="0">
              <a:solidFill>
                <a:schemeClr val="accent3"/>
              </a:solidFill>
              <a:latin typeface="Assistant Light"/>
              <a:ea typeface="Assistant Light"/>
              <a:cs typeface="Assistant Light"/>
              <a:sym typeface="Assistant Light"/>
            </a:endParaRPr>
          </a:p>
        </p:txBody>
      </p:sp>
      <p:sp>
        <p:nvSpPr>
          <p:cNvPr id="373" name="Google Shape;373;p35">
            <a:extLst>
              <a:ext uri="{FF2B5EF4-FFF2-40B4-BE49-F238E27FC236}">
                <a16:creationId xmlns:a16="http://schemas.microsoft.com/office/drawing/2014/main" id="{1E26BE5C-0570-A815-727C-71DE97D7EE15}"/>
              </a:ext>
            </a:extLst>
          </p:cNvPr>
          <p:cNvSpPr txBox="1">
            <a:spLocks noGrp="1"/>
          </p:cNvSpPr>
          <p:nvPr>
            <p:ph type="ctrTitle"/>
          </p:nvPr>
        </p:nvSpPr>
        <p:spPr>
          <a:xfrm>
            <a:off x="226435" y="365892"/>
            <a:ext cx="4566609" cy="94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AWARDS &amp; SCHOLARSHIPS</a:t>
            </a:r>
            <a:endParaRPr sz="2800" dirty="0"/>
          </a:p>
        </p:txBody>
      </p:sp>
      <p:pic>
        <p:nvPicPr>
          <p:cNvPr id="3" name="Picture 2" descr="A close-up of a logo&#10;&#10;Description automatically generated">
            <a:extLst>
              <a:ext uri="{FF2B5EF4-FFF2-40B4-BE49-F238E27FC236}">
                <a16:creationId xmlns:a16="http://schemas.microsoft.com/office/drawing/2014/main" id="{92FE2C99-49B5-AE45-C757-93088815F770}"/>
              </a:ext>
            </a:extLst>
          </p:cNvPr>
          <p:cNvPicPr>
            <a:picLocks noChangeAspect="1"/>
          </p:cNvPicPr>
          <p:nvPr/>
        </p:nvPicPr>
        <p:blipFill>
          <a:blip r:embed="rId3"/>
          <a:stretch>
            <a:fillRect/>
          </a:stretch>
        </p:blipFill>
        <p:spPr>
          <a:xfrm>
            <a:off x="127392" y="4493202"/>
            <a:ext cx="1603120" cy="561440"/>
          </a:xfrm>
          <a:prstGeom prst="rect">
            <a:avLst/>
          </a:prstGeom>
        </p:spPr>
      </p:pic>
      <p:pic>
        <p:nvPicPr>
          <p:cNvPr id="2050" name="Picture 2" descr="2023 Summer Scholarships">
            <a:extLst>
              <a:ext uri="{FF2B5EF4-FFF2-40B4-BE49-F238E27FC236}">
                <a16:creationId xmlns:a16="http://schemas.microsoft.com/office/drawing/2014/main" id="{1E5FE4FB-E39D-03B0-A4AC-E2FA17C8A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4436">
            <a:off x="5005168" y="2014150"/>
            <a:ext cx="3727622" cy="18638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13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32000" t="-9000" r="-7000" b="-9000"/>
          </a:stretch>
        </a:blipFill>
        <a:effectLst/>
      </p:bgPr>
    </p:bg>
    <p:spTree>
      <p:nvGrpSpPr>
        <p:cNvPr id="1" name="Shape 387"/>
        <p:cNvGrpSpPr/>
        <p:nvPr/>
      </p:nvGrpSpPr>
      <p:grpSpPr>
        <a:xfrm>
          <a:off x="0" y="0"/>
          <a:ext cx="0" cy="0"/>
          <a:chOff x="0" y="0"/>
          <a:chExt cx="0" cy="0"/>
        </a:xfrm>
      </p:grpSpPr>
      <p:sp>
        <p:nvSpPr>
          <p:cNvPr id="388" name="Google Shape;388;p37"/>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BECOME A MEMBER</a:t>
            </a:r>
            <a:endParaRPr dirty="0"/>
          </a:p>
        </p:txBody>
      </p:sp>
      <p:sp>
        <p:nvSpPr>
          <p:cNvPr id="389" name="Google Shape;389;p37"/>
          <p:cNvSpPr txBox="1">
            <a:spLocks noGrp="1"/>
          </p:cNvSpPr>
          <p:nvPr>
            <p:ph type="title" idx="2"/>
          </p:nvPr>
        </p:nvSpPr>
        <p:spPr>
          <a:xfrm flipH="1">
            <a:off x="1889225" y="1753435"/>
            <a:ext cx="2979300"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04</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DFF296-737C-BDAF-8F9F-E4A98A45EE20}"/>
              </a:ext>
            </a:extLst>
          </p:cNvPr>
          <p:cNvSpPr>
            <a:spLocks noGrp="1"/>
          </p:cNvSpPr>
          <p:nvPr>
            <p:ph type="ctrTitle"/>
          </p:nvPr>
        </p:nvSpPr>
        <p:spPr/>
        <p:txBody>
          <a:bodyPr/>
          <a:lstStyle/>
          <a:p>
            <a:endParaRPr lang="en-US"/>
          </a:p>
        </p:txBody>
      </p:sp>
      <p:sp>
        <p:nvSpPr>
          <p:cNvPr id="8" name="Google Shape;370;p35">
            <a:extLst>
              <a:ext uri="{FF2B5EF4-FFF2-40B4-BE49-F238E27FC236}">
                <a16:creationId xmlns:a16="http://schemas.microsoft.com/office/drawing/2014/main" id="{4DA46D06-FEA9-71EA-CEED-4BEBDFDB6CC1}"/>
              </a:ext>
            </a:extLst>
          </p:cNvPr>
          <p:cNvSpPr/>
          <p:nvPr/>
        </p:nvSpPr>
        <p:spPr>
          <a:xfrm>
            <a:off x="452412" y="246243"/>
            <a:ext cx="8239125" cy="4857750"/>
          </a:xfrm>
          <a:custGeom>
            <a:avLst/>
            <a:gdLst/>
            <a:ahLst/>
            <a:cxnLst/>
            <a:rect l="l" t="t" r="r" b="b"/>
            <a:pathLst>
              <a:path w="329565" h="194310" extrusionOk="0">
                <a:moveTo>
                  <a:pt x="0" y="0"/>
                </a:moveTo>
                <a:lnTo>
                  <a:pt x="33147" y="107442"/>
                </a:lnTo>
                <a:lnTo>
                  <a:pt x="74295" y="118110"/>
                </a:lnTo>
                <a:lnTo>
                  <a:pt x="134493" y="194310"/>
                </a:lnTo>
                <a:lnTo>
                  <a:pt x="329565" y="180594"/>
                </a:lnTo>
                <a:lnTo>
                  <a:pt x="308229" y="11430"/>
                </a:lnTo>
                <a:close/>
              </a:path>
            </a:pathLst>
          </a:custGeom>
          <a:noFill/>
          <a:ln w="19050" cap="flat" cmpd="sng">
            <a:solidFill>
              <a:srgbClr val="D9D9D9"/>
            </a:solidFill>
            <a:prstDash val="solid"/>
            <a:round/>
            <a:headEnd type="none" w="med" len="med"/>
            <a:tailEnd type="none" w="med" len="med"/>
          </a:ln>
        </p:spPr>
        <p:txBody>
          <a:bodyPr/>
          <a:lstStyle/>
          <a:p>
            <a:endParaRPr lang="en-US"/>
          </a:p>
        </p:txBody>
      </p:sp>
      <p:pic>
        <p:nvPicPr>
          <p:cNvPr id="9" name="Picture 8" descr="A poster with text and images&#10;&#10;AI-generated content may be incorrect.">
            <a:extLst>
              <a:ext uri="{FF2B5EF4-FFF2-40B4-BE49-F238E27FC236}">
                <a16:creationId xmlns:a16="http://schemas.microsoft.com/office/drawing/2014/main" id="{52D5ADEB-68C8-D8F9-6E2E-9F6134B04657}"/>
              </a:ext>
            </a:extLst>
          </p:cNvPr>
          <p:cNvPicPr>
            <a:picLocks noChangeAspect="1"/>
          </p:cNvPicPr>
          <p:nvPr/>
        </p:nvPicPr>
        <p:blipFill>
          <a:blip r:embed="rId3"/>
          <a:srcRect l="14469" t="63307" r="62163" b="16272"/>
          <a:stretch/>
        </p:blipFill>
        <p:spPr>
          <a:xfrm rot="21225041">
            <a:off x="245809" y="3433501"/>
            <a:ext cx="1204390" cy="1402372"/>
          </a:xfrm>
          <a:prstGeom prst="rect">
            <a:avLst/>
          </a:prstGeom>
        </p:spPr>
      </p:pic>
      <p:pic>
        <p:nvPicPr>
          <p:cNvPr id="3" name="Picture 2" descr="A green and white card with a group of check marks&#10;&#10;AI-generated content may be incorrect.">
            <a:extLst>
              <a:ext uri="{FF2B5EF4-FFF2-40B4-BE49-F238E27FC236}">
                <a16:creationId xmlns:a16="http://schemas.microsoft.com/office/drawing/2014/main" id="{15D5419C-6A3D-F8C4-3895-4164435B1542}"/>
              </a:ext>
            </a:extLst>
          </p:cNvPr>
          <p:cNvPicPr>
            <a:picLocks noChangeAspect="1"/>
          </p:cNvPicPr>
          <p:nvPr/>
        </p:nvPicPr>
        <p:blipFill>
          <a:blip r:embed="rId4"/>
          <a:stretch>
            <a:fillRect/>
          </a:stretch>
        </p:blipFill>
        <p:spPr>
          <a:xfrm>
            <a:off x="2454876" y="332822"/>
            <a:ext cx="4094204" cy="4684591"/>
          </a:xfrm>
          <a:prstGeom prst="rect">
            <a:avLst/>
          </a:prstGeom>
        </p:spPr>
      </p:pic>
    </p:spTree>
    <p:extLst>
      <p:ext uri="{BB962C8B-B14F-4D97-AF65-F5344CB8AC3E}">
        <p14:creationId xmlns:p14="http://schemas.microsoft.com/office/powerpoint/2010/main" val="143996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C21467-FD57-60E9-EAA8-3F7C88F953E8}"/>
              </a:ext>
            </a:extLst>
          </p:cNvPr>
          <p:cNvSpPr>
            <a:spLocks noGrp="1"/>
          </p:cNvSpPr>
          <p:nvPr>
            <p:ph type="body" idx="1"/>
          </p:nvPr>
        </p:nvSpPr>
        <p:spPr>
          <a:xfrm>
            <a:off x="799813" y="1828801"/>
            <a:ext cx="7544324" cy="2222338"/>
          </a:xfrm>
        </p:spPr>
        <p:txBody>
          <a:bodyPr/>
          <a:lstStyle/>
          <a:p>
            <a:pPr marL="171450" indent="0" algn="just">
              <a:buNone/>
            </a:pPr>
            <a:r>
              <a:rPr lang="en-CA" sz="2000" b="0" i="0" dirty="0">
                <a:solidFill>
                  <a:schemeClr val="tx1">
                    <a:lumMod val="75000"/>
                  </a:schemeClr>
                </a:solidFill>
                <a:effectLst/>
                <a:latin typeface="Assistant" pitchFamily="2" charset="-79"/>
                <a:cs typeface="Assistant" pitchFamily="2" charset="-79"/>
              </a:rPr>
              <a:t>The OADD office is situated in the city of Peterborough.  We respectfully acknowledge that we are on the treaty and traditional territory of the Mississauga Anishinaabeg.  We offer our gratitude to the First Peoples for their care for, and teachings about, our earth and our relations.  May we honour those teachings.</a:t>
            </a:r>
          </a:p>
          <a:p>
            <a:endParaRPr lang="en-US" dirty="0"/>
          </a:p>
        </p:txBody>
      </p:sp>
      <p:sp>
        <p:nvSpPr>
          <p:cNvPr id="3" name="Title 2">
            <a:extLst>
              <a:ext uri="{FF2B5EF4-FFF2-40B4-BE49-F238E27FC236}">
                <a16:creationId xmlns:a16="http://schemas.microsoft.com/office/drawing/2014/main" id="{6F58441E-A30E-EBBF-4DB8-BEFEC93BB321}"/>
              </a:ext>
            </a:extLst>
          </p:cNvPr>
          <p:cNvSpPr>
            <a:spLocks noGrp="1"/>
          </p:cNvSpPr>
          <p:nvPr>
            <p:ph type="ctrTitle"/>
          </p:nvPr>
        </p:nvSpPr>
        <p:spPr>
          <a:xfrm>
            <a:off x="2738442" y="109728"/>
            <a:ext cx="3667066" cy="689100"/>
          </a:xfrm>
        </p:spPr>
        <p:txBody>
          <a:bodyPr/>
          <a:lstStyle/>
          <a:p>
            <a:r>
              <a:rPr lang="en-US" sz="2400" dirty="0"/>
              <a:t>LAND ACKNOWLEDGEMENT</a:t>
            </a:r>
          </a:p>
        </p:txBody>
      </p:sp>
    </p:spTree>
    <p:extLst>
      <p:ext uri="{BB962C8B-B14F-4D97-AF65-F5344CB8AC3E}">
        <p14:creationId xmlns:p14="http://schemas.microsoft.com/office/powerpoint/2010/main" val="283091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8000" r="-19000" b="-5000"/>
          </a:stretch>
        </a:blipFill>
        <a:effectLst/>
      </p:bgPr>
    </p:bg>
    <p:spTree>
      <p:nvGrpSpPr>
        <p:cNvPr id="1" name="Shape 387">
          <a:extLst>
            <a:ext uri="{FF2B5EF4-FFF2-40B4-BE49-F238E27FC236}">
              <a16:creationId xmlns:a16="http://schemas.microsoft.com/office/drawing/2014/main" id="{4BAF74BE-DE30-6C2A-9E6B-CE3E26EE925F}"/>
            </a:ext>
          </a:extLst>
        </p:cNvPr>
        <p:cNvGrpSpPr/>
        <p:nvPr/>
      </p:nvGrpSpPr>
      <p:grpSpPr>
        <a:xfrm>
          <a:off x="0" y="0"/>
          <a:ext cx="0" cy="0"/>
          <a:chOff x="0" y="0"/>
          <a:chExt cx="0" cy="0"/>
        </a:xfrm>
      </p:grpSpPr>
      <p:sp>
        <p:nvSpPr>
          <p:cNvPr id="388" name="Google Shape;388;p37">
            <a:extLst>
              <a:ext uri="{FF2B5EF4-FFF2-40B4-BE49-F238E27FC236}">
                <a16:creationId xmlns:a16="http://schemas.microsoft.com/office/drawing/2014/main" id="{6B560BF8-E9DE-B60C-0EE8-467C092E2BC0}"/>
              </a:ext>
            </a:extLst>
          </p:cNvPr>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RECAP OF SPRING 2025 CONFERENCE</a:t>
            </a:r>
            <a:endParaRPr dirty="0"/>
          </a:p>
        </p:txBody>
      </p:sp>
      <p:sp>
        <p:nvSpPr>
          <p:cNvPr id="389" name="Google Shape;389;p37">
            <a:extLst>
              <a:ext uri="{FF2B5EF4-FFF2-40B4-BE49-F238E27FC236}">
                <a16:creationId xmlns:a16="http://schemas.microsoft.com/office/drawing/2014/main" id="{48C99B5D-5CD0-10A5-51CD-8F4013F2A938}"/>
              </a:ext>
            </a:extLst>
          </p:cNvPr>
          <p:cNvSpPr txBox="1">
            <a:spLocks noGrp="1"/>
          </p:cNvSpPr>
          <p:nvPr>
            <p:ph type="title" idx="2"/>
          </p:nvPr>
        </p:nvSpPr>
        <p:spPr>
          <a:xfrm flipH="1">
            <a:off x="1889225" y="1753435"/>
            <a:ext cx="2979300"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05</a:t>
            </a:r>
            <a:endParaRPr dirty="0"/>
          </a:p>
        </p:txBody>
      </p:sp>
    </p:spTree>
    <p:extLst>
      <p:ext uri="{BB962C8B-B14F-4D97-AF65-F5344CB8AC3E}">
        <p14:creationId xmlns:p14="http://schemas.microsoft.com/office/powerpoint/2010/main" val="3683036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41717E-43C2-E276-A87E-21A65A51E6BA}"/>
              </a:ext>
            </a:extLst>
          </p:cNvPr>
          <p:cNvSpPr>
            <a:spLocks noGrp="1"/>
          </p:cNvSpPr>
          <p:nvPr>
            <p:ph type="body" idx="1"/>
          </p:nvPr>
        </p:nvSpPr>
        <p:spPr>
          <a:xfrm>
            <a:off x="604298" y="1240402"/>
            <a:ext cx="6297434" cy="3164621"/>
          </a:xfrm>
        </p:spPr>
        <p:txBody>
          <a:bodyPr/>
          <a:lstStyle/>
          <a:p>
            <a:pPr marL="171450" indent="0">
              <a:buNone/>
            </a:pPr>
            <a:r>
              <a:rPr lang="en-US" sz="1400" b="1" dirty="0">
                <a:solidFill>
                  <a:schemeClr val="tx1"/>
                </a:solidFill>
              </a:rPr>
              <a:t>3 days of learning</a:t>
            </a:r>
          </a:p>
          <a:p>
            <a:r>
              <a:rPr lang="en-US" sz="1400" b="1" dirty="0">
                <a:solidFill>
                  <a:schemeClr val="tx1"/>
                </a:solidFill>
              </a:rPr>
              <a:t>SCDSN &amp;  OADD Collaboration </a:t>
            </a:r>
          </a:p>
          <a:p>
            <a:r>
              <a:rPr lang="en-US" sz="1400" b="1" dirty="0">
                <a:solidFill>
                  <a:schemeClr val="tx1"/>
                </a:solidFill>
              </a:rPr>
              <a:t>SCDSN - Clinical Transition Planning: Cross Sectoral Collaboration </a:t>
            </a:r>
          </a:p>
          <a:p>
            <a:r>
              <a:rPr lang="en-US" sz="1400" b="1" dirty="0">
                <a:solidFill>
                  <a:schemeClr val="tx1"/>
                </a:solidFill>
              </a:rPr>
              <a:t>OADD- Navigating Life’s Transitions: Holistic Supports thought the Lifespan</a:t>
            </a:r>
          </a:p>
          <a:p>
            <a:r>
              <a:rPr lang="en-US" sz="1400" b="1" dirty="0">
                <a:solidFill>
                  <a:schemeClr val="tx1"/>
                </a:solidFill>
              </a:rPr>
              <a:t>21 -Presentations by your colleagues across clinical, community and research</a:t>
            </a:r>
          </a:p>
          <a:p>
            <a:r>
              <a:rPr lang="en-US" sz="1400" b="1" dirty="0">
                <a:solidFill>
                  <a:schemeClr val="tx1"/>
                </a:solidFill>
              </a:rPr>
              <a:t>Provided the opportunity to connect with other professionals  through networking events </a:t>
            </a:r>
          </a:p>
          <a:p>
            <a:r>
              <a:rPr lang="en-US" sz="1400" b="1" dirty="0">
                <a:solidFill>
                  <a:schemeClr val="tx1"/>
                </a:solidFill>
              </a:rPr>
              <a:t>Over 290 Participants -OADD’s largest in-person conference to date!</a:t>
            </a:r>
          </a:p>
          <a:p>
            <a:r>
              <a:rPr lang="en-US" sz="1400" b="1" dirty="0">
                <a:solidFill>
                  <a:schemeClr val="tx1"/>
                </a:solidFill>
              </a:rPr>
              <a:t>Networking opportunities, connecting with other professionals</a:t>
            </a:r>
          </a:p>
          <a:p>
            <a:r>
              <a:rPr lang="en-US" sz="1400" b="1" dirty="0">
                <a:solidFill>
                  <a:schemeClr val="tx1"/>
                </a:solidFill>
              </a:rPr>
              <a:t>Enjoyed good food, music and memories with the photo booth </a:t>
            </a:r>
          </a:p>
          <a:p>
            <a:r>
              <a:rPr lang="en-US" sz="1400" b="1" dirty="0">
                <a:solidFill>
                  <a:schemeClr val="tx1"/>
                </a:solidFill>
              </a:rPr>
              <a:t>Testimonial from participants</a:t>
            </a:r>
          </a:p>
          <a:p>
            <a:pPr marL="171450" indent="0">
              <a:buNone/>
            </a:pPr>
            <a:endParaRPr lang="en-US" b="1" dirty="0">
              <a:solidFill>
                <a:schemeClr val="tx1"/>
              </a:solidFill>
            </a:endParaRPr>
          </a:p>
          <a:p>
            <a:pPr marL="171450" indent="0">
              <a:buNone/>
            </a:pPr>
            <a:endParaRPr lang="en-US" b="1" dirty="0">
              <a:solidFill>
                <a:schemeClr val="tx1"/>
              </a:solidFill>
            </a:endParaRPr>
          </a:p>
        </p:txBody>
      </p:sp>
      <p:sp>
        <p:nvSpPr>
          <p:cNvPr id="8" name="Title 7">
            <a:extLst>
              <a:ext uri="{FF2B5EF4-FFF2-40B4-BE49-F238E27FC236}">
                <a16:creationId xmlns:a16="http://schemas.microsoft.com/office/drawing/2014/main" id="{4AAC30D2-4ABB-9A76-8E40-B08EDAE5B3A3}"/>
              </a:ext>
            </a:extLst>
          </p:cNvPr>
          <p:cNvSpPr>
            <a:spLocks noGrp="1"/>
          </p:cNvSpPr>
          <p:nvPr>
            <p:ph type="ctrTitle"/>
          </p:nvPr>
        </p:nvSpPr>
        <p:spPr>
          <a:xfrm>
            <a:off x="2720063" y="98887"/>
            <a:ext cx="3703873" cy="1094436"/>
          </a:xfrm>
        </p:spPr>
        <p:txBody>
          <a:bodyPr/>
          <a:lstStyle/>
          <a:p>
            <a:r>
              <a:rPr lang="en-US" sz="2400" dirty="0"/>
              <a:t>SPRING 2025</a:t>
            </a:r>
            <a:br>
              <a:rPr lang="en-US" sz="2400" dirty="0"/>
            </a:br>
            <a:r>
              <a:rPr lang="en-US" sz="2400" dirty="0"/>
              <a:t> CONFERENCE RECAP</a:t>
            </a:r>
          </a:p>
        </p:txBody>
      </p:sp>
    </p:spTree>
    <p:extLst>
      <p:ext uri="{BB962C8B-B14F-4D97-AF65-F5344CB8AC3E}">
        <p14:creationId xmlns:p14="http://schemas.microsoft.com/office/powerpoint/2010/main" val="1431281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41717E-43C2-E276-A87E-21A65A51E6BA}"/>
              </a:ext>
            </a:extLst>
          </p:cNvPr>
          <p:cNvSpPr>
            <a:spLocks noGrp="1"/>
          </p:cNvSpPr>
          <p:nvPr>
            <p:ph type="body" idx="1"/>
          </p:nvPr>
        </p:nvSpPr>
        <p:spPr>
          <a:xfrm>
            <a:off x="604298" y="1240402"/>
            <a:ext cx="6297434" cy="3164621"/>
          </a:xfrm>
        </p:spPr>
        <p:txBody>
          <a:bodyPr/>
          <a:lstStyle/>
          <a:p>
            <a:pPr marL="171450" indent="0">
              <a:buNone/>
            </a:pPr>
            <a:endParaRPr lang="en-US" b="1" dirty="0">
              <a:solidFill>
                <a:schemeClr val="tx1"/>
              </a:solidFill>
            </a:endParaRPr>
          </a:p>
          <a:p>
            <a:pPr marL="171450" indent="0">
              <a:buNone/>
            </a:pPr>
            <a:endParaRPr lang="en-US" b="1" dirty="0">
              <a:solidFill>
                <a:schemeClr val="tx1"/>
              </a:solidFill>
            </a:endParaRPr>
          </a:p>
        </p:txBody>
      </p:sp>
      <p:sp>
        <p:nvSpPr>
          <p:cNvPr id="8" name="Title 7">
            <a:extLst>
              <a:ext uri="{FF2B5EF4-FFF2-40B4-BE49-F238E27FC236}">
                <a16:creationId xmlns:a16="http://schemas.microsoft.com/office/drawing/2014/main" id="{4AAC30D2-4ABB-9A76-8E40-B08EDAE5B3A3}"/>
              </a:ext>
            </a:extLst>
          </p:cNvPr>
          <p:cNvSpPr>
            <a:spLocks noGrp="1"/>
          </p:cNvSpPr>
          <p:nvPr>
            <p:ph type="ctrTitle"/>
          </p:nvPr>
        </p:nvSpPr>
        <p:spPr>
          <a:xfrm>
            <a:off x="3081000" y="356278"/>
            <a:ext cx="2982000" cy="592511"/>
          </a:xfrm>
        </p:spPr>
        <p:txBody>
          <a:bodyPr/>
          <a:lstStyle/>
          <a:p>
            <a:r>
              <a:rPr lang="en-US" sz="2400" dirty="0"/>
              <a:t>Testimonials</a:t>
            </a:r>
          </a:p>
        </p:txBody>
      </p:sp>
      <p:sp>
        <p:nvSpPr>
          <p:cNvPr id="2" name="TextBox 1">
            <a:extLst>
              <a:ext uri="{FF2B5EF4-FFF2-40B4-BE49-F238E27FC236}">
                <a16:creationId xmlns:a16="http://schemas.microsoft.com/office/drawing/2014/main" id="{2FADB9AD-2D45-9FAC-7128-205DF417209C}"/>
              </a:ext>
            </a:extLst>
          </p:cNvPr>
          <p:cNvSpPr txBox="1"/>
          <p:nvPr/>
        </p:nvSpPr>
        <p:spPr>
          <a:xfrm>
            <a:off x="856735" y="1403427"/>
            <a:ext cx="6944497" cy="3293209"/>
          </a:xfrm>
          <a:prstGeom prst="rect">
            <a:avLst/>
          </a:prstGeom>
          <a:noFill/>
        </p:spPr>
        <p:txBody>
          <a:bodyPr wrap="square" rtlCol="0">
            <a:spAutoFit/>
          </a:bodyPr>
          <a:lstStyle/>
          <a:p>
            <a:r>
              <a:rPr lang="en-CA" dirty="0">
                <a:solidFill>
                  <a:schemeClr val="tx1">
                    <a:lumMod val="75000"/>
                  </a:schemeClr>
                </a:solidFill>
                <a:effectLst/>
                <a:latin typeface="Assistant" pitchFamily="2" charset="-79"/>
                <a:ea typeface="Aptos" panose="020B0004020202020204" pitchFamily="34" charset="0"/>
                <a:cs typeface="Assistant" pitchFamily="2" charset="-79"/>
              </a:rPr>
              <a:t>The sessions were insightful and thought-provoking. I attended presentations on chronic disease management, dual diagnosis, and complex service coordination, as well as one on creative and innovative ways to secure approval and funding for housing for individuals with developmental disabilities. Each session left me thinking about how collaboration and forward-thinking solutions can improve services for the people we support.</a:t>
            </a:r>
            <a:br>
              <a:rPr lang="en-CA" dirty="0">
                <a:solidFill>
                  <a:schemeClr val="tx1">
                    <a:lumMod val="75000"/>
                  </a:schemeClr>
                </a:solidFill>
                <a:effectLst/>
                <a:latin typeface="Assistant" pitchFamily="2" charset="-79"/>
                <a:ea typeface="Aptos" panose="020B0004020202020204" pitchFamily="34" charset="0"/>
                <a:cs typeface="Assistant" pitchFamily="2" charset="-79"/>
              </a:rPr>
            </a:br>
            <a:br>
              <a:rPr lang="en-CA" dirty="0">
                <a:solidFill>
                  <a:schemeClr val="tx1">
                    <a:lumMod val="75000"/>
                  </a:schemeClr>
                </a:solidFill>
                <a:effectLst/>
                <a:latin typeface="Assistant" pitchFamily="2" charset="-79"/>
                <a:ea typeface="Aptos" panose="020B0004020202020204" pitchFamily="34" charset="0"/>
                <a:cs typeface="Assistant" pitchFamily="2" charset="-79"/>
              </a:rPr>
            </a:br>
            <a:r>
              <a:rPr lang="en-CA" dirty="0">
                <a:solidFill>
                  <a:schemeClr val="tx1">
                    <a:lumMod val="75000"/>
                  </a:schemeClr>
                </a:solidFill>
                <a:effectLst/>
                <a:latin typeface="Assistant" pitchFamily="2" charset="-79"/>
                <a:ea typeface="Aptos" panose="020B0004020202020204" pitchFamily="34" charset="0"/>
                <a:cs typeface="Assistant" pitchFamily="2" charset="-79"/>
              </a:rPr>
              <a:t>What stood out the most, though, was the people. The conversations with others in the sector, sharing ideas, experiences, and challenges, were invaluable. It reminded me how much there is to learn from each other and how important it is to foster these connections. </a:t>
            </a:r>
          </a:p>
          <a:p>
            <a:endParaRPr lang="en-CA" dirty="0">
              <a:solidFill>
                <a:schemeClr val="tx1">
                  <a:lumMod val="75000"/>
                </a:schemeClr>
              </a:solidFill>
              <a:latin typeface="Assistant" pitchFamily="2" charset="-79"/>
              <a:ea typeface="Aptos" panose="020B0004020202020204" pitchFamily="34" charset="0"/>
              <a:cs typeface="Assistant" pitchFamily="2" charset="-79"/>
            </a:endParaRPr>
          </a:p>
          <a:p>
            <a:r>
              <a:rPr lang="en-CA" dirty="0">
                <a:solidFill>
                  <a:schemeClr val="tx1">
                    <a:lumMod val="75000"/>
                  </a:schemeClr>
                </a:solidFill>
                <a:effectLst/>
                <a:latin typeface="Assistant" pitchFamily="2" charset="-79"/>
                <a:ea typeface="Aptos" panose="020B0004020202020204" pitchFamily="34" charset="0"/>
                <a:cs typeface="Assistant" pitchFamily="2" charset="-79"/>
              </a:rPr>
              <a:t>Thank you to OADD for hosting such a collaborative and inspiring event. I’m excited to see how the ideas, insights, and connections from this conference will shape my work going forward.</a:t>
            </a:r>
          </a:p>
          <a:p>
            <a:pPr algn="r"/>
            <a:r>
              <a:rPr lang="en-CA" sz="1200" i="1" dirty="0">
                <a:solidFill>
                  <a:schemeClr val="tx1">
                    <a:lumMod val="75000"/>
                  </a:schemeClr>
                </a:solidFill>
                <a:latin typeface="Assistant" pitchFamily="2" charset="-79"/>
                <a:ea typeface="Aptos" panose="020B0004020202020204" pitchFamily="34" charset="0"/>
                <a:cs typeface="Assistant" pitchFamily="2" charset="-79"/>
              </a:rPr>
              <a:t>Rachna C</a:t>
            </a:r>
            <a:r>
              <a:rPr lang="en-CA" sz="1200" i="1" dirty="0">
                <a:latin typeface="Aptos" panose="020B0004020202020204" pitchFamily="34" charset="0"/>
                <a:ea typeface="Aptos" panose="020B0004020202020204" pitchFamily="34" charset="0"/>
                <a:cs typeface="Aptos" panose="020B0004020202020204" pitchFamily="34" charset="0"/>
              </a:rPr>
              <a:t>. </a:t>
            </a:r>
            <a:br>
              <a:rPr lang="en-CA" sz="1800" dirty="0">
                <a:effectLst/>
                <a:latin typeface="Aptos" panose="020B0004020202020204" pitchFamily="34" charset="0"/>
                <a:ea typeface="Aptos" panose="020B0004020202020204" pitchFamily="34" charset="0"/>
                <a:cs typeface="Aptos" panose="020B0004020202020204" pitchFamily="34" charset="0"/>
              </a:rPr>
            </a:br>
            <a:endParaRPr lang="en-CA" dirty="0"/>
          </a:p>
        </p:txBody>
      </p:sp>
    </p:spTree>
    <p:extLst>
      <p:ext uri="{BB962C8B-B14F-4D97-AF65-F5344CB8AC3E}">
        <p14:creationId xmlns:p14="http://schemas.microsoft.com/office/powerpoint/2010/main" val="295911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9000" b="-9000"/>
          </a:stretch>
        </a:blipFill>
        <a:effectLst/>
      </p:bgPr>
    </p:bg>
    <p:spTree>
      <p:nvGrpSpPr>
        <p:cNvPr id="1" name="Shape 387">
          <a:extLst>
            <a:ext uri="{FF2B5EF4-FFF2-40B4-BE49-F238E27FC236}">
              <a16:creationId xmlns:a16="http://schemas.microsoft.com/office/drawing/2014/main" id="{7B47D694-6C2F-F132-EC90-77730FAD813A}"/>
            </a:ext>
          </a:extLst>
        </p:cNvPr>
        <p:cNvGrpSpPr/>
        <p:nvPr/>
      </p:nvGrpSpPr>
      <p:grpSpPr>
        <a:xfrm>
          <a:off x="0" y="0"/>
          <a:ext cx="0" cy="0"/>
          <a:chOff x="0" y="0"/>
          <a:chExt cx="0" cy="0"/>
        </a:xfrm>
      </p:grpSpPr>
      <p:sp>
        <p:nvSpPr>
          <p:cNvPr id="388" name="Google Shape;388;p37">
            <a:extLst>
              <a:ext uri="{FF2B5EF4-FFF2-40B4-BE49-F238E27FC236}">
                <a16:creationId xmlns:a16="http://schemas.microsoft.com/office/drawing/2014/main" id="{D6CBA78F-0A29-2989-E4D8-9CB056726429}"/>
              </a:ext>
            </a:extLst>
          </p:cNvPr>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UPCOMING EVENTS</a:t>
            </a:r>
            <a:endParaRPr dirty="0"/>
          </a:p>
        </p:txBody>
      </p:sp>
      <p:sp>
        <p:nvSpPr>
          <p:cNvPr id="389" name="Google Shape;389;p37">
            <a:extLst>
              <a:ext uri="{FF2B5EF4-FFF2-40B4-BE49-F238E27FC236}">
                <a16:creationId xmlns:a16="http://schemas.microsoft.com/office/drawing/2014/main" id="{CAF13733-332E-2A82-02F8-F60EC286F89D}"/>
              </a:ext>
            </a:extLst>
          </p:cNvPr>
          <p:cNvSpPr txBox="1">
            <a:spLocks noGrp="1"/>
          </p:cNvSpPr>
          <p:nvPr>
            <p:ph type="title" idx="2"/>
          </p:nvPr>
        </p:nvSpPr>
        <p:spPr>
          <a:xfrm flipH="1">
            <a:off x="1889225" y="1753435"/>
            <a:ext cx="2979300"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06</a:t>
            </a:r>
            <a:endParaRPr dirty="0"/>
          </a:p>
        </p:txBody>
      </p:sp>
    </p:spTree>
    <p:extLst>
      <p:ext uri="{BB962C8B-B14F-4D97-AF65-F5344CB8AC3E}">
        <p14:creationId xmlns:p14="http://schemas.microsoft.com/office/powerpoint/2010/main" val="132218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7E38F4-A4D0-BEBA-76C4-AFF66B4FDCBA}"/>
              </a:ext>
            </a:extLst>
          </p:cNvPr>
          <p:cNvSpPr>
            <a:spLocks noGrp="1"/>
          </p:cNvSpPr>
          <p:nvPr>
            <p:ph type="body" idx="1"/>
          </p:nvPr>
        </p:nvSpPr>
        <p:spPr>
          <a:xfrm>
            <a:off x="1042196" y="2687538"/>
            <a:ext cx="7524427" cy="2351790"/>
          </a:xfrm>
        </p:spPr>
        <p:txBody>
          <a:bodyPr/>
          <a:lstStyle/>
          <a:p>
            <a:pPr marL="171450" indent="0">
              <a:buNone/>
            </a:pPr>
            <a:r>
              <a:rPr lang="en-US" sz="1800" b="1" dirty="0"/>
              <a:t>Shaping Tomorrow’s Supervisors: Skill Development in the DS Sector</a:t>
            </a:r>
          </a:p>
          <a:p>
            <a:pPr marL="171450" indent="0">
              <a:buNone/>
            </a:pPr>
            <a:endParaRPr lang="en-US" sz="1200" b="1" dirty="0"/>
          </a:p>
          <a:p>
            <a:r>
              <a:rPr lang="en-US" sz="1600" dirty="0"/>
              <a:t>Series of 6- topic designed to enhance potential, new or current supervisors </a:t>
            </a:r>
          </a:p>
          <a:p>
            <a:r>
              <a:rPr lang="en-US" sz="1600" dirty="0"/>
              <a:t>1</a:t>
            </a:r>
            <a:r>
              <a:rPr lang="en-US" sz="1600" baseline="30000" dirty="0"/>
              <a:t>st</a:t>
            </a:r>
            <a:r>
              <a:rPr lang="en-US" sz="1600" dirty="0"/>
              <a:t> topic of the series is on Effective communication strategies </a:t>
            </a:r>
          </a:p>
          <a:p>
            <a:r>
              <a:rPr lang="en-US" sz="1600" dirty="0"/>
              <a:t>Participants will receive a certificate on completion of all 6 sessions</a:t>
            </a:r>
          </a:p>
          <a:p>
            <a:endParaRPr lang="en-US" sz="1800" dirty="0"/>
          </a:p>
        </p:txBody>
      </p:sp>
      <p:sp>
        <p:nvSpPr>
          <p:cNvPr id="3" name="Title 2">
            <a:extLst>
              <a:ext uri="{FF2B5EF4-FFF2-40B4-BE49-F238E27FC236}">
                <a16:creationId xmlns:a16="http://schemas.microsoft.com/office/drawing/2014/main" id="{674E027F-BA44-4D92-7446-B9F758316E2D}"/>
              </a:ext>
            </a:extLst>
          </p:cNvPr>
          <p:cNvSpPr>
            <a:spLocks noGrp="1"/>
          </p:cNvSpPr>
          <p:nvPr>
            <p:ph type="ctrTitle"/>
          </p:nvPr>
        </p:nvSpPr>
        <p:spPr>
          <a:xfrm>
            <a:off x="2209800" y="104172"/>
            <a:ext cx="5189220" cy="840708"/>
          </a:xfrm>
        </p:spPr>
        <p:txBody>
          <a:bodyPr/>
          <a:lstStyle/>
          <a:p>
            <a:r>
              <a:rPr lang="en-US" sz="2400" dirty="0"/>
              <a:t>Professional  Development Lecture Series </a:t>
            </a:r>
          </a:p>
        </p:txBody>
      </p:sp>
      <p:pic>
        <p:nvPicPr>
          <p:cNvPr id="1036" name="Picture 12" descr="4 New Stamp Vector (PNG Transparent, SVG) | OnlyGFX.com">
            <a:extLst>
              <a:ext uri="{FF2B5EF4-FFF2-40B4-BE49-F238E27FC236}">
                <a16:creationId xmlns:a16="http://schemas.microsoft.com/office/drawing/2014/main" id="{7526AC5F-717A-326B-8FAD-7D595C9C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00" y="958042"/>
            <a:ext cx="2029082" cy="157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3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15492-E9A2-F30A-DADB-CEF6B29E57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3E721D-F97D-1D54-B682-20DC6673D10B}"/>
              </a:ext>
            </a:extLst>
          </p:cNvPr>
          <p:cNvSpPr>
            <a:spLocks noGrp="1"/>
          </p:cNvSpPr>
          <p:nvPr>
            <p:ph type="body" idx="1"/>
          </p:nvPr>
        </p:nvSpPr>
        <p:spPr>
          <a:xfrm>
            <a:off x="1042196" y="1293341"/>
            <a:ext cx="7524427" cy="3745987"/>
          </a:xfrm>
        </p:spPr>
        <p:txBody>
          <a:bodyPr/>
          <a:lstStyle/>
          <a:p>
            <a:pPr marL="171450" indent="0">
              <a:buNone/>
            </a:pPr>
            <a:r>
              <a:rPr lang="en-US" sz="1800" b="1" dirty="0"/>
              <a:t>Shaping Tomorrow’s Supervisors: Skill Development in the DS Sector</a:t>
            </a:r>
          </a:p>
          <a:p>
            <a:pPr marL="171450" indent="0">
              <a:buNone/>
            </a:pPr>
            <a:endParaRPr lang="en-US" sz="1200" b="1" dirty="0"/>
          </a:p>
          <a:p>
            <a:pPr marL="171450" indent="0" algn="ctr">
              <a:buNone/>
            </a:pPr>
            <a:r>
              <a:rPr lang="en-US" sz="1800" b="1" dirty="0"/>
              <a:t>Lecture Titles </a:t>
            </a: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Adaptive Communication</a:t>
            </a:r>
            <a:endParaRPr lang="en-CA" sz="1600" dirty="0">
              <a:effectLst/>
              <a:latin typeface="Assistant Light" pitchFamily="2" charset="-79"/>
              <a:ea typeface="Calibri" panose="020F0502020204030204" pitchFamily="34" charset="0"/>
              <a:cs typeface="Assistant Light" pitchFamily="2" charset="-79"/>
            </a:endParaRP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Emotionally Resilient Leaders</a:t>
            </a:r>
            <a:endParaRPr lang="en-CA" sz="1600" dirty="0">
              <a:effectLst/>
              <a:latin typeface="Assistant Light" pitchFamily="2" charset="-79"/>
              <a:ea typeface="Calibri" panose="020F0502020204030204" pitchFamily="34" charset="0"/>
              <a:cs typeface="Assistant Light" pitchFamily="2" charset="-79"/>
            </a:endParaRP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Navigating Difficult Conversations</a:t>
            </a:r>
            <a:endParaRPr lang="en-CA" sz="1600" dirty="0">
              <a:effectLst/>
              <a:latin typeface="Assistant Light" pitchFamily="2" charset="-79"/>
              <a:ea typeface="Calibri" panose="020F0502020204030204" pitchFamily="34" charset="0"/>
              <a:cs typeface="Assistant Light" pitchFamily="2" charset="-79"/>
            </a:endParaRP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Creating a Culture of Belonging</a:t>
            </a:r>
            <a:endParaRPr lang="en-CA" sz="1600" dirty="0">
              <a:effectLst/>
              <a:latin typeface="Assistant Light" pitchFamily="2" charset="-79"/>
              <a:ea typeface="Calibri" panose="020F0502020204030204" pitchFamily="34" charset="0"/>
              <a:cs typeface="Assistant Light" pitchFamily="2" charset="-79"/>
            </a:endParaRP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Enhancing Team Dynamics</a:t>
            </a:r>
          </a:p>
          <a:p>
            <a:pPr marL="1257300" lvl="2" indent="-342900">
              <a:spcBef>
                <a:spcPts val="600"/>
              </a:spcBef>
              <a:buFont typeface="Symbol" panose="05050102010706020507" pitchFamily="18" charset="2"/>
              <a:buChar char=""/>
            </a:pPr>
            <a:r>
              <a:rPr lang="en-CA" sz="1600" dirty="0">
                <a:solidFill>
                  <a:srgbClr val="000000"/>
                </a:solidFill>
                <a:effectLst/>
                <a:latin typeface="Assistant Light" pitchFamily="2" charset="-79"/>
                <a:ea typeface="Times New Roman" panose="02020603050405020304" pitchFamily="18" charset="0"/>
                <a:cs typeface="Assistant Light" pitchFamily="2" charset="-79"/>
              </a:rPr>
              <a:t>Empathetic Leadership- Leading with Heart</a:t>
            </a:r>
            <a:endParaRPr lang="en-US" sz="1600" dirty="0">
              <a:latin typeface="Assistant Light" pitchFamily="2" charset="-79"/>
              <a:cs typeface="Assistant Light" pitchFamily="2" charset="-79"/>
            </a:endParaRPr>
          </a:p>
        </p:txBody>
      </p:sp>
      <p:sp>
        <p:nvSpPr>
          <p:cNvPr id="3" name="Title 2">
            <a:extLst>
              <a:ext uri="{FF2B5EF4-FFF2-40B4-BE49-F238E27FC236}">
                <a16:creationId xmlns:a16="http://schemas.microsoft.com/office/drawing/2014/main" id="{BA436B66-34B0-1873-50A4-85EB4B2C9A8C}"/>
              </a:ext>
            </a:extLst>
          </p:cNvPr>
          <p:cNvSpPr>
            <a:spLocks noGrp="1"/>
          </p:cNvSpPr>
          <p:nvPr>
            <p:ph type="ctrTitle"/>
          </p:nvPr>
        </p:nvSpPr>
        <p:spPr>
          <a:xfrm>
            <a:off x="2209800" y="104172"/>
            <a:ext cx="5189220" cy="840708"/>
          </a:xfrm>
        </p:spPr>
        <p:txBody>
          <a:bodyPr/>
          <a:lstStyle/>
          <a:p>
            <a:r>
              <a:rPr lang="en-US" sz="2400" dirty="0"/>
              <a:t>Professional  Development Lecture Series </a:t>
            </a:r>
          </a:p>
        </p:txBody>
      </p:sp>
    </p:spTree>
    <p:extLst>
      <p:ext uri="{BB962C8B-B14F-4D97-AF65-F5344CB8AC3E}">
        <p14:creationId xmlns:p14="http://schemas.microsoft.com/office/powerpoint/2010/main" val="44181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9" name="Picture 8" descr="A poster for a company&#10;&#10;AI-generated content may be incorrect.">
            <a:extLst>
              <a:ext uri="{FF2B5EF4-FFF2-40B4-BE49-F238E27FC236}">
                <a16:creationId xmlns:a16="http://schemas.microsoft.com/office/drawing/2014/main" id="{19FC63A7-5EF2-53C8-B00B-461CA45D3337}"/>
              </a:ext>
            </a:extLst>
          </p:cNvPr>
          <p:cNvPicPr>
            <a:picLocks noChangeAspect="1"/>
          </p:cNvPicPr>
          <p:nvPr/>
        </p:nvPicPr>
        <p:blipFill>
          <a:blip r:embed="rId3"/>
          <a:stretch>
            <a:fillRect/>
          </a:stretch>
        </p:blipFill>
        <p:spPr>
          <a:xfrm rot="291925">
            <a:off x="4464693" y="-111151"/>
            <a:ext cx="3847500" cy="5143500"/>
          </a:xfrm>
          <a:prstGeom prst="rect">
            <a:avLst/>
          </a:prstGeom>
        </p:spPr>
      </p:pic>
      <p:sp>
        <p:nvSpPr>
          <p:cNvPr id="10" name="TextBox 9">
            <a:extLst>
              <a:ext uri="{FF2B5EF4-FFF2-40B4-BE49-F238E27FC236}">
                <a16:creationId xmlns:a16="http://schemas.microsoft.com/office/drawing/2014/main" id="{74E08608-672E-E5E2-EF09-4EF93D56138E}"/>
              </a:ext>
            </a:extLst>
          </p:cNvPr>
          <p:cNvSpPr txBox="1"/>
          <p:nvPr/>
        </p:nvSpPr>
        <p:spPr>
          <a:xfrm>
            <a:off x="490562" y="2045784"/>
            <a:ext cx="3620530" cy="1323439"/>
          </a:xfrm>
          <a:prstGeom prst="rect">
            <a:avLst/>
          </a:prstGeom>
          <a:noFill/>
        </p:spPr>
        <p:txBody>
          <a:bodyPr wrap="square" rtlCol="0">
            <a:spAutoFit/>
          </a:bodyPr>
          <a:lstStyle/>
          <a:p>
            <a:pPr algn="ctr"/>
            <a:r>
              <a:rPr lang="en-US" sz="4000" b="1" dirty="0">
                <a:solidFill>
                  <a:schemeClr val="tx1"/>
                </a:solidFill>
                <a:effectLst>
                  <a:outerShdw blurRad="50800" dist="38100" dir="2700000" algn="tl" rotWithShape="0">
                    <a:prstClr val="black">
                      <a:alpha val="40000"/>
                    </a:prstClr>
                  </a:outerShdw>
                </a:effectLst>
                <a:latin typeface="Nunito Sans" pitchFamily="2" charset="77"/>
              </a:rPr>
              <a:t>FALL 2025 CONFERENCE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
          <a:extLst>
            <a:ext uri="{FF2B5EF4-FFF2-40B4-BE49-F238E27FC236}">
              <a16:creationId xmlns:a16="http://schemas.microsoft.com/office/drawing/2014/main" id="{55B3257F-E8EB-C38C-8B0D-E255785985A1}"/>
            </a:ext>
          </a:extLst>
        </p:cNvPr>
        <p:cNvGrpSpPr/>
        <p:nvPr/>
      </p:nvGrpSpPr>
      <p:grpSpPr>
        <a:xfrm>
          <a:off x="0" y="0"/>
          <a:ext cx="0" cy="0"/>
          <a:chOff x="0" y="0"/>
          <a:chExt cx="0" cy="0"/>
        </a:xfrm>
      </p:grpSpPr>
      <p:pic>
        <p:nvPicPr>
          <p:cNvPr id="9" name="Picture 8" descr="A poster with text and images&#10;&#10;AI-generated content may be incorrect.">
            <a:extLst>
              <a:ext uri="{FF2B5EF4-FFF2-40B4-BE49-F238E27FC236}">
                <a16:creationId xmlns:a16="http://schemas.microsoft.com/office/drawing/2014/main" id="{E303B882-A264-3734-BE0D-07BDCB2F2176}"/>
              </a:ext>
            </a:extLst>
          </p:cNvPr>
          <p:cNvPicPr>
            <a:picLocks noChangeAspect="1"/>
          </p:cNvPicPr>
          <p:nvPr/>
        </p:nvPicPr>
        <p:blipFill>
          <a:blip r:embed="rId3"/>
          <a:stretch>
            <a:fillRect/>
          </a:stretch>
        </p:blipFill>
        <p:spPr>
          <a:xfrm rot="21203615">
            <a:off x="428770" y="-111210"/>
            <a:ext cx="3860171" cy="5143500"/>
          </a:xfrm>
          <a:prstGeom prst="rect">
            <a:avLst/>
          </a:prstGeom>
        </p:spPr>
      </p:pic>
      <p:sp>
        <p:nvSpPr>
          <p:cNvPr id="10" name="TextBox 9">
            <a:extLst>
              <a:ext uri="{FF2B5EF4-FFF2-40B4-BE49-F238E27FC236}">
                <a16:creationId xmlns:a16="http://schemas.microsoft.com/office/drawing/2014/main" id="{3FCA761B-07AB-8CAD-24BF-F47207EF332E}"/>
              </a:ext>
            </a:extLst>
          </p:cNvPr>
          <p:cNvSpPr txBox="1"/>
          <p:nvPr/>
        </p:nvSpPr>
        <p:spPr>
          <a:xfrm>
            <a:off x="5029200" y="1910030"/>
            <a:ext cx="3620530" cy="1323439"/>
          </a:xfrm>
          <a:prstGeom prst="rect">
            <a:avLst/>
          </a:prstGeom>
          <a:noFill/>
        </p:spPr>
        <p:txBody>
          <a:bodyPr wrap="square" rtlCol="0">
            <a:spAutoFit/>
          </a:bodyPr>
          <a:lstStyle/>
          <a:p>
            <a:pPr algn="ctr"/>
            <a:r>
              <a:rPr lang="en-US" sz="4000" b="1" dirty="0">
                <a:solidFill>
                  <a:schemeClr val="tx1"/>
                </a:solidFill>
                <a:effectLst>
                  <a:outerShdw blurRad="50800" dist="38100" dir="2700000" algn="tl" rotWithShape="0">
                    <a:prstClr val="black">
                      <a:alpha val="40000"/>
                    </a:prstClr>
                  </a:outerShdw>
                </a:effectLst>
                <a:latin typeface="Nunito Sans" pitchFamily="2" charset="77"/>
              </a:rPr>
              <a:t>SPRING 2026 CONFERENCE</a:t>
            </a:r>
          </a:p>
        </p:txBody>
      </p:sp>
    </p:spTree>
    <p:extLst>
      <p:ext uri="{BB962C8B-B14F-4D97-AF65-F5344CB8AC3E}">
        <p14:creationId xmlns:p14="http://schemas.microsoft.com/office/powerpoint/2010/main" val="58795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p:nvPr/>
        </p:nvSpPr>
        <p:spPr>
          <a:xfrm flipH="1">
            <a:off x="4742925" y="-326787"/>
            <a:ext cx="4652175" cy="1932371"/>
          </a:xfrm>
          <a:custGeom>
            <a:avLst/>
            <a:gdLst/>
            <a:ahLst/>
            <a:cxnLst/>
            <a:rect l="l" t="t" r="r" b="b"/>
            <a:pathLst>
              <a:path w="34367" h="14275" extrusionOk="0">
                <a:moveTo>
                  <a:pt x="34342" y="1"/>
                </a:moveTo>
                <a:lnTo>
                  <a:pt x="13605" y="14227"/>
                </a:lnTo>
                <a:lnTo>
                  <a:pt x="13" y="10191"/>
                </a:lnTo>
                <a:lnTo>
                  <a:pt x="0" y="10231"/>
                </a:lnTo>
                <a:lnTo>
                  <a:pt x="13602" y="14272"/>
                </a:lnTo>
                <a:lnTo>
                  <a:pt x="13612" y="14275"/>
                </a:lnTo>
                <a:lnTo>
                  <a:pt x="34367" y="36"/>
                </a:lnTo>
                <a:lnTo>
                  <a:pt x="34342"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IN DEPTH</a:t>
            </a:r>
            <a:endParaRPr>
              <a:solidFill>
                <a:schemeClr val="lt1"/>
              </a:solidFill>
            </a:endParaRPr>
          </a:p>
        </p:txBody>
      </p:sp>
      <p:sp>
        <p:nvSpPr>
          <p:cNvPr id="193" name="Google Shape;193;p28"/>
          <p:cNvSpPr txBox="1">
            <a:spLocks noGrp="1"/>
          </p:cNvSpPr>
          <p:nvPr>
            <p:ph type="ctrTitle" idx="2"/>
          </p:nvPr>
        </p:nvSpPr>
        <p:spPr>
          <a:xfrm>
            <a:off x="5739302" y="3052667"/>
            <a:ext cx="3256417" cy="9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effectLst>
                  <a:outerShdw blurRad="50800" dist="38100" dir="2700000" algn="tl" rotWithShape="0">
                    <a:prstClr val="black">
                      <a:alpha val="40000"/>
                    </a:prstClr>
                  </a:outerShdw>
                </a:effectLst>
              </a:rPr>
              <a:t>ANY QUESTIONS?</a:t>
            </a:r>
            <a:endParaRPr sz="3600" dirty="0">
              <a:effectLst>
                <a:outerShdw blurRad="50800" dist="38100" dir="2700000" algn="tl" rotWithShape="0">
                  <a:prstClr val="black">
                    <a:alpha val="40000"/>
                  </a:prstClr>
                </a:outerShdw>
              </a:effectLst>
            </a:endParaRPr>
          </a:p>
        </p:txBody>
      </p:sp>
      <p:pic>
        <p:nvPicPr>
          <p:cNvPr id="3074" name="Picture 2" descr="Yellow question mark standing out from the crowd FAQ Concep. 3d illustration QUESTIONS stock pictures, royalty-free photos &amp; images">
            <a:extLst>
              <a:ext uri="{FF2B5EF4-FFF2-40B4-BE49-F238E27FC236}">
                <a16:creationId xmlns:a16="http://schemas.microsoft.com/office/drawing/2014/main" id="{E846592B-0489-38BA-2079-0E8D4199A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397" b="2195"/>
          <a:stretch/>
        </p:blipFill>
        <p:spPr bwMode="auto">
          <a:xfrm>
            <a:off x="148281" y="1073"/>
            <a:ext cx="5245500" cy="5142427"/>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oogle Shape;189;p28"/>
          <p:cNvGrpSpPr/>
          <p:nvPr/>
        </p:nvGrpSpPr>
        <p:grpSpPr>
          <a:xfrm>
            <a:off x="0" y="-9525"/>
            <a:ext cx="3105188" cy="5153025"/>
            <a:chOff x="0" y="-9525"/>
            <a:chExt cx="3105188" cy="5210133"/>
          </a:xfrm>
        </p:grpSpPr>
        <p:sp>
          <p:nvSpPr>
            <p:cNvPr id="190" name="Google Shape;190;p28"/>
            <p:cNvSpPr/>
            <p:nvPr/>
          </p:nvSpPr>
          <p:spPr>
            <a:xfrm>
              <a:off x="266700" y="-9525"/>
              <a:ext cx="2838488" cy="5210133"/>
            </a:xfrm>
            <a:custGeom>
              <a:avLst/>
              <a:gdLst/>
              <a:ahLst/>
              <a:cxnLst/>
              <a:rect l="l" t="t" r="r" b="b"/>
              <a:pathLst>
                <a:path w="110490" h="204359" extrusionOk="0">
                  <a:moveTo>
                    <a:pt x="1524" y="0"/>
                  </a:moveTo>
                  <a:lnTo>
                    <a:pt x="110490" y="0"/>
                  </a:lnTo>
                  <a:lnTo>
                    <a:pt x="55732" y="204359"/>
                  </a:lnTo>
                  <a:lnTo>
                    <a:pt x="0" y="204359"/>
                  </a:lnTo>
                  <a:close/>
                </a:path>
              </a:pathLst>
            </a:custGeom>
            <a:solidFill>
              <a:schemeClr val="dk1"/>
            </a:solidFill>
            <a:ln>
              <a:noFill/>
            </a:ln>
          </p:spPr>
          <p:txBody>
            <a:bodyPr/>
            <a:lstStyle/>
            <a:p>
              <a:endParaRPr lang="en-US"/>
            </a:p>
          </p:txBody>
        </p:sp>
        <p:sp>
          <p:nvSpPr>
            <p:cNvPr id="191" name="Google Shape;191;p28"/>
            <p:cNvSpPr/>
            <p:nvPr/>
          </p:nvSpPr>
          <p:spPr>
            <a:xfrm>
              <a:off x="0" y="-9525"/>
              <a:ext cx="558000" cy="516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10000" r="44000" b="13000"/>
          </a:stretch>
        </a:blipFill>
        <a:effectLst/>
      </p:bgPr>
    </p:bg>
    <p:spTree>
      <p:nvGrpSpPr>
        <p:cNvPr id="1" name="Shape 444"/>
        <p:cNvGrpSpPr/>
        <p:nvPr/>
      </p:nvGrpSpPr>
      <p:grpSpPr>
        <a:xfrm>
          <a:off x="0" y="0"/>
          <a:ext cx="0" cy="0"/>
          <a:chOff x="0" y="0"/>
          <a:chExt cx="0" cy="0"/>
        </a:xfrm>
      </p:grpSpPr>
      <p:sp>
        <p:nvSpPr>
          <p:cNvPr id="445" name="Google Shape;445;p40"/>
          <p:cNvSpPr txBox="1">
            <a:spLocks noGrp="1"/>
          </p:cNvSpPr>
          <p:nvPr>
            <p:ph type="ctrTitle"/>
          </p:nvPr>
        </p:nvSpPr>
        <p:spPr>
          <a:xfrm flipH="1">
            <a:off x="4803422" y="1508630"/>
            <a:ext cx="2745693" cy="64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A" sz="2400" dirty="0">
                <a:effectLst>
                  <a:outerShdw blurRad="50800" dist="38100" dir="2700000" algn="tl" rotWithShape="0">
                    <a:prstClr val="black">
                      <a:alpha val="40000"/>
                    </a:prstClr>
                  </a:outerShdw>
                </a:effectLst>
              </a:rPr>
              <a:t>F</a:t>
            </a:r>
            <a:r>
              <a:rPr lang="en" sz="2400" dirty="0">
                <a:effectLst>
                  <a:outerShdw blurRad="50800" dist="38100" dir="2700000" algn="tl" rotWithShape="0">
                    <a:prstClr val="black">
                      <a:alpha val="40000"/>
                    </a:prstClr>
                  </a:outerShdw>
                </a:effectLst>
              </a:rPr>
              <a:t>OR MORE INFORMATION</a:t>
            </a:r>
            <a:endParaRPr sz="2400" dirty="0">
              <a:effectLst>
                <a:outerShdw blurRad="50800" dist="38100" dir="2700000" algn="tl" rotWithShape="0">
                  <a:prstClr val="black">
                    <a:alpha val="40000"/>
                  </a:prstClr>
                </a:outerShdw>
              </a:effectLst>
            </a:endParaRPr>
          </a:p>
        </p:txBody>
      </p:sp>
      <p:sp>
        <p:nvSpPr>
          <p:cNvPr id="446" name="Google Shape;446;p40"/>
          <p:cNvSpPr txBox="1">
            <a:spLocks noGrp="1"/>
          </p:cNvSpPr>
          <p:nvPr>
            <p:ph type="ctrTitle" idx="2"/>
          </p:nvPr>
        </p:nvSpPr>
        <p:spPr>
          <a:xfrm>
            <a:off x="3829823" y="2201879"/>
            <a:ext cx="3281400" cy="803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sz="2000" dirty="0">
                <a:solidFill>
                  <a:schemeClr val="accent3"/>
                </a:solidFill>
                <a:hlinkClick r:id="rId4"/>
              </a:rPr>
              <a:t>oadd@oadd.org</a:t>
            </a:r>
            <a:br>
              <a:rPr lang="en-CA" sz="2000" dirty="0">
                <a:solidFill>
                  <a:schemeClr val="accent3"/>
                </a:solidFill>
              </a:rPr>
            </a:br>
            <a:r>
              <a:rPr lang="en-CA" sz="2000" dirty="0">
                <a:solidFill>
                  <a:schemeClr val="accent3"/>
                </a:solidFill>
              </a:rPr>
              <a:t>647-325-4960</a:t>
            </a:r>
            <a:endParaRPr sz="2000" dirty="0">
              <a:solidFill>
                <a:schemeClr val="accent3"/>
              </a:solidFill>
            </a:endParaRPr>
          </a:p>
          <a:p>
            <a:pPr marL="0" lvl="0" indent="0" algn="r" rtl="0">
              <a:spcBef>
                <a:spcPts val="0"/>
              </a:spcBef>
              <a:spcAft>
                <a:spcPts val="0"/>
              </a:spcAft>
              <a:buNone/>
            </a:pPr>
            <a:endParaRPr dirty="0">
              <a:solidFill>
                <a:schemeClr val="accent3"/>
              </a:solidFill>
            </a:endParaRPr>
          </a:p>
        </p:txBody>
      </p:sp>
      <p:grpSp>
        <p:nvGrpSpPr>
          <p:cNvPr id="452" name="Google Shape;452;p40"/>
          <p:cNvGrpSpPr/>
          <p:nvPr/>
        </p:nvGrpSpPr>
        <p:grpSpPr>
          <a:xfrm>
            <a:off x="5749226" y="4513977"/>
            <a:ext cx="502718" cy="404366"/>
            <a:chOff x="2289075" y="1336575"/>
            <a:chExt cx="3131550" cy="2802075"/>
          </a:xfrm>
        </p:grpSpPr>
        <p:sp>
          <p:nvSpPr>
            <p:cNvPr id="453" name="Google Shape;453;p40"/>
            <p:cNvSpPr/>
            <p:nvPr/>
          </p:nvSpPr>
          <p:spPr>
            <a:xfrm>
              <a:off x="2399175" y="2325775"/>
              <a:ext cx="714400" cy="1812875"/>
            </a:xfrm>
            <a:custGeom>
              <a:avLst/>
              <a:gdLst/>
              <a:ahLst/>
              <a:cxnLst/>
              <a:rect l="l" t="t" r="r" b="b"/>
              <a:pathLst>
                <a:path w="28576" h="72515" extrusionOk="0">
                  <a:moveTo>
                    <a:pt x="21986" y="6590"/>
                  </a:moveTo>
                  <a:lnTo>
                    <a:pt x="21986" y="65926"/>
                  </a:lnTo>
                  <a:lnTo>
                    <a:pt x="6590" y="65926"/>
                  </a:lnTo>
                  <a:lnTo>
                    <a:pt x="6590" y="6590"/>
                  </a:lnTo>
                  <a:close/>
                  <a:moveTo>
                    <a:pt x="3295" y="1"/>
                  </a:moveTo>
                  <a:cubicBezTo>
                    <a:pt x="1469" y="1"/>
                    <a:pt x="1" y="1469"/>
                    <a:pt x="1" y="3295"/>
                  </a:cubicBezTo>
                  <a:lnTo>
                    <a:pt x="1" y="69220"/>
                  </a:lnTo>
                  <a:cubicBezTo>
                    <a:pt x="1" y="71047"/>
                    <a:pt x="1469" y="72515"/>
                    <a:pt x="3295" y="72515"/>
                  </a:cubicBezTo>
                  <a:lnTo>
                    <a:pt x="25281" y="72515"/>
                  </a:lnTo>
                  <a:cubicBezTo>
                    <a:pt x="27108" y="72515"/>
                    <a:pt x="28576" y="71047"/>
                    <a:pt x="28576" y="69220"/>
                  </a:cubicBezTo>
                  <a:lnTo>
                    <a:pt x="28576" y="3295"/>
                  </a:lnTo>
                  <a:cubicBezTo>
                    <a:pt x="28576" y="1469"/>
                    <a:pt x="27108" y="1"/>
                    <a:pt x="25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2289075" y="1336575"/>
              <a:ext cx="824500" cy="824500"/>
            </a:xfrm>
            <a:custGeom>
              <a:avLst/>
              <a:gdLst/>
              <a:ahLst/>
              <a:cxnLst/>
              <a:rect l="l" t="t" r="r" b="b"/>
              <a:pathLst>
                <a:path w="32980" h="32980" extrusionOk="0">
                  <a:moveTo>
                    <a:pt x="16507" y="6590"/>
                  </a:moveTo>
                  <a:cubicBezTo>
                    <a:pt x="21954" y="6590"/>
                    <a:pt x="26390" y="11026"/>
                    <a:pt x="26390" y="16507"/>
                  </a:cubicBezTo>
                  <a:cubicBezTo>
                    <a:pt x="26390" y="21954"/>
                    <a:pt x="21954" y="26390"/>
                    <a:pt x="16507" y="26390"/>
                  </a:cubicBezTo>
                  <a:cubicBezTo>
                    <a:pt x="11026" y="26390"/>
                    <a:pt x="6590" y="21954"/>
                    <a:pt x="6590" y="16507"/>
                  </a:cubicBezTo>
                  <a:cubicBezTo>
                    <a:pt x="6590" y="11026"/>
                    <a:pt x="11026" y="6590"/>
                    <a:pt x="16507" y="6590"/>
                  </a:cubicBezTo>
                  <a:close/>
                  <a:moveTo>
                    <a:pt x="16507" y="1"/>
                  </a:moveTo>
                  <a:cubicBezTo>
                    <a:pt x="7406" y="1"/>
                    <a:pt x="1" y="7406"/>
                    <a:pt x="1" y="16507"/>
                  </a:cubicBezTo>
                  <a:cubicBezTo>
                    <a:pt x="1" y="25575"/>
                    <a:pt x="7406" y="32980"/>
                    <a:pt x="16507" y="32980"/>
                  </a:cubicBezTo>
                  <a:cubicBezTo>
                    <a:pt x="25575" y="32980"/>
                    <a:pt x="32980" y="25575"/>
                    <a:pt x="32980" y="16507"/>
                  </a:cubicBezTo>
                  <a:cubicBezTo>
                    <a:pt x="32980" y="7406"/>
                    <a:pt x="25575" y="1"/>
                    <a:pt x="16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3497650" y="2325775"/>
              <a:ext cx="1922975" cy="1812875"/>
            </a:xfrm>
            <a:custGeom>
              <a:avLst/>
              <a:gdLst/>
              <a:ahLst/>
              <a:cxnLst/>
              <a:rect l="l" t="t" r="r" b="b"/>
              <a:pathLst>
                <a:path w="76919" h="72515" extrusionOk="0">
                  <a:moveTo>
                    <a:pt x="3328" y="1"/>
                  </a:moveTo>
                  <a:cubicBezTo>
                    <a:pt x="1501" y="1"/>
                    <a:pt x="1" y="1469"/>
                    <a:pt x="1" y="3295"/>
                  </a:cubicBezTo>
                  <a:lnTo>
                    <a:pt x="1" y="69220"/>
                  </a:lnTo>
                  <a:cubicBezTo>
                    <a:pt x="1" y="71047"/>
                    <a:pt x="1501" y="72515"/>
                    <a:pt x="3328" y="72515"/>
                  </a:cubicBezTo>
                  <a:lnTo>
                    <a:pt x="25281" y="72515"/>
                  </a:lnTo>
                  <a:cubicBezTo>
                    <a:pt x="27108" y="72515"/>
                    <a:pt x="28576" y="71047"/>
                    <a:pt x="28576" y="69220"/>
                  </a:cubicBezTo>
                  <a:lnTo>
                    <a:pt x="28576" y="45571"/>
                  </a:lnTo>
                  <a:cubicBezTo>
                    <a:pt x="28576" y="37807"/>
                    <a:pt x="30304" y="28576"/>
                    <a:pt x="38459" y="28576"/>
                  </a:cubicBezTo>
                  <a:cubicBezTo>
                    <a:pt x="44559" y="28576"/>
                    <a:pt x="47071" y="33730"/>
                    <a:pt x="47952" y="39536"/>
                  </a:cubicBezTo>
                  <a:cubicBezTo>
                    <a:pt x="48180" y="41135"/>
                    <a:pt x="49583" y="42309"/>
                    <a:pt x="51181" y="42309"/>
                  </a:cubicBezTo>
                  <a:cubicBezTo>
                    <a:pt x="53236" y="42309"/>
                    <a:pt x="54769" y="40515"/>
                    <a:pt x="54443" y="38492"/>
                  </a:cubicBezTo>
                  <a:cubicBezTo>
                    <a:pt x="52780" y="27891"/>
                    <a:pt x="47169" y="21987"/>
                    <a:pt x="38459" y="21987"/>
                  </a:cubicBezTo>
                  <a:cubicBezTo>
                    <a:pt x="27988" y="21987"/>
                    <a:pt x="21986" y="30566"/>
                    <a:pt x="21986" y="45571"/>
                  </a:cubicBezTo>
                  <a:lnTo>
                    <a:pt x="21986" y="65926"/>
                  </a:lnTo>
                  <a:lnTo>
                    <a:pt x="6622" y="65926"/>
                  </a:lnTo>
                  <a:lnTo>
                    <a:pt x="6622" y="6590"/>
                  </a:lnTo>
                  <a:lnTo>
                    <a:pt x="17583" y="6590"/>
                  </a:lnTo>
                  <a:lnTo>
                    <a:pt x="17583" y="10929"/>
                  </a:lnTo>
                  <a:cubicBezTo>
                    <a:pt x="17583" y="11940"/>
                    <a:pt x="18007" y="12951"/>
                    <a:pt x="18822" y="13571"/>
                  </a:cubicBezTo>
                  <a:cubicBezTo>
                    <a:pt x="19442" y="14076"/>
                    <a:pt x="20176" y="14321"/>
                    <a:pt x="20906" y="14321"/>
                  </a:cubicBezTo>
                  <a:cubicBezTo>
                    <a:pt x="21636" y="14321"/>
                    <a:pt x="22362" y="14076"/>
                    <a:pt x="22965" y="13603"/>
                  </a:cubicBezTo>
                  <a:cubicBezTo>
                    <a:pt x="28673" y="9004"/>
                    <a:pt x="35556" y="6590"/>
                    <a:pt x="42863" y="6590"/>
                  </a:cubicBezTo>
                  <a:cubicBezTo>
                    <a:pt x="61848" y="6590"/>
                    <a:pt x="70329" y="22606"/>
                    <a:pt x="70329" y="38460"/>
                  </a:cubicBezTo>
                  <a:lnTo>
                    <a:pt x="70329" y="65926"/>
                  </a:lnTo>
                  <a:lnTo>
                    <a:pt x="54965" y="65926"/>
                  </a:lnTo>
                  <a:lnTo>
                    <a:pt x="54965" y="55063"/>
                  </a:lnTo>
                  <a:cubicBezTo>
                    <a:pt x="54965" y="53269"/>
                    <a:pt x="53497" y="51801"/>
                    <a:pt x="51670" y="51801"/>
                  </a:cubicBezTo>
                  <a:lnTo>
                    <a:pt x="51638" y="51801"/>
                  </a:lnTo>
                  <a:cubicBezTo>
                    <a:pt x="49844" y="51801"/>
                    <a:pt x="48376" y="53269"/>
                    <a:pt x="48376" y="55063"/>
                  </a:cubicBezTo>
                  <a:lnTo>
                    <a:pt x="48376" y="69220"/>
                  </a:lnTo>
                  <a:cubicBezTo>
                    <a:pt x="48376" y="71047"/>
                    <a:pt x="49844" y="72515"/>
                    <a:pt x="51670" y="72515"/>
                  </a:cubicBezTo>
                  <a:lnTo>
                    <a:pt x="73624" y="72515"/>
                  </a:lnTo>
                  <a:cubicBezTo>
                    <a:pt x="75450" y="72515"/>
                    <a:pt x="76918" y="71047"/>
                    <a:pt x="76918" y="69220"/>
                  </a:cubicBezTo>
                  <a:lnTo>
                    <a:pt x="76918" y="38460"/>
                  </a:lnTo>
                  <a:cubicBezTo>
                    <a:pt x="76918" y="15821"/>
                    <a:pt x="62924" y="1"/>
                    <a:pt x="42863" y="1"/>
                  </a:cubicBezTo>
                  <a:cubicBezTo>
                    <a:pt x="36307" y="1"/>
                    <a:pt x="29880" y="1697"/>
                    <a:pt x="24205" y="4861"/>
                  </a:cubicBezTo>
                  <a:lnTo>
                    <a:pt x="24205" y="3295"/>
                  </a:lnTo>
                  <a:cubicBezTo>
                    <a:pt x="24205" y="1469"/>
                    <a:pt x="22704" y="1"/>
                    <a:pt x="20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46;p40">
            <a:extLst>
              <a:ext uri="{FF2B5EF4-FFF2-40B4-BE49-F238E27FC236}">
                <a16:creationId xmlns:a16="http://schemas.microsoft.com/office/drawing/2014/main" id="{C6ED3339-F2FB-3189-727D-C19F5A18AD59}"/>
              </a:ext>
            </a:extLst>
          </p:cNvPr>
          <p:cNvSpPr txBox="1">
            <a:spLocks/>
          </p:cNvSpPr>
          <p:nvPr/>
        </p:nvSpPr>
        <p:spPr>
          <a:xfrm>
            <a:off x="6313601" y="4573468"/>
            <a:ext cx="2088968" cy="401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1pPr>
            <a:lvl2pPr marR="0" lvl="1"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2pPr>
            <a:lvl3pPr marR="0" lvl="2"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3pPr>
            <a:lvl4pPr marR="0" lvl="3"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4pPr>
            <a:lvl5pPr marR="0" lvl="4"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5pPr>
            <a:lvl6pPr marR="0" lvl="5"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6pPr>
            <a:lvl7pPr marR="0" lvl="6"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7pPr>
            <a:lvl8pPr marR="0" lvl="7"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8pPr>
            <a:lvl9pPr marR="0" lvl="8" algn="r" rtl="0">
              <a:lnSpc>
                <a:spcPct val="100000"/>
              </a:lnSpc>
              <a:spcBef>
                <a:spcPts val="0"/>
              </a:spcBef>
              <a:spcAft>
                <a:spcPts val="0"/>
              </a:spcAft>
              <a:buClr>
                <a:schemeClr val="dk1"/>
              </a:buClr>
              <a:buSzPts val="1100"/>
              <a:buFont typeface="Assistant Light"/>
              <a:buNone/>
              <a:defRPr sz="1100" b="0" i="0" u="none" strike="noStrike" cap="none">
                <a:solidFill>
                  <a:schemeClr val="dk1"/>
                </a:solidFill>
                <a:latin typeface="Assistant Light"/>
                <a:ea typeface="Assistant Light"/>
                <a:cs typeface="Assistant Light"/>
                <a:sym typeface="Assistant Light"/>
              </a:defRPr>
            </a:lvl9pPr>
          </a:lstStyle>
          <a:p>
            <a:pPr algn="l"/>
            <a:r>
              <a:rPr lang="en-CA" sz="1600" dirty="0">
                <a:solidFill>
                  <a:schemeClr val="accent3"/>
                </a:solidFill>
              </a:rPr>
              <a:t>Follow us on </a:t>
            </a:r>
            <a:r>
              <a:rPr lang="en-CA" sz="1600" dirty="0" err="1">
                <a:solidFill>
                  <a:schemeClr val="accent3"/>
                </a:solidFill>
              </a:rPr>
              <a:t>LinkedIN</a:t>
            </a:r>
            <a:endParaRPr lang="en-CA" sz="1600" dirty="0">
              <a:solidFill>
                <a:schemeClr val="accent3"/>
              </a:solidFill>
            </a:endParaRPr>
          </a:p>
          <a:p>
            <a:pPr algn="l"/>
            <a:endParaRPr lang="en-CA" dirty="0">
              <a:solidFill>
                <a:schemeClr val="accent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42;p23">
            <a:extLst>
              <a:ext uri="{FF2B5EF4-FFF2-40B4-BE49-F238E27FC236}">
                <a16:creationId xmlns:a16="http://schemas.microsoft.com/office/drawing/2014/main" id="{0953AAFF-3134-4582-CC31-1C058CE47C12}"/>
              </a:ext>
            </a:extLst>
          </p:cNvPr>
          <p:cNvSpPr/>
          <p:nvPr/>
        </p:nvSpPr>
        <p:spPr>
          <a:xfrm rot="899825">
            <a:off x="-1428364" y="3728917"/>
            <a:ext cx="2950497" cy="2316666"/>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2A4E0FAE-B0C0-C287-22C1-CC21460C23FB}"/>
              </a:ext>
            </a:extLst>
          </p:cNvPr>
          <p:cNvSpPr>
            <a:spLocks noGrp="1"/>
          </p:cNvSpPr>
          <p:nvPr>
            <p:ph type="ctrTitle"/>
          </p:nvPr>
        </p:nvSpPr>
        <p:spPr>
          <a:xfrm>
            <a:off x="3081000" y="232047"/>
            <a:ext cx="2982000" cy="689100"/>
          </a:xfrm>
        </p:spPr>
        <p:txBody>
          <a:bodyPr/>
          <a:lstStyle/>
          <a:p>
            <a:r>
              <a:rPr lang="en-US" sz="2400" dirty="0"/>
              <a:t>AGENDA FOR TODAY</a:t>
            </a:r>
          </a:p>
        </p:txBody>
      </p:sp>
      <p:sp>
        <p:nvSpPr>
          <p:cNvPr id="4" name="Hexagon 3">
            <a:extLst>
              <a:ext uri="{FF2B5EF4-FFF2-40B4-BE49-F238E27FC236}">
                <a16:creationId xmlns:a16="http://schemas.microsoft.com/office/drawing/2014/main" id="{B9244AA7-0107-9B2B-B897-EE9A8F00DF88}"/>
              </a:ext>
            </a:extLst>
          </p:cNvPr>
          <p:cNvSpPr/>
          <p:nvPr/>
        </p:nvSpPr>
        <p:spPr>
          <a:xfrm>
            <a:off x="6724717" y="3424367"/>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40;p23">
            <a:extLst>
              <a:ext uri="{FF2B5EF4-FFF2-40B4-BE49-F238E27FC236}">
                <a16:creationId xmlns:a16="http://schemas.microsoft.com/office/drawing/2014/main" id="{75145637-F2A2-F99B-16FF-4886A1E433A2}"/>
              </a:ext>
            </a:extLst>
          </p:cNvPr>
          <p:cNvSpPr txBox="1">
            <a:spLocks/>
          </p:cNvSpPr>
          <p:nvPr/>
        </p:nvSpPr>
        <p:spPr>
          <a:xfrm>
            <a:off x="6620901" y="3510061"/>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lt1"/>
                </a:solidFill>
              </a:rPr>
              <a:t>06</a:t>
            </a:r>
            <a:endParaRPr lang="en" dirty="0">
              <a:solidFill>
                <a:schemeClr val="lt1"/>
              </a:solidFill>
            </a:endParaRPr>
          </a:p>
        </p:txBody>
      </p:sp>
      <p:sp>
        <p:nvSpPr>
          <p:cNvPr id="6" name="Google Shape;139;p23">
            <a:extLst>
              <a:ext uri="{FF2B5EF4-FFF2-40B4-BE49-F238E27FC236}">
                <a16:creationId xmlns:a16="http://schemas.microsoft.com/office/drawing/2014/main" id="{BE169CE2-EE37-6818-F69A-A0E8C0721953}"/>
              </a:ext>
            </a:extLst>
          </p:cNvPr>
          <p:cNvSpPr txBox="1">
            <a:spLocks/>
          </p:cNvSpPr>
          <p:nvPr/>
        </p:nvSpPr>
        <p:spPr>
          <a:xfrm>
            <a:off x="1322640" y="3894956"/>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BECOME A MEMBER</a:t>
            </a:r>
          </a:p>
        </p:txBody>
      </p:sp>
      <p:sp>
        <p:nvSpPr>
          <p:cNvPr id="7" name="Hexagon 6">
            <a:extLst>
              <a:ext uri="{FF2B5EF4-FFF2-40B4-BE49-F238E27FC236}">
                <a16:creationId xmlns:a16="http://schemas.microsoft.com/office/drawing/2014/main" id="{7A9F4380-34F4-CB60-3744-D83916EF247D}"/>
              </a:ext>
            </a:extLst>
          </p:cNvPr>
          <p:cNvSpPr/>
          <p:nvPr/>
        </p:nvSpPr>
        <p:spPr>
          <a:xfrm>
            <a:off x="1850206" y="1914268"/>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0;p23">
            <a:extLst>
              <a:ext uri="{FF2B5EF4-FFF2-40B4-BE49-F238E27FC236}">
                <a16:creationId xmlns:a16="http://schemas.microsoft.com/office/drawing/2014/main" id="{022B81DB-791A-B2AF-D279-555A2F6631F2}"/>
              </a:ext>
            </a:extLst>
          </p:cNvPr>
          <p:cNvSpPr txBox="1">
            <a:spLocks/>
          </p:cNvSpPr>
          <p:nvPr/>
        </p:nvSpPr>
        <p:spPr>
          <a:xfrm>
            <a:off x="1746390" y="1999962"/>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solidFill>
                  <a:schemeClr val="lt1"/>
                </a:solidFill>
              </a:rPr>
              <a:t>01</a:t>
            </a:r>
          </a:p>
        </p:txBody>
      </p:sp>
      <p:sp>
        <p:nvSpPr>
          <p:cNvPr id="9" name="Google Shape;139;p23">
            <a:extLst>
              <a:ext uri="{FF2B5EF4-FFF2-40B4-BE49-F238E27FC236}">
                <a16:creationId xmlns:a16="http://schemas.microsoft.com/office/drawing/2014/main" id="{6240151C-2D4D-0028-A899-6933787D00D7}"/>
              </a:ext>
            </a:extLst>
          </p:cNvPr>
          <p:cNvSpPr txBox="1">
            <a:spLocks/>
          </p:cNvSpPr>
          <p:nvPr/>
        </p:nvSpPr>
        <p:spPr>
          <a:xfrm>
            <a:off x="1310354" y="2380096"/>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OADD – WHO WE ARE</a:t>
            </a:r>
          </a:p>
        </p:txBody>
      </p:sp>
      <p:sp>
        <p:nvSpPr>
          <p:cNvPr id="10" name="Hexagon 9">
            <a:extLst>
              <a:ext uri="{FF2B5EF4-FFF2-40B4-BE49-F238E27FC236}">
                <a16:creationId xmlns:a16="http://schemas.microsoft.com/office/drawing/2014/main" id="{110C4BA6-9AA0-4104-CB85-DD9A1B2D4C37}"/>
              </a:ext>
            </a:extLst>
          </p:cNvPr>
          <p:cNvSpPr/>
          <p:nvPr/>
        </p:nvSpPr>
        <p:spPr>
          <a:xfrm>
            <a:off x="4370984" y="1875171"/>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40;p23">
            <a:extLst>
              <a:ext uri="{FF2B5EF4-FFF2-40B4-BE49-F238E27FC236}">
                <a16:creationId xmlns:a16="http://schemas.microsoft.com/office/drawing/2014/main" id="{D239ACCE-EBE5-E2B8-D212-C346736FD73E}"/>
              </a:ext>
            </a:extLst>
          </p:cNvPr>
          <p:cNvSpPr txBox="1">
            <a:spLocks/>
          </p:cNvSpPr>
          <p:nvPr/>
        </p:nvSpPr>
        <p:spPr>
          <a:xfrm>
            <a:off x="4267168" y="1960865"/>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solidFill>
                  <a:schemeClr val="lt1"/>
                </a:solidFill>
              </a:rPr>
              <a:t>02</a:t>
            </a:r>
          </a:p>
        </p:txBody>
      </p:sp>
      <p:sp>
        <p:nvSpPr>
          <p:cNvPr id="12" name="Google Shape;139;p23">
            <a:extLst>
              <a:ext uri="{FF2B5EF4-FFF2-40B4-BE49-F238E27FC236}">
                <a16:creationId xmlns:a16="http://schemas.microsoft.com/office/drawing/2014/main" id="{92998D80-02BF-6374-D705-CDCFB06ADE3B}"/>
              </a:ext>
            </a:extLst>
          </p:cNvPr>
          <p:cNvSpPr txBox="1">
            <a:spLocks/>
          </p:cNvSpPr>
          <p:nvPr/>
        </p:nvSpPr>
        <p:spPr>
          <a:xfrm>
            <a:off x="3828773" y="2368056"/>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HISTORICAL CONTEXT</a:t>
            </a:r>
          </a:p>
        </p:txBody>
      </p:sp>
      <p:sp>
        <p:nvSpPr>
          <p:cNvPr id="13" name="Hexagon 12">
            <a:extLst>
              <a:ext uri="{FF2B5EF4-FFF2-40B4-BE49-F238E27FC236}">
                <a16:creationId xmlns:a16="http://schemas.microsoft.com/office/drawing/2014/main" id="{0DEAE069-D6A2-B152-8864-ECD71C5983E8}"/>
              </a:ext>
            </a:extLst>
          </p:cNvPr>
          <p:cNvSpPr/>
          <p:nvPr/>
        </p:nvSpPr>
        <p:spPr>
          <a:xfrm>
            <a:off x="6693533" y="1914268"/>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40;p23">
            <a:extLst>
              <a:ext uri="{FF2B5EF4-FFF2-40B4-BE49-F238E27FC236}">
                <a16:creationId xmlns:a16="http://schemas.microsoft.com/office/drawing/2014/main" id="{7AF21994-4F21-C2BC-B3CD-5F58A67946A4}"/>
              </a:ext>
            </a:extLst>
          </p:cNvPr>
          <p:cNvSpPr txBox="1">
            <a:spLocks/>
          </p:cNvSpPr>
          <p:nvPr/>
        </p:nvSpPr>
        <p:spPr>
          <a:xfrm>
            <a:off x="6589717" y="1999962"/>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solidFill>
                  <a:schemeClr val="lt1"/>
                </a:solidFill>
              </a:rPr>
              <a:t>03</a:t>
            </a:r>
          </a:p>
        </p:txBody>
      </p:sp>
      <p:sp>
        <p:nvSpPr>
          <p:cNvPr id="15" name="Google Shape;139;p23">
            <a:extLst>
              <a:ext uri="{FF2B5EF4-FFF2-40B4-BE49-F238E27FC236}">
                <a16:creationId xmlns:a16="http://schemas.microsoft.com/office/drawing/2014/main" id="{70979CEE-1D9F-9F77-0733-146646F0FF5B}"/>
              </a:ext>
            </a:extLst>
          </p:cNvPr>
          <p:cNvSpPr txBox="1">
            <a:spLocks/>
          </p:cNvSpPr>
          <p:nvPr/>
        </p:nvSpPr>
        <p:spPr>
          <a:xfrm>
            <a:off x="6151322" y="2354948"/>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KEY ACTIVITIES</a:t>
            </a:r>
          </a:p>
        </p:txBody>
      </p:sp>
      <p:sp>
        <p:nvSpPr>
          <p:cNvPr id="16" name="Hexagon 15">
            <a:extLst>
              <a:ext uri="{FF2B5EF4-FFF2-40B4-BE49-F238E27FC236}">
                <a16:creationId xmlns:a16="http://schemas.microsoft.com/office/drawing/2014/main" id="{CD98A370-7854-9D92-22E0-EF923DA46992}"/>
              </a:ext>
            </a:extLst>
          </p:cNvPr>
          <p:cNvSpPr/>
          <p:nvPr/>
        </p:nvSpPr>
        <p:spPr>
          <a:xfrm>
            <a:off x="1850206" y="3511186"/>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0;p23">
            <a:extLst>
              <a:ext uri="{FF2B5EF4-FFF2-40B4-BE49-F238E27FC236}">
                <a16:creationId xmlns:a16="http://schemas.microsoft.com/office/drawing/2014/main" id="{969BF4E8-68EE-A431-07E9-7FEB4EC814A9}"/>
              </a:ext>
            </a:extLst>
          </p:cNvPr>
          <p:cNvSpPr txBox="1">
            <a:spLocks/>
          </p:cNvSpPr>
          <p:nvPr/>
        </p:nvSpPr>
        <p:spPr>
          <a:xfrm>
            <a:off x="1746390" y="3596880"/>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solidFill>
                  <a:schemeClr val="lt1"/>
                </a:solidFill>
              </a:rPr>
              <a:t>04</a:t>
            </a:r>
          </a:p>
        </p:txBody>
      </p:sp>
      <p:sp>
        <p:nvSpPr>
          <p:cNvPr id="18" name="Google Shape;139;p23">
            <a:extLst>
              <a:ext uri="{FF2B5EF4-FFF2-40B4-BE49-F238E27FC236}">
                <a16:creationId xmlns:a16="http://schemas.microsoft.com/office/drawing/2014/main" id="{4E9D85B0-566A-C7DF-906E-96F7C18C3020}"/>
              </a:ext>
            </a:extLst>
          </p:cNvPr>
          <p:cNvSpPr txBox="1">
            <a:spLocks/>
          </p:cNvSpPr>
          <p:nvPr/>
        </p:nvSpPr>
        <p:spPr>
          <a:xfrm>
            <a:off x="6145488" y="3894956"/>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UPCOMING EVENTS</a:t>
            </a:r>
          </a:p>
        </p:txBody>
      </p:sp>
      <p:sp>
        <p:nvSpPr>
          <p:cNvPr id="19" name="Google Shape;139;p23">
            <a:extLst>
              <a:ext uri="{FF2B5EF4-FFF2-40B4-BE49-F238E27FC236}">
                <a16:creationId xmlns:a16="http://schemas.microsoft.com/office/drawing/2014/main" id="{D6B53DBF-980B-823C-B012-140B85132292}"/>
              </a:ext>
            </a:extLst>
          </p:cNvPr>
          <p:cNvSpPr txBox="1">
            <a:spLocks/>
          </p:cNvSpPr>
          <p:nvPr/>
        </p:nvSpPr>
        <p:spPr>
          <a:xfrm>
            <a:off x="3816487" y="3899880"/>
            <a:ext cx="15963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1pPr>
            <a:lvl2pPr marR="0" lvl="1"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2pPr>
            <a:lvl3pPr marR="0" lvl="2"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3pPr>
            <a:lvl4pPr marR="0" lvl="3"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4pPr>
            <a:lvl5pPr marR="0" lvl="4"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5pPr>
            <a:lvl6pPr marR="0" lvl="5"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6pPr>
            <a:lvl7pPr marR="0" lvl="6"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7pPr>
            <a:lvl8pPr marR="0" lvl="7"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8pPr>
            <a:lvl9pPr marR="0" lvl="8" algn="ctr" rtl="0">
              <a:lnSpc>
                <a:spcPct val="100000"/>
              </a:lnSpc>
              <a:spcBef>
                <a:spcPts val="0"/>
              </a:spcBef>
              <a:spcAft>
                <a:spcPts val="0"/>
              </a:spcAft>
              <a:buClr>
                <a:schemeClr val="dk1"/>
              </a:buClr>
              <a:buSzPts val="1100"/>
              <a:buFont typeface="Nunito Sans"/>
              <a:buNone/>
              <a:defRPr sz="1100" b="1" i="0" u="none" strike="noStrike" cap="none">
                <a:solidFill>
                  <a:schemeClr val="dk1"/>
                </a:solidFill>
                <a:latin typeface="Nunito Sans"/>
                <a:ea typeface="Nunito Sans"/>
                <a:cs typeface="Nunito Sans"/>
                <a:sym typeface="Nunito Sans"/>
              </a:defRPr>
            </a:lvl9pPr>
          </a:lstStyle>
          <a:p>
            <a:r>
              <a:rPr lang="en-CA" dirty="0"/>
              <a:t>RECAP OF SPRING 2025 CONFERENCE</a:t>
            </a:r>
          </a:p>
        </p:txBody>
      </p:sp>
      <p:sp>
        <p:nvSpPr>
          <p:cNvPr id="20" name="Hexagon 19">
            <a:extLst>
              <a:ext uri="{FF2B5EF4-FFF2-40B4-BE49-F238E27FC236}">
                <a16:creationId xmlns:a16="http://schemas.microsoft.com/office/drawing/2014/main" id="{010AFD66-E67E-C948-24F8-6E1E2B8AD28B}"/>
              </a:ext>
            </a:extLst>
          </p:cNvPr>
          <p:cNvSpPr/>
          <p:nvPr/>
        </p:nvSpPr>
        <p:spPr>
          <a:xfrm>
            <a:off x="4356339" y="3458810"/>
            <a:ext cx="516597" cy="434163"/>
          </a:xfrm>
          <a:prstGeom prst="hexag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0;p23">
            <a:extLst>
              <a:ext uri="{FF2B5EF4-FFF2-40B4-BE49-F238E27FC236}">
                <a16:creationId xmlns:a16="http://schemas.microsoft.com/office/drawing/2014/main" id="{2788B787-C322-B632-2D2C-DD6E7CB52E3C}"/>
              </a:ext>
            </a:extLst>
          </p:cNvPr>
          <p:cNvSpPr txBox="1">
            <a:spLocks/>
          </p:cNvSpPr>
          <p:nvPr/>
        </p:nvSpPr>
        <p:spPr>
          <a:xfrm>
            <a:off x="4252523" y="3544504"/>
            <a:ext cx="748800" cy="303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solidFill>
                  <a:schemeClr val="lt1"/>
                </a:solidFill>
              </a:rPr>
              <a:t>05</a:t>
            </a:r>
          </a:p>
        </p:txBody>
      </p:sp>
      <p:pic>
        <p:nvPicPr>
          <p:cNvPr id="22" name="Picture 21" descr="A close-up of a logo&#10;&#10;Description automatically generated">
            <a:extLst>
              <a:ext uri="{FF2B5EF4-FFF2-40B4-BE49-F238E27FC236}">
                <a16:creationId xmlns:a16="http://schemas.microsoft.com/office/drawing/2014/main" id="{FAB0F76D-DDFD-6500-A5C9-21DEB1B6055D}"/>
              </a:ext>
            </a:extLst>
          </p:cNvPr>
          <p:cNvPicPr>
            <a:picLocks noChangeAspect="1"/>
          </p:cNvPicPr>
          <p:nvPr/>
        </p:nvPicPr>
        <p:blipFill>
          <a:blip r:embed="rId3"/>
          <a:stretch>
            <a:fillRect/>
          </a:stretch>
        </p:blipFill>
        <p:spPr>
          <a:xfrm>
            <a:off x="127392" y="4493202"/>
            <a:ext cx="1603120" cy="561440"/>
          </a:xfrm>
          <a:prstGeom prst="rect">
            <a:avLst/>
          </a:prstGeom>
        </p:spPr>
      </p:pic>
      <p:sp>
        <p:nvSpPr>
          <p:cNvPr id="24" name="Google Shape;143;p23">
            <a:extLst>
              <a:ext uri="{FF2B5EF4-FFF2-40B4-BE49-F238E27FC236}">
                <a16:creationId xmlns:a16="http://schemas.microsoft.com/office/drawing/2014/main" id="{D0DF5BA9-A797-73D4-8C3E-8B2DB24C945E}"/>
              </a:ext>
            </a:extLst>
          </p:cNvPr>
          <p:cNvSpPr/>
          <p:nvPr/>
        </p:nvSpPr>
        <p:spPr>
          <a:xfrm rot="-3036684">
            <a:off x="7582353" y="4618566"/>
            <a:ext cx="2950470" cy="2316746"/>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 name="Google Shape;125;p23">
            <a:extLst>
              <a:ext uri="{FF2B5EF4-FFF2-40B4-BE49-F238E27FC236}">
                <a16:creationId xmlns:a16="http://schemas.microsoft.com/office/drawing/2014/main" id="{07A8EF66-0498-D89F-9988-2590DFFA93CA}"/>
              </a:ext>
            </a:extLst>
          </p:cNvPr>
          <p:cNvCxnSpPr/>
          <p:nvPr/>
        </p:nvCxnSpPr>
        <p:spPr>
          <a:xfrm>
            <a:off x="3249525" y="2147250"/>
            <a:ext cx="0" cy="689100"/>
          </a:xfrm>
          <a:prstGeom prst="straightConnector1">
            <a:avLst/>
          </a:prstGeom>
          <a:noFill/>
          <a:ln w="19050" cap="flat" cmpd="sng">
            <a:solidFill>
              <a:schemeClr val="dk2"/>
            </a:solidFill>
            <a:prstDash val="solid"/>
            <a:round/>
            <a:headEnd type="none" w="med" len="med"/>
            <a:tailEnd type="none" w="med" len="med"/>
          </a:ln>
        </p:spPr>
      </p:cxnSp>
      <p:cxnSp>
        <p:nvCxnSpPr>
          <p:cNvPr id="26" name="Google Shape;125;p23">
            <a:extLst>
              <a:ext uri="{FF2B5EF4-FFF2-40B4-BE49-F238E27FC236}">
                <a16:creationId xmlns:a16="http://schemas.microsoft.com/office/drawing/2014/main" id="{5C74A16F-09C4-A9EB-9782-F2A01EA31AAB}"/>
              </a:ext>
            </a:extLst>
          </p:cNvPr>
          <p:cNvCxnSpPr/>
          <p:nvPr/>
        </p:nvCxnSpPr>
        <p:spPr>
          <a:xfrm>
            <a:off x="5799135" y="2055560"/>
            <a:ext cx="0" cy="689100"/>
          </a:xfrm>
          <a:prstGeom prst="straightConnector1">
            <a:avLst/>
          </a:prstGeom>
          <a:noFill/>
          <a:ln w="19050" cap="flat" cmpd="sng">
            <a:solidFill>
              <a:schemeClr val="dk2"/>
            </a:solidFill>
            <a:prstDash val="solid"/>
            <a:round/>
            <a:headEnd type="none" w="med" len="med"/>
            <a:tailEnd type="none" w="med" len="med"/>
          </a:ln>
        </p:spPr>
      </p:cxnSp>
      <p:cxnSp>
        <p:nvCxnSpPr>
          <p:cNvPr id="27" name="Google Shape;125;p23">
            <a:extLst>
              <a:ext uri="{FF2B5EF4-FFF2-40B4-BE49-F238E27FC236}">
                <a16:creationId xmlns:a16="http://schemas.microsoft.com/office/drawing/2014/main" id="{8E8CBB56-C35B-8FC4-186A-BCEAEB2CFD18}"/>
              </a:ext>
            </a:extLst>
          </p:cNvPr>
          <p:cNvCxnSpPr/>
          <p:nvPr/>
        </p:nvCxnSpPr>
        <p:spPr>
          <a:xfrm>
            <a:off x="3249525" y="3510061"/>
            <a:ext cx="0" cy="689100"/>
          </a:xfrm>
          <a:prstGeom prst="straightConnector1">
            <a:avLst/>
          </a:prstGeom>
          <a:noFill/>
          <a:ln w="19050" cap="flat" cmpd="sng">
            <a:solidFill>
              <a:schemeClr val="dk2"/>
            </a:solidFill>
            <a:prstDash val="solid"/>
            <a:round/>
            <a:headEnd type="none" w="med" len="med"/>
            <a:tailEnd type="none" w="med" len="med"/>
          </a:ln>
        </p:spPr>
      </p:cxnSp>
      <p:cxnSp>
        <p:nvCxnSpPr>
          <p:cNvPr id="28" name="Google Shape;125;p23">
            <a:extLst>
              <a:ext uri="{FF2B5EF4-FFF2-40B4-BE49-F238E27FC236}">
                <a16:creationId xmlns:a16="http://schemas.microsoft.com/office/drawing/2014/main" id="{82B57194-9D7E-95F6-691F-C989D394CA03}"/>
              </a:ext>
            </a:extLst>
          </p:cNvPr>
          <p:cNvCxnSpPr/>
          <p:nvPr/>
        </p:nvCxnSpPr>
        <p:spPr>
          <a:xfrm>
            <a:off x="5827665" y="3458810"/>
            <a:ext cx="0" cy="68910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94810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9000" b="-9000"/>
          </a:stretch>
        </a:blipFill>
        <a:effectLst/>
      </p:bgPr>
    </p:bg>
    <p:spTree>
      <p:nvGrpSpPr>
        <p:cNvPr id="1" name="Shape 147"/>
        <p:cNvGrpSpPr/>
        <p:nvPr/>
      </p:nvGrpSpPr>
      <p:grpSpPr>
        <a:xfrm>
          <a:off x="0" y="0"/>
          <a:ext cx="0" cy="0"/>
          <a:chOff x="0" y="0"/>
          <a:chExt cx="0" cy="0"/>
        </a:xfrm>
      </p:grpSpPr>
      <p:sp>
        <p:nvSpPr>
          <p:cNvPr id="148" name="Google Shape;148;p24"/>
          <p:cNvSpPr txBox="1">
            <a:spLocks noGrp="1"/>
          </p:cNvSpPr>
          <p:nvPr>
            <p:ph type="ctrTitle"/>
          </p:nvPr>
        </p:nvSpPr>
        <p:spPr>
          <a:xfrm flipH="1">
            <a:off x="1889225" y="2355535"/>
            <a:ext cx="3281400" cy="80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OADD – WHO WE ARE</a:t>
            </a:r>
            <a:endParaRPr dirty="0"/>
          </a:p>
        </p:txBody>
      </p:sp>
      <p:sp>
        <p:nvSpPr>
          <p:cNvPr id="149" name="Google Shape;149;p24"/>
          <p:cNvSpPr txBox="1">
            <a:spLocks noGrp="1"/>
          </p:cNvSpPr>
          <p:nvPr>
            <p:ph type="title" idx="2"/>
          </p:nvPr>
        </p:nvSpPr>
        <p:spPr>
          <a:xfrm flipH="1">
            <a:off x="1889225" y="1753435"/>
            <a:ext cx="2979300" cy="7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sp>
        <p:nvSpPr>
          <p:cNvPr id="150" name="Google Shape;150;p24"/>
          <p:cNvSpPr/>
          <p:nvPr/>
        </p:nvSpPr>
        <p:spPr>
          <a:xfrm>
            <a:off x="-4362575" y="-437650"/>
            <a:ext cx="6000900" cy="5714700"/>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3000" b="-3000"/>
          </a:stretch>
        </a:blipFill>
        <a:effectLst/>
      </p:bgPr>
    </p:bg>
    <p:spTree>
      <p:nvGrpSpPr>
        <p:cNvPr id="1" name="Shape 154"/>
        <p:cNvGrpSpPr/>
        <p:nvPr/>
      </p:nvGrpSpPr>
      <p:grpSpPr>
        <a:xfrm>
          <a:off x="0" y="0"/>
          <a:ext cx="0" cy="0"/>
          <a:chOff x="0" y="0"/>
          <a:chExt cx="0" cy="0"/>
        </a:xfrm>
      </p:grpSpPr>
      <p:sp>
        <p:nvSpPr>
          <p:cNvPr id="155" name="Google Shape;155;p25"/>
          <p:cNvSpPr/>
          <p:nvPr/>
        </p:nvSpPr>
        <p:spPr>
          <a:xfrm flipH="1">
            <a:off x="-390010" y="155583"/>
            <a:ext cx="5743575" cy="5200650"/>
          </a:xfrm>
          <a:custGeom>
            <a:avLst/>
            <a:gdLst/>
            <a:ahLst/>
            <a:cxnLst/>
            <a:rect l="l" t="t" r="r" b="b"/>
            <a:pathLst>
              <a:path w="229743" h="208026" extrusionOk="0">
                <a:moveTo>
                  <a:pt x="62865" y="1524"/>
                </a:moveTo>
                <a:lnTo>
                  <a:pt x="0" y="208026"/>
                </a:lnTo>
                <a:lnTo>
                  <a:pt x="229743" y="208026"/>
                </a:lnTo>
                <a:lnTo>
                  <a:pt x="229743" y="0"/>
                </a:lnTo>
                <a:close/>
              </a:path>
            </a:pathLst>
          </a:custGeom>
          <a:solidFill>
            <a:schemeClr val="dk1"/>
          </a:solidFill>
          <a:ln>
            <a:noFill/>
          </a:ln>
        </p:spPr>
        <p:txBody>
          <a:bodyPr/>
          <a:lstStyle/>
          <a:p>
            <a:endParaRPr lang="en-US"/>
          </a:p>
        </p:txBody>
      </p:sp>
      <p:sp>
        <p:nvSpPr>
          <p:cNvPr id="156" name="Google Shape;156;p25"/>
          <p:cNvSpPr txBox="1">
            <a:spLocks noGrp="1"/>
          </p:cNvSpPr>
          <p:nvPr>
            <p:ph type="ctrTitle"/>
          </p:nvPr>
        </p:nvSpPr>
        <p:spPr>
          <a:xfrm>
            <a:off x="0" y="1238476"/>
            <a:ext cx="3867300" cy="9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THE ONTARIO ASSOCIATION ON DEVELOPMENTAL DISABILITIES</a:t>
            </a:r>
            <a:endParaRPr sz="2800" dirty="0">
              <a:solidFill>
                <a:schemeClr val="lt1"/>
              </a:solidFill>
            </a:endParaRPr>
          </a:p>
        </p:txBody>
      </p:sp>
      <p:sp>
        <p:nvSpPr>
          <p:cNvPr id="157" name="Google Shape;157;p25"/>
          <p:cNvSpPr txBox="1">
            <a:spLocks noGrp="1"/>
          </p:cNvSpPr>
          <p:nvPr>
            <p:ph type="subTitle" idx="1"/>
          </p:nvPr>
        </p:nvSpPr>
        <p:spPr>
          <a:xfrm>
            <a:off x="-443925" y="2348731"/>
            <a:ext cx="4521721" cy="2639186"/>
          </a:xfrm>
          <a:prstGeom prst="rect">
            <a:avLst/>
          </a:prstGeom>
        </p:spPr>
        <p:txBody>
          <a:bodyPr spcFirstLastPara="1" wrap="square" lIns="91425" tIns="91425" rIns="91425" bIns="91425" anchor="t" anchorCtr="0">
            <a:noAutofit/>
          </a:bodyPr>
          <a:lstStyle/>
          <a:p>
            <a:pPr algn="just">
              <a:lnSpc>
                <a:spcPts val="2250"/>
              </a:lnSpc>
              <a:spcAft>
                <a:spcPts val="750"/>
              </a:spcAft>
              <a:buClr>
                <a:schemeClr val="tx1"/>
              </a:buClr>
              <a:buFont typeface="Arial" panose="020B0604020202020204" pitchFamily="34" charset="0"/>
              <a:buChar char="•"/>
            </a:pPr>
            <a:r>
              <a:rPr lang="en-CA" sz="1400" b="0" i="0" dirty="0">
                <a:solidFill>
                  <a:schemeClr val="bg1"/>
                </a:solidFill>
                <a:effectLst/>
                <a:latin typeface="Assistant" pitchFamily="2" charset="-79"/>
                <a:cs typeface="Assistant" pitchFamily="2" charset="-79"/>
              </a:rPr>
              <a:t>OADD is a professional organization of people working and studying in the field of developmental disabilities, throughout Ontario. OADD’s members include agencies and organizations; university and community college students and instructors; service providers, direct care staff and managers; family support workers; case managers; psychologists; social workers; and other dedicated individuals.</a:t>
            </a:r>
          </a:p>
          <a:p>
            <a:br>
              <a:rPr lang="en-CA" dirty="0">
                <a:solidFill>
                  <a:schemeClr val="bg1"/>
                </a:solidFill>
                <a:latin typeface="+mn-lt"/>
              </a:rPr>
            </a:br>
            <a:endParaRPr dirty="0">
              <a:solidFill>
                <a:schemeClr val="bg1"/>
              </a:solidFill>
              <a:latin typeface="+mn-lt"/>
            </a:endParaRPr>
          </a:p>
        </p:txBody>
      </p:sp>
      <p:pic>
        <p:nvPicPr>
          <p:cNvPr id="3" name="Picture 2" descr="A close-up of a logo&#10;&#10;Description automatically generated">
            <a:extLst>
              <a:ext uri="{FF2B5EF4-FFF2-40B4-BE49-F238E27FC236}">
                <a16:creationId xmlns:a16="http://schemas.microsoft.com/office/drawing/2014/main" id="{9618F03A-C018-3EB4-CB3E-49CC15D74554}"/>
              </a:ext>
            </a:extLst>
          </p:cNvPr>
          <p:cNvPicPr>
            <a:picLocks noChangeAspect="1"/>
          </p:cNvPicPr>
          <p:nvPr/>
        </p:nvPicPr>
        <p:blipFill>
          <a:blip r:embed="rId4"/>
          <a:stretch>
            <a:fillRect/>
          </a:stretch>
        </p:blipFill>
        <p:spPr>
          <a:xfrm>
            <a:off x="7442592" y="4426477"/>
            <a:ext cx="1603120" cy="5614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E2768350-A894-43CA-20E9-7CDEF3D69371}"/>
            </a:ext>
          </a:extLst>
        </p:cNvPr>
        <p:cNvGrpSpPr/>
        <p:nvPr/>
      </p:nvGrpSpPr>
      <p:grpSpPr>
        <a:xfrm>
          <a:off x="0" y="0"/>
          <a:ext cx="0" cy="0"/>
          <a:chOff x="0" y="0"/>
          <a:chExt cx="0" cy="0"/>
        </a:xfrm>
      </p:grpSpPr>
      <p:sp>
        <p:nvSpPr>
          <p:cNvPr id="339" name="Google Shape;339;p32">
            <a:extLst>
              <a:ext uri="{FF2B5EF4-FFF2-40B4-BE49-F238E27FC236}">
                <a16:creationId xmlns:a16="http://schemas.microsoft.com/office/drawing/2014/main" id="{9592CC67-A68F-76E9-EFD4-19EFC01DAE42}"/>
              </a:ext>
            </a:extLst>
          </p:cNvPr>
          <p:cNvSpPr/>
          <p:nvPr/>
        </p:nvSpPr>
        <p:spPr>
          <a:xfrm>
            <a:off x="6817754" y="1423952"/>
            <a:ext cx="2356909" cy="2110778"/>
          </a:xfrm>
          <a:prstGeom prst="hexagon">
            <a:avLst>
              <a:gd name="adj" fmla="val 25000"/>
              <a:gd name="vf" fmla="val 11547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a:extLst>
              <a:ext uri="{FF2B5EF4-FFF2-40B4-BE49-F238E27FC236}">
                <a16:creationId xmlns:a16="http://schemas.microsoft.com/office/drawing/2014/main" id="{1F0CBD7B-7B90-AE54-E262-1F985430F726}"/>
              </a:ext>
            </a:extLst>
          </p:cNvPr>
          <p:cNvSpPr/>
          <p:nvPr/>
        </p:nvSpPr>
        <p:spPr>
          <a:xfrm>
            <a:off x="4937790" y="2726132"/>
            <a:ext cx="2356909" cy="2110778"/>
          </a:xfrm>
          <a:prstGeom prst="hexagon">
            <a:avLst>
              <a:gd name="adj" fmla="val 25000"/>
              <a:gd name="vf" fmla="val 11547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6" name="Google Shape;286;p32">
            <a:extLst>
              <a:ext uri="{FF2B5EF4-FFF2-40B4-BE49-F238E27FC236}">
                <a16:creationId xmlns:a16="http://schemas.microsoft.com/office/drawing/2014/main" id="{E63D40A5-D07E-1EBC-EF14-FC30BA1F88A2}"/>
              </a:ext>
            </a:extLst>
          </p:cNvPr>
          <p:cNvSpPr/>
          <p:nvPr/>
        </p:nvSpPr>
        <p:spPr>
          <a:xfrm>
            <a:off x="-1788853" y="1864612"/>
            <a:ext cx="3979200" cy="3447600"/>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a:extLst>
              <a:ext uri="{FF2B5EF4-FFF2-40B4-BE49-F238E27FC236}">
                <a16:creationId xmlns:a16="http://schemas.microsoft.com/office/drawing/2014/main" id="{7D7ECA2C-6A0C-D029-E63E-646E36848276}"/>
              </a:ext>
            </a:extLst>
          </p:cNvPr>
          <p:cNvSpPr/>
          <p:nvPr/>
        </p:nvSpPr>
        <p:spPr>
          <a:xfrm>
            <a:off x="1875841" y="1080595"/>
            <a:ext cx="3538894" cy="3022903"/>
          </a:xfrm>
          <a:prstGeom prst="hexagon">
            <a:avLst>
              <a:gd name="adj" fmla="val 25000"/>
              <a:gd name="vf" fmla="val 11547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8" name="Google Shape;288;p32">
            <a:extLst>
              <a:ext uri="{FF2B5EF4-FFF2-40B4-BE49-F238E27FC236}">
                <a16:creationId xmlns:a16="http://schemas.microsoft.com/office/drawing/2014/main" id="{F43CFD91-56C1-F24D-B773-6D4F3E073264}"/>
              </a:ext>
            </a:extLst>
          </p:cNvPr>
          <p:cNvSpPr/>
          <p:nvPr/>
        </p:nvSpPr>
        <p:spPr>
          <a:xfrm>
            <a:off x="4906294" y="195484"/>
            <a:ext cx="2356909" cy="2110778"/>
          </a:xfrm>
          <a:prstGeom prst="hexagon">
            <a:avLst>
              <a:gd name="adj" fmla="val 25000"/>
              <a:gd name="vf" fmla="val 11547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a:extLst>
              <a:ext uri="{FF2B5EF4-FFF2-40B4-BE49-F238E27FC236}">
                <a16:creationId xmlns:a16="http://schemas.microsoft.com/office/drawing/2014/main" id="{CCF77991-3D50-8FB7-39B8-88E2DEEF8045}"/>
              </a:ext>
            </a:extLst>
          </p:cNvPr>
          <p:cNvSpPr txBox="1">
            <a:spLocks noGrp="1"/>
          </p:cNvSpPr>
          <p:nvPr>
            <p:ph type="ctrTitle" idx="4294967295"/>
          </p:nvPr>
        </p:nvSpPr>
        <p:spPr>
          <a:xfrm flipH="1">
            <a:off x="2595504" y="1276815"/>
            <a:ext cx="2099568" cy="5877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lt1"/>
                </a:solidFill>
              </a:rPr>
              <a:t>PURPOSE</a:t>
            </a:r>
            <a:endParaRPr sz="1800" dirty="0">
              <a:solidFill>
                <a:schemeClr val="lt1"/>
              </a:solidFill>
            </a:endParaRPr>
          </a:p>
        </p:txBody>
      </p:sp>
      <p:sp>
        <p:nvSpPr>
          <p:cNvPr id="334" name="Google Shape;334;p32">
            <a:extLst>
              <a:ext uri="{FF2B5EF4-FFF2-40B4-BE49-F238E27FC236}">
                <a16:creationId xmlns:a16="http://schemas.microsoft.com/office/drawing/2014/main" id="{7E4748C7-D8C9-B7A0-0795-A069A54E9561}"/>
              </a:ext>
            </a:extLst>
          </p:cNvPr>
          <p:cNvSpPr txBox="1">
            <a:spLocks noGrp="1"/>
          </p:cNvSpPr>
          <p:nvPr>
            <p:ph type="subTitle" idx="4294967295"/>
          </p:nvPr>
        </p:nvSpPr>
        <p:spPr>
          <a:xfrm flipH="1">
            <a:off x="2273685" y="1650796"/>
            <a:ext cx="2666508" cy="2110778"/>
          </a:xfrm>
          <a:prstGeom prst="rect">
            <a:avLst/>
          </a:prstGeom>
        </p:spPr>
        <p:txBody>
          <a:bodyPr spcFirstLastPara="1" wrap="square" lIns="91425" tIns="91425" rIns="91425" bIns="91425" anchor="t" anchorCtr="0">
            <a:noAutofit/>
          </a:bodyPr>
          <a:lstStyle/>
          <a:p>
            <a:pPr marL="152400" indent="0" algn="ctr">
              <a:buNone/>
            </a:pPr>
            <a:r>
              <a:rPr lang="en-US" sz="1400" dirty="0">
                <a:solidFill>
                  <a:schemeClr val="bg1"/>
                </a:solidFill>
              </a:rPr>
              <a:t>Our focus is bringing educational and networking opportunities to our members and others in the community, disseminating evidence informed research and best practice information as broadly as possible. </a:t>
            </a:r>
            <a:endParaRPr lang="en-CA" sz="1400" dirty="0">
              <a:solidFill>
                <a:schemeClr val="bg1"/>
              </a:solidFill>
            </a:endParaRPr>
          </a:p>
          <a:p>
            <a:pPr marL="0" lvl="0" indent="0" algn="ctr" rtl="0">
              <a:spcBef>
                <a:spcPts val="1600"/>
              </a:spcBef>
              <a:spcAft>
                <a:spcPts val="1600"/>
              </a:spcAft>
              <a:buNone/>
            </a:pPr>
            <a:endParaRPr sz="1100" dirty="0">
              <a:solidFill>
                <a:schemeClr val="lt1"/>
              </a:solidFill>
            </a:endParaRPr>
          </a:p>
        </p:txBody>
      </p:sp>
      <p:sp>
        <p:nvSpPr>
          <p:cNvPr id="335" name="Google Shape;335;p32">
            <a:extLst>
              <a:ext uri="{FF2B5EF4-FFF2-40B4-BE49-F238E27FC236}">
                <a16:creationId xmlns:a16="http://schemas.microsoft.com/office/drawing/2014/main" id="{A507D7CE-08F6-89DF-9B6C-C0E3D5F777A8}"/>
              </a:ext>
            </a:extLst>
          </p:cNvPr>
          <p:cNvSpPr txBox="1">
            <a:spLocks noGrp="1"/>
          </p:cNvSpPr>
          <p:nvPr>
            <p:ph type="ctrTitle" idx="4294967295"/>
          </p:nvPr>
        </p:nvSpPr>
        <p:spPr>
          <a:xfrm flipH="1">
            <a:off x="5313836" y="2753989"/>
            <a:ext cx="1684404" cy="4105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MISSION</a:t>
            </a:r>
            <a:endParaRPr sz="1400" dirty="0"/>
          </a:p>
        </p:txBody>
      </p:sp>
      <p:sp>
        <p:nvSpPr>
          <p:cNvPr id="336" name="Google Shape;336;p32">
            <a:extLst>
              <a:ext uri="{FF2B5EF4-FFF2-40B4-BE49-F238E27FC236}">
                <a16:creationId xmlns:a16="http://schemas.microsoft.com/office/drawing/2014/main" id="{F09726B5-49D3-5617-255D-1FF01F05DF75}"/>
              </a:ext>
            </a:extLst>
          </p:cNvPr>
          <p:cNvSpPr txBox="1">
            <a:spLocks noGrp="1"/>
          </p:cNvSpPr>
          <p:nvPr>
            <p:ph type="subTitle" idx="4294967295"/>
          </p:nvPr>
        </p:nvSpPr>
        <p:spPr>
          <a:xfrm flipH="1">
            <a:off x="5139298" y="3093287"/>
            <a:ext cx="1987612" cy="1222845"/>
          </a:xfrm>
          <a:prstGeom prst="rect">
            <a:avLst/>
          </a:prstGeom>
        </p:spPr>
        <p:txBody>
          <a:bodyPr spcFirstLastPara="1" wrap="square" lIns="91425" tIns="91425" rIns="91425" bIns="91425" anchor="t" anchorCtr="0">
            <a:noAutofit/>
          </a:bodyPr>
          <a:lstStyle/>
          <a:p>
            <a:pPr marL="0" indent="0" algn="ctr">
              <a:buNone/>
            </a:pPr>
            <a:r>
              <a:rPr lang="en-CA" sz="1150" dirty="0">
                <a:solidFill>
                  <a:schemeClr val="tx1"/>
                </a:solidFill>
                <a:latin typeface="Assistant" pitchFamily="2" charset="-79"/>
                <a:cs typeface="Assistant" pitchFamily="2" charset="-79"/>
              </a:rPr>
              <a:t>OADD promotes and supports research dissemination and evidence informed practice through collaborative networking and knowledge exchange in the field of developmental </a:t>
            </a:r>
          </a:p>
          <a:p>
            <a:pPr marL="0" indent="0" algn="ctr">
              <a:buNone/>
            </a:pPr>
            <a:r>
              <a:rPr lang="en-CA" sz="1150" dirty="0">
                <a:solidFill>
                  <a:schemeClr val="tx1"/>
                </a:solidFill>
                <a:latin typeface="Assistant" pitchFamily="2" charset="-79"/>
                <a:cs typeface="Assistant" pitchFamily="2" charset="-79"/>
              </a:rPr>
              <a:t>disabilities.</a:t>
            </a:r>
          </a:p>
        </p:txBody>
      </p:sp>
      <p:sp>
        <p:nvSpPr>
          <p:cNvPr id="337" name="Google Shape;337;p32">
            <a:extLst>
              <a:ext uri="{FF2B5EF4-FFF2-40B4-BE49-F238E27FC236}">
                <a16:creationId xmlns:a16="http://schemas.microsoft.com/office/drawing/2014/main" id="{F240DAB3-8ED7-4E50-993A-8E6471312950}"/>
              </a:ext>
            </a:extLst>
          </p:cNvPr>
          <p:cNvSpPr txBox="1">
            <a:spLocks noGrp="1"/>
          </p:cNvSpPr>
          <p:nvPr>
            <p:ph type="ctrTitle" idx="4294967295"/>
          </p:nvPr>
        </p:nvSpPr>
        <p:spPr>
          <a:xfrm flipH="1">
            <a:off x="5340146" y="335424"/>
            <a:ext cx="1466008" cy="4105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VISION</a:t>
            </a:r>
            <a:endParaRPr sz="1400" dirty="0"/>
          </a:p>
        </p:txBody>
      </p:sp>
      <p:sp>
        <p:nvSpPr>
          <p:cNvPr id="338" name="Google Shape;338;p32">
            <a:extLst>
              <a:ext uri="{FF2B5EF4-FFF2-40B4-BE49-F238E27FC236}">
                <a16:creationId xmlns:a16="http://schemas.microsoft.com/office/drawing/2014/main" id="{C510B227-3718-A493-D05F-424C806066EF}"/>
              </a:ext>
            </a:extLst>
          </p:cNvPr>
          <p:cNvSpPr txBox="1">
            <a:spLocks noGrp="1"/>
          </p:cNvSpPr>
          <p:nvPr>
            <p:ph type="subTitle" idx="4294967295"/>
          </p:nvPr>
        </p:nvSpPr>
        <p:spPr>
          <a:xfrm flipH="1">
            <a:off x="5061970" y="766752"/>
            <a:ext cx="2022360" cy="12228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1150" b="0" i="0" dirty="0">
                <a:solidFill>
                  <a:schemeClr val="tx1"/>
                </a:solidFill>
                <a:effectLst/>
                <a:latin typeface="Assistant" pitchFamily="2" charset="-79"/>
                <a:cs typeface="Assistant" pitchFamily="2" charset="-79"/>
              </a:rPr>
              <a:t>People with IDD are supported by knowledgeable professionals who provide innovative and evidence-informed services.</a:t>
            </a:r>
            <a:endParaRPr lang="en-CA" sz="1150" dirty="0">
              <a:solidFill>
                <a:schemeClr val="tx1"/>
              </a:solidFill>
              <a:latin typeface="Assistant" pitchFamily="2" charset="-79"/>
              <a:cs typeface="Assistant" pitchFamily="2" charset="-79"/>
            </a:endParaRPr>
          </a:p>
        </p:txBody>
      </p:sp>
      <p:sp>
        <p:nvSpPr>
          <p:cNvPr id="340" name="Google Shape;340;p32">
            <a:extLst>
              <a:ext uri="{FF2B5EF4-FFF2-40B4-BE49-F238E27FC236}">
                <a16:creationId xmlns:a16="http://schemas.microsoft.com/office/drawing/2014/main" id="{1D804A49-331C-779F-BADE-8EF85B0259D3}"/>
              </a:ext>
            </a:extLst>
          </p:cNvPr>
          <p:cNvSpPr txBox="1">
            <a:spLocks noGrp="1"/>
          </p:cNvSpPr>
          <p:nvPr>
            <p:ph type="ctrTitle" idx="4294967295"/>
          </p:nvPr>
        </p:nvSpPr>
        <p:spPr>
          <a:xfrm flipH="1">
            <a:off x="7263203" y="1570713"/>
            <a:ext cx="1466008" cy="4105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VALUES</a:t>
            </a:r>
            <a:endParaRPr sz="1400" dirty="0"/>
          </a:p>
        </p:txBody>
      </p:sp>
      <p:sp>
        <p:nvSpPr>
          <p:cNvPr id="341" name="Google Shape;341;p32">
            <a:extLst>
              <a:ext uri="{FF2B5EF4-FFF2-40B4-BE49-F238E27FC236}">
                <a16:creationId xmlns:a16="http://schemas.microsoft.com/office/drawing/2014/main" id="{DBBBAE93-1240-A641-56FD-F16DE364540D}"/>
              </a:ext>
            </a:extLst>
          </p:cNvPr>
          <p:cNvSpPr txBox="1">
            <a:spLocks noGrp="1"/>
          </p:cNvSpPr>
          <p:nvPr>
            <p:ph type="subTitle" idx="4294967295"/>
          </p:nvPr>
        </p:nvSpPr>
        <p:spPr>
          <a:xfrm flipH="1">
            <a:off x="6937306" y="1971003"/>
            <a:ext cx="2117803" cy="1222845"/>
          </a:xfrm>
          <a:prstGeom prst="rect">
            <a:avLst/>
          </a:prstGeom>
        </p:spPr>
        <p:txBody>
          <a:bodyPr spcFirstLastPara="1" wrap="square" lIns="91425" tIns="91425" rIns="91425" bIns="91425" anchor="t" anchorCtr="0">
            <a:noAutofit/>
          </a:bodyPr>
          <a:lstStyle/>
          <a:p>
            <a:pPr marL="0" indent="0" algn="ctr">
              <a:buNone/>
            </a:pPr>
            <a:r>
              <a:rPr lang="en-CA" sz="1150" dirty="0">
                <a:solidFill>
                  <a:schemeClr val="tx1"/>
                </a:solidFill>
                <a:latin typeface="Assistant" pitchFamily="2" charset="-79"/>
                <a:cs typeface="Assistant" pitchFamily="2" charset="-79"/>
              </a:rPr>
              <a:t>We value research and </a:t>
            </a:r>
          </a:p>
          <a:p>
            <a:pPr marL="0" indent="0" algn="ctr">
              <a:buNone/>
            </a:pPr>
            <a:r>
              <a:rPr lang="en-CA" sz="1150" dirty="0">
                <a:solidFill>
                  <a:schemeClr val="tx1"/>
                </a:solidFill>
                <a:latin typeface="Assistant" pitchFamily="2" charset="-79"/>
                <a:cs typeface="Assistant" pitchFamily="2" charset="-79"/>
              </a:rPr>
              <a:t>practice that is:</a:t>
            </a:r>
          </a:p>
          <a:p>
            <a:pPr marL="0" indent="0" algn="ctr">
              <a:buClr>
                <a:schemeClr val="accent6"/>
              </a:buClr>
              <a:buNone/>
            </a:pPr>
            <a:r>
              <a:rPr lang="en-CA" sz="1150" dirty="0">
                <a:solidFill>
                  <a:schemeClr val="tx1"/>
                </a:solidFill>
                <a:latin typeface="Assistant" pitchFamily="2" charset="-79"/>
                <a:cs typeface="Assistant" pitchFamily="2" charset="-79"/>
              </a:rPr>
              <a:t>-Collaborative</a:t>
            </a:r>
          </a:p>
          <a:p>
            <a:pPr marL="0" indent="0" algn="ctr">
              <a:buClr>
                <a:schemeClr val="accent6"/>
              </a:buClr>
              <a:buNone/>
            </a:pPr>
            <a:r>
              <a:rPr lang="en-CA" sz="1150" dirty="0">
                <a:solidFill>
                  <a:schemeClr val="tx1"/>
                </a:solidFill>
                <a:latin typeface="Assistant" pitchFamily="2" charset="-79"/>
                <a:cs typeface="Assistant" pitchFamily="2" charset="-79"/>
              </a:rPr>
              <a:t>-Inclusive</a:t>
            </a:r>
          </a:p>
          <a:p>
            <a:pPr marL="0" indent="0" algn="ctr">
              <a:buClr>
                <a:schemeClr val="accent6"/>
              </a:buClr>
              <a:buNone/>
            </a:pPr>
            <a:r>
              <a:rPr lang="en-CA" sz="1150" dirty="0">
                <a:solidFill>
                  <a:schemeClr val="tx1"/>
                </a:solidFill>
                <a:latin typeface="Assistant" pitchFamily="2" charset="-79"/>
                <a:cs typeface="Assistant" pitchFamily="2" charset="-79"/>
              </a:rPr>
              <a:t>-Innovative</a:t>
            </a:r>
          </a:p>
          <a:p>
            <a:pPr marL="0" indent="0" algn="ctr">
              <a:buClr>
                <a:schemeClr val="accent6"/>
              </a:buClr>
              <a:buNone/>
            </a:pPr>
            <a:r>
              <a:rPr lang="en-CA" sz="1150" dirty="0">
                <a:solidFill>
                  <a:schemeClr val="tx1"/>
                </a:solidFill>
                <a:latin typeface="Assistant" pitchFamily="2" charset="-79"/>
                <a:cs typeface="Assistant" pitchFamily="2" charset="-79"/>
              </a:rPr>
              <a:t>-Evidence-Informed</a:t>
            </a:r>
          </a:p>
        </p:txBody>
      </p:sp>
      <p:pic>
        <p:nvPicPr>
          <p:cNvPr id="5" name="Picture 4" descr="A close-up of a logo&#10;&#10;Description automatically generated">
            <a:extLst>
              <a:ext uri="{FF2B5EF4-FFF2-40B4-BE49-F238E27FC236}">
                <a16:creationId xmlns:a16="http://schemas.microsoft.com/office/drawing/2014/main" id="{839B53C1-D780-BDAA-DDB9-6A1550F6393B}"/>
              </a:ext>
            </a:extLst>
          </p:cNvPr>
          <p:cNvPicPr>
            <a:picLocks noChangeAspect="1"/>
          </p:cNvPicPr>
          <p:nvPr/>
        </p:nvPicPr>
        <p:blipFill>
          <a:blip r:embed="rId3"/>
          <a:stretch>
            <a:fillRect/>
          </a:stretch>
        </p:blipFill>
        <p:spPr>
          <a:xfrm>
            <a:off x="163667" y="142273"/>
            <a:ext cx="2666508" cy="933857"/>
          </a:xfrm>
          <a:prstGeom prst="rect">
            <a:avLst/>
          </a:prstGeom>
        </p:spPr>
      </p:pic>
    </p:spTree>
    <p:extLst>
      <p:ext uri="{BB962C8B-B14F-4D97-AF65-F5344CB8AC3E}">
        <p14:creationId xmlns:p14="http://schemas.microsoft.com/office/powerpoint/2010/main" val="234234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86;p32">
            <a:extLst>
              <a:ext uri="{FF2B5EF4-FFF2-40B4-BE49-F238E27FC236}">
                <a16:creationId xmlns:a16="http://schemas.microsoft.com/office/drawing/2014/main" id="{F1D5EB88-F30C-6F0F-6D8D-93AEA08A1118}"/>
              </a:ext>
            </a:extLst>
          </p:cNvPr>
          <p:cNvSpPr/>
          <p:nvPr/>
        </p:nvSpPr>
        <p:spPr>
          <a:xfrm>
            <a:off x="-1569397" y="2203392"/>
            <a:ext cx="2630101" cy="2130412"/>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C090657-F8F7-861D-0C61-1FD50011AC0A}"/>
              </a:ext>
            </a:extLst>
          </p:cNvPr>
          <p:cNvSpPr>
            <a:spLocks noGrp="1"/>
          </p:cNvSpPr>
          <p:nvPr>
            <p:ph type="ctrTitle"/>
          </p:nvPr>
        </p:nvSpPr>
        <p:spPr>
          <a:xfrm>
            <a:off x="601982" y="138041"/>
            <a:ext cx="8085073" cy="404820"/>
          </a:xfrm>
        </p:spPr>
        <p:txBody>
          <a:bodyPr/>
          <a:lstStyle/>
          <a:p>
            <a:pPr algn="ctr"/>
            <a:r>
              <a:rPr lang="en-US" sz="2800" dirty="0">
                <a:ln w="0"/>
                <a:solidFill>
                  <a:schemeClr val="tx1"/>
                </a:solidFill>
                <a:effectLst>
                  <a:outerShdw blurRad="50800" dist="38100" dir="2700000" algn="tl" rotWithShape="0">
                    <a:prstClr val="black">
                      <a:alpha val="40000"/>
                    </a:prstClr>
                  </a:outerShdw>
                </a:effectLst>
              </a:rPr>
              <a:t>Board &amp; Committee Structure</a:t>
            </a:r>
          </a:p>
        </p:txBody>
      </p:sp>
      <p:sp>
        <p:nvSpPr>
          <p:cNvPr id="4" name="Rounded Rectangle 3">
            <a:extLst>
              <a:ext uri="{FF2B5EF4-FFF2-40B4-BE49-F238E27FC236}">
                <a16:creationId xmlns:a16="http://schemas.microsoft.com/office/drawing/2014/main" id="{DD86D7AA-0417-F64C-5D00-BD8D29570AFC}"/>
              </a:ext>
            </a:extLst>
          </p:cNvPr>
          <p:cNvSpPr/>
          <p:nvPr/>
        </p:nvSpPr>
        <p:spPr>
          <a:xfrm>
            <a:off x="3671316" y="810156"/>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OADD Chair</a:t>
            </a:r>
          </a:p>
        </p:txBody>
      </p:sp>
      <p:sp>
        <p:nvSpPr>
          <p:cNvPr id="5" name="Rounded Rectangle 4">
            <a:extLst>
              <a:ext uri="{FF2B5EF4-FFF2-40B4-BE49-F238E27FC236}">
                <a16:creationId xmlns:a16="http://schemas.microsoft.com/office/drawing/2014/main" id="{87AADA90-E3FF-BFF6-2FED-E61C407E4908}"/>
              </a:ext>
            </a:extLst>
          </p:cNvPr>
          <p:cNvSpPr/>
          <p:nvPr/>
        </p:nvSpPr>
        <p:spPr>
          <a:xfrm>
            <a:off x="2659382" y="1653703"/>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Past Chair</a:t>
            </a:r>
          </a:p>
        </p:txBody>
      </p:sp>
      <p:sp>
        <p:nvSpPr>
          <p:cNvPr id="6" name="Rounded Rectangle 5">
            <a:extLst>
              <a:ext uri="{FF2B5EF4-FFF2-40B4-BE49-F238E27FC236}">
                <a16:creationId xmlns:a16="http://schemas.microsoft.com/office/drawing/2014/main" id="{397CF3CB-B41D-717F-3D0B-05A8988D0B9D}"/>
              </a:ext>
            </a:extLst>
          </p:cNvPr>
          <p:cNvSpPr/>
          <p:nvPr/>
        </p:nvSpPr>
        <p:spPr>
          <a:xfrm>
            <a:off x="601982" y="1653703"/>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Chair-Elect</a:t>
            </a:r>
          </a:p>
        </p:txBody>
      </p:sp>
      <p:sp>
        <p:nvSpPr>
          <p:cNvPr id="7" name="Rounded Rectangle 6">
            <a:extLst>
              <a:ext uri="{FF2B5EF4-FFF2-40B4-BE49-F238E27FC236}">
                <a16:creationId xmlns:a16="http://schemas.microsoft.com/office/drawing/2014/main" id="{AB757096-9BBF-E4FC-B451-FCCD2E4F1DC8}"/>
              </a:ext>
            </a:extLst>
          </p:cNvPr>
          <p:cNvSpPr/>
          <p:nvPr/>
        </p:nvSpPr>
        <p:spPr>
          <a:xfrm>
            <a:off x="1507827" y="2507541"/>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Membership Chair</a:t>
            </a:r>
          </a:p>
        </p:txBody>
      </p:sp>
      <p:sp>
        <p:nvSpPr>
          <p:cNvPr id="9" name="Rounded Rectangle 8">
            <a:extLst>
              <a:ext uri="{FF2B5EF4-FFF2-40B4-BE49-F238E27FC236}">
                <a16:creationId xmlns:a16="http://schemas.microsoft.com/office/drawing/2014/main" id="{703DDBFD-A132-2EB2-DF74-FF0C41933312}"/>
              </a:ext>
            </a:extLst>
          </p:cNvPr>
          <p:cNvSpPr/>
          <p:nvPr/>
        </p:nvSpPr>
        <p:spPr>
          <a:xfrm>
            <a:off x="3680970" y="2507541"/>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Publications Chair</a:t>
            </a:r>
          </a:p>
        </p:txBody>
      </p:sp>
      <p:sp>
        <p:nvSpPr>
          <p:cNvPr id="10" name="Rounded Rectangle 9">
            <a:extLst>
              <a:ext uri="{FF2B5EF4-FFF2-40B4-BE49-F238E27FC236}">
                <a16:creationId xmlns:a16="http://schemas.microsoft.com/office/drawing/2014/main" id="{7C98A6EA-40E5-B55C-D8E5-56F32E9A4444}"/>
              </a:ext>
            </a:extLst>
          </p:cNvPr>
          <p:cNvSpPr/>
          <p:nvPr/>
        </p:nvSpPr>
        <p:spPr>
          <a:xfrm>
            <a:off x="5836412" y="2500222"/>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Conference Chair</a:t>
            </a:r>
          </a:p>
        </p:txBody>
      </p:sp>
      <p:sp>
        <p:nvSpPr>
          <p:cNvPr id="11" name="Rounded Rectangle 10">
            <a:extLst>
              <a:ext uri="{FF2B5EF4-FFF2-40B4-BE49-F238E27FC236}">
                <a16:creationId xmlns:a16="http://schemas.microsoft.com/office/drawing/2014/main" id="{6E39DAFD-F0F5-D687-A2CC-621D04818E53}"/>
              </a:ext>
            </a:extLst>
          </p:cNvPr>
          <p:cNvSpPr/>
          <p:nvPr/>
        </p:nvSpPr>
        <p:spPr>
          <a:xfrm>
            <a:off x="1804631" y="3433420"/>
            <a:ext cx="1666705" cy="5057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Members at Large</a:t>
            </a:r>
          </a:p>
        </p:txBody>
      </p:sp>
      <p:sp>
        <p:nvSpPr>
          <p:cNvPr id="12" name="Rounded Rectangle 11">
            <a:extLst>
              <a:ext uri="{FF2B5EF4-FFF2-40B4-BE49-F238E27FC236}">
                <a16:creationId xmlns:a16="http://schemas.microsoft.com/office/drawing/2014/main" id="{4C328946-10EB-D30F-742A-0A0DDE97C2AC}"/>
              </a:ext>
            </a:extLst>
          </p:cNvPr>
          <p:cNvSpPr/>
          <p:nvPr/>
        </p:nvSpPr>
        <p:spPr>
          <a:xfrm>
            <a:off x="3662427" y="4223617"/>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Administration</a:t>
            </a:r>
          </a:p>
        </p:txBody>
      </p:sp>
      <p:sp>
        <p:nvSpPr>
          <p:cNvPr id="14" name="Google Shape;286;p32">
            <a:extLst>
              <a:ext uri="{FF2B5EF4-FFF2-40B4-BE49-F238E27FC236}">
                <a16:creationId xmlns:a16="http://schemas.microsoft.com/office/drawing/2014/main" id="{A6EF84E3-64F9-5C59-3450-804361DE2282}"/>
              </a:ext>
            </a:extLst>
          </p:cNvPr>
          <p:cNvSpPr/>
          <p:nvPr/>
        </p:nvSpPr>
        <p:spPr>
          <a:xfrm>
            <a:off x="7674866" y="-108547"/>
            <a:ext cx="3369857" cy="2433709"/>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32">
            <a:extLst>
              <a:ext uri="{FF2B5EF4-FFF2-40B4-BE49-F238E27FC236}">
                <a16:creationId xmlns:a16="http://schemas.microsoft.com/office/drawing/2014/main" id="{94B14741-01E8-7532-71FC-F6F1DBCE24DF}"/>
              </a:ext>
            </a:extLst>
          </p:cNvPr>
          <p:cNvSpPr/>
          <p:nvPr/>
        </p:nvSpPr>
        <p:spPr>
          <a:xfrm>
            <a:off x="6940299" y="3585823"/>
            <a:ext cx="1469134" cy="127558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6;p32">
            <a:extLst>
              <a:ext uri="{FF2B5EF4-FFF2-40B4-BE49-F238E27FC236}">
                <a16:creationId xmlns:a16="http://schemas.microsoft.com/office/drawing/2014/main" id="{A3E94252-23B0-9C24-8BB6-6C37A9D82BA9}"/>
              </a:ext>
            </a:extLst>
          </p:cNvPr>
          <p:cNvSpPr/>
          <p:nvPr/>
        </p:nvSpPr>
        <p:spPr>
          <a:xfrm>
            <a:off x="7674866" y="3867912"/>
            <a:ext cx="1469134" cy="127558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ounded Rectangle 17">
            <a:extLst>
              <a:ext uri="{FF2B5EF4-FFF2-40B4-BE49-F238E27FC236}">
                <a16:creationId xmlns:a16="http://schemas.microsoft.com/office/drawing/2014/main" id="{018C2C81-5600-58F2-B79F-D2CCC8871737}"/>
              </a:ext>
            </a:extLst>
          </p:cNvPr>
          <p:cNvSpPr/>
          <p:nvPr/>
        </p:nvSpPr>
        <p:spPr>
          <a:xfrm>
            <a:off x="6774182" y="1666794"/>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Treasurer</a:t>
            </a:r>
          </a:p>
        </p:txBody>
      </p:sp>
      <p:sp>
        <p:nvSpPr>
          <p:cNvPr id="19" name="Rounded Rectangle 18">
            <a:extLst>
              <a:ext uri="{FF2B5EF4-FFF2-40B4-BE49-F238E27FC236}">
                <a16:creationId xmlns:a16="http://schemas.microsoft.com/office/drawing/2014/main" id="{1D12A5F1-059B-0388-5A5E-2674397E2DA9}"/>
              </a:ext>
            </a:extLst>
          </p:cNvPr>
          <p:cNvSpPr/>
          <p:nvPr/>
        </p:nvSpPr>
        <p:spPr>
          <a:xfrm>
            <a:off x="4716782" y="1679885"/>
            <a:ext cx="1801368" cy="6583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Secretary</a:t>
            </a:r>
          </a:p>
        </p:txBody>
      </p:sp>
      <p:sp>
        <p:nvSpPr>
          <p:cNvPr id="3" name="Rounded Rectangle 10">
            <a:extLst>
              <a:ext uri="{FF2B5EF4-FFF2-40B4-BE49-F238E27FC236}">
                <a16:creationId xmlns:a16="http://schemas.microsoft.com/office/drawing/2014/main" id="{46657242-753B-5675-4934-F40A302B8C58}"/>
              </a:ext>
            </a:extLst>
          </p:cNvPr>
          <p:cNvSpPr/>
          <p:nvPr/>
        </p:nvSpPr>
        <p:spPr>
          <a:xfrm>
            <a:off x="3701080" y="3433416"/>
            <a:ext cx="1734483" cy="4859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Research Liaison</a:t>
            </a:r>
          </a:p>
        </p:txBody>
      </p:sp>
      <p:sp>
        <p:nvSpPr>
          <p:cNvPr id="16" name="Rounded Rectangle 10">
            <a:extLst>
              <a:ext uri="{FF2B5EF4-FFF2-40B4-BE49-F238E27FC236}">
                <a16:creationId xmlns:a16="http://schemas.microsoft.com/office/drawing/2014/main" id="{EE341A9D-BF2E-6976-BED6-0BBCE193EFA0}"/>
              </a:ext>
            </a:extLst>
          </p:cNvPr>
          <p:cNvSpPr/>
          <p:nvPr/>
        </p:nvSpPr>
        <p:spPr>
          <a:xfrm>
            <a:off x="5673759" y="3448658"/>
            <a:ext cx="1666705" cy="4921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DSSIG Liaison</a:t>
            </a:r>
          </a:p>
        </p:txBody>
      </p:sp>
    </p:spTree>
    <p:extLst>
      <p:ext uri="{BB962C8B-B14F-4D97-AF65-F5344CB8AC3E}">
        <p14:creationId xmlns:p14="http://schemas.microsoft.com/office/powerpoint/2010/main" val="65356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00E7D-FF94-C5F0-E8D4-5BB2B6B7795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5018DD-6D32-A719-0AE6-02FEB5F593DF}"/>
              </a:ext>
            </a:extLst>
          </p:cNvPr>
          <p:cNvSpPr txBox="1"/>
          <p:nvPr/>
        </p:nvSpPr>
        <p:spPr>
          <a:xfrm rot="16200000">
            <a:off x="-1762953" y="2455151"/>
            <a:ext cx="4572000" cy="523220"/>
          </a:xfrm>
          <a:prstGeom prst="rect">
            <a:avLst/>
          </a:prstGeom>
          <a:noFill/>
        </p:spPr>
        <p:txBody>
          <a:bodyPr wrap="square">
            <a:spAutoFit/>
          </a:bodyPr>
          <a:lstStyle/>
          <a:p>
            <a:pPr algn="ctr"/>
            <a:r>
              <a:rPr lang="en-US" sz="2800" b="1" dirty="0">
                <a:ln w="0"/>
                <a:solidFill>
                  <a:schemeClr val="tx1"/>
                </a:solidFill>
                <a:effectLst>
                  <a:outerShdw blurRad="50800" dist="38100" dir="2700000" algn="tl" rotWithShape="0">
                    <a:prstClr val="black">
                      <a:alpha val="40000"/>
                    </a:prstClr>
                  </a:outerShdw>
                </a:effectLst>
                <a:latin typeface="Nunito Sans" pitchFamily="2" charset="77"/>
              </a:rPr>
              <a:t>Members of the Board</a:t>
            </a:r>
            <a:endParaRPr lang="en-US" sz="2800" b="1" dirty="0">
              <a:latin typeface="Nunito Sans" pitchFamily="2" charset="77"/>
            </a:endParaRPr>
          </a:p>
        </p:txBody>
      </p:sp>
      <p:graphicFrame>
        <p:nvGraphicFramePr>
          <p:cNvPr id="5" name="Table 4">
            <a:extLst>
              <a:ext uri="{FF2B5EF4-FFF2-40B4-BE49-F238E27FC236}">
                <a16:creationId xmlns:a16="http://schemas.microsoft.com/office/drawing/2014/main" id="{F6711784-AEF6-5B4D-504D-330831B2AC3D}"/>
              </a:ext>
            </a:extLst>
          </p:cNvPr>
          <p:cNvGraphicFramePr>
            <a:graphicFrameLocks noGrp="1"/>
          </p:cNvGraphicFramePr>
          <p:nvPr>
            <p:extLst>
              <p:ext uri="{D42A27DB-BD31-4B8C-83A1-F6EECF244321}">
                <p14:modId xmlns:p14="http://schemas.microsoft.com/office/powerpoint/2010/main" val="1612468549"/>
              </p:ext>
            </p:extLst>
          </p:nvPr>
        </p:nvGraphicFramePr>
        <p:xfrm>
          <a:off x="1033272" y="226048"/>
          <a:ext cx="7702989" cy="4691404"/>
        </p:xfrm>
        <a:graphic>
          <a:graphicData uri="http://schemas.openxmlformats.org/drawingml/2006/table">
            <a:tbl>
              <a:tblPr firstRow="1" bandRow="1">
                <a:tableStyleId>{5C22544A-7EE6-4342-B048-85BDC9FD1C3A}</a:tableStyleId>
              </a:tblPr>
              <a:tblGrid>
                <a:gridCol w="2567663">
                  <a:extLst>
                    <a:ext uri="{9D8B030D-6E8A-4147-A177-3AD203B41FA5}">
                      <a16:colId xmlns:a16="http://schemas.microsoft.com/office/drawing/2014/main" val="4009252541"/>
                    </a:ext>
                  </a:extLst>
                </a:gridCol>
                <a:gridCol w="2567663">
                  <a:extLst>
                    <a:ext uri="{9D8B030D-6E8A-4147-A177-3AD203B41FA5}">
                      <a16:colId xmlns:a16="http://schemas.microsoft.com/office/drawing/2014/main" val="1471337777"/>
                    </a:ext>
                  </a:extLst>
                </a:gridCol>
                <a:gridCol w="2567663">
                  <a:extLst>
                    <a:ext uri="{9D8B030D-6E8A-4147-A177-3AD203B41FA5}">
                      <a16:colId xmlns:a16="http://schemas.microsoft.com/office/drawing/2014/main" val="3272501586"/>
                    </a:ext>
                  </a:extLst>
                </a:gridCol>
              </a:tblGrid>
              <a:tr h="325708">
                <a:tc>
                  <a:txBody>
                    <a:bodyPr/>
                    <a:lstStyle/>
                    <a:p>
                      <a:pPr algn="ctr"/>
                      <a:r>
                        <a:rPr lang="en-US" dirty="0"/>
                        <a:t>Position</a:t>
                      </a:r>
                    </a:p>
                  </a:txBody>
                  <a:tcPr/>
                </a:tc>
                <a:tc>
                  <a:txBody>
                    <a:bodyPr/>
                    <a:lstStyle/>
                    <a:p>
                      <a:pPr algn="ctr"/>
                      <a:r>
                        <a:rPr lang="en-US" dirty="0"/>
                        <a:t>Name</a:t>
                      </a:r>
                    </a:p>
                  </a:txBody>
                  <a:tcPr/>
                </a:tc>
                <a:tc>
                  <a:txBody>
                    <a:bodyPr/>
                    <a:lstStyle/>
                    <a:p>
                      <a:pPr algn="ctr"/>
                      <a:r>
                        <a:rPr lang="en-US" dirty="0"/>
                        <a:t>Organization</a:t>
                      </a:r>
                    </a:p>
                  </a:txBody>
                  <a:tcPr/>
                </a:tc>
                <a:extLst>
                  <a:ext uri="{0D108BD9-81ED-4DB2-BD59-A6C34878D82A}">
                    <a16:rowId xmlns:a16="http://schemas.microsoft.com/office/drawing/2014/main" val="3947361980"/>
                  </a:ext>
                </a:extLst>
              </a:tr>
              <a:tr h="325708">
                <a:tc>
                  <a:txBody>
                    <a:bodyPr/>
                    <a:lstStyle/>
                    <a:p>
                      <a:r>
                        <a:rPr lang="en-US" sz="1200" dirty="0"/>
                        <a:t>OADD Chair</a:t>
                      </a:r>
                    </a:p>
                  </a:txBody>
                  <a:tcPr/>
                </a:tc>
                <a:tc>
                  <a:txBody>
                    <a:bodyPr/>
                    <a:lstStyle/>
                    <a:p>
                      <a:r>
                        <a:rPr lang="en-US" sz="1200" dirty="0"/>
                        <a:t>Michelle Del Carmen</a:t>
                      </a:r>
                    </a:p>
                  </a:txBody>
                  <a:tcPr/>
                </a:tc>
                <a:tc>
                  <a:txBody>
                    <a:bodyPr/>
                    <a:lstStyle/>
                    <a:p>
                      <a:r>
                        <a:rPr lang="en-US" sz="1200" dirty="0"/>
                        <a:t>The Centre for Dreams</a:t>
                      </a:r>
                    </a:p>
                  </a:txBody>
                  <a:tcPr/>
                </a:tc>
                <a:extLst>
                  <a:ext uri="{0D108BD9-81ED-4DB2-BD59-A6C34878D82A}">
                    <a16:rowId xmlns:a16="http://schemas.microsoft.com/office/drawing/2014/main" val="3203967326"/>
                  </a:ext>
                </a:extLst>
              </a:tr>
              <a:tr h="325708">
                <a:tc>
                  <a:txBody>
                    <a:bodyPr/>
                    <a:lstStyle/>
                    <a:p>
                      <a:r>
                        <a:rPr lang="en-US" sz="1200" dirty="0"/>
                        <a:t>Chair-Elect</a:t>
                      </a:r>
                    </a:p>
                  </a:txBody>
                  <a:tcPr/>
                </a:tc>
                <a:tc>
                  <a:txBody>
                    <a:bodyPr/>
                    <a:lstStyle/>
                    <a:p>
                      <a:r>
                        <a:rPr lang="en-US" sz="1200" dirty="0"/>
                        <a:t>Tracey Berman</a:t>
                      </a:r>
                    </a:p>
                  </a:txBody>
                  <a:tcPr/>
                </a:tc>
                <a:tc>
                  <a:txBody>
                    <a:bodyPr/>
                    <a:lstStyle/>
                    <a:p>
                      <a:r>
                        <a:rPr lang="en-US" sz="1200" dirty="0"/>
                        <a:t>Reena</a:t>
                      </a:r>
                    </a:p>
                  </a:txBody>
                  <a:tcPr/>
                </a:tc>
                <a:extLst>
                  <a:ext uri="{0D108BD9-81ED-4DB2-BD59-A6C34878D82A}">
                    <a16:rowId xmlns:a16="http://schemas.microsoft.com/office/drawing/2014/main" val="3726050628"/>
                  </a:ext>
                </a:extLst>
              </a:tr>
              <a:tr h="325708">
                <a:tc>
                  <a:txBody>
                    <a:bodyPr/>
                    <a:lstStyle/>
                    <a:p>
                      <a:r>
                        <a:rPr lang="en-US" sz="1200" dirty="0"/>
                        <a:t>Past Chair</a:t>
                      </a:r>
                    </a:p>
                  </a:txBody>
                  <a:tcPr/>
                </a:tc>
                <a:tc>
                  <a:txBody>
                    <a:bodyPr/>
                    <a:lstStyle/>
                    <a:p>
                      <a:r>
                        <a:rPr lang="en-US" sz="1200" dirty="0"/>
                        <a:t>Sue Coke</a:t>
                      </a:r>
                    </a:p>
                  </a:txBody>
                  <a:tcPr/>
                </a:tc>
                <a:tc>
                  <a:txBody>
                    <a:bodyPr/>
                    <a:lstStyle/>
                    <a:p>
                      <a:r>
                        <a:rPr lang="en-US" sz="1200" dirty="0"/>
                        <a:t>Kerry’s Place Autism Services</a:t>
                      </a:r>
                    </a:p>
                  </a:txBody>
                  <a:tcPr/>
                </a:tc>
                <a:extLst>
                  <a:ext uri="{0D108BD9-81ED-4DB2-BD59-A6C34878D82A}">
                    <a16:rowId xmlns:a16="http://schemas.microsoft.com/office/drawing/2014/main" val="92108451"/>
                  </a:ext>
                </a:extLst>
              </a:tr>
              <a:tr h="325708">
                <a:tc>
                  <a:txBody>
                    <a:bodyPr/>
                    <a:lstStyle/>
                    <a:p>
                      <a:r>
                        <a:rPr lang="en-US" sz="1200" dirty="0"/>
                        <a:t>Secretary</a:t>
                      </a:r>
                    </a:p>
                  </a:txBody>
                  <a:tcPr/>
                </a:tc>
                <a:tc>
                  <a:txBody>
                    <a:bodyPr/>
                    <a:lstStyle/>
                    <a:p>
                      <a:r>
                        <a:rPr lang="en-US" sz="1200" dirty="0"/>
                        <a:t>Colleen Ashmore-</a:t>
                      </a:r>
                      <a:r>
                        <a:rPr lang="en-US" sz="1200" dirty="0" err="1"/>
                        <a:t>Miehm</a:t>
                      </a:r>
                      <a:endParaRPr lang="en-US" sz="1200" dirty="0"/>
                    </a:p>
                  </a:txBody>
                  <a:tcPr/>
                </a:tc>
                <a:tc>
                  <a:txBody>
                    <a:bodyPr/>
                    <a:lstStyle/>
                    <a:p>
                      <a:r>
                        <a:rPr lang="en-US" sz="1200" dirty="0"/>
                        <a:t>New Leaf</a:t>
                      </a:r>
                    </a:p>
                  </a:txBody>
                  <a:tcPr/>
                </a:tc>
                <a:extLst>
                  <a:ext uri="{0D108BD9-81ED-4DB2-BD59-A6C34878D82A}">
                    <a16:rowId xmlns:a16="http://schemas.microsoft.com/office/drawing/2014/main" val="2405031687"/>
                  </a:ext>
                </a:extLst>
              </a:tr>
              <a:tr h="325708">
                <a:tc>
                  <a:txBody>
                    <a:bodyPr/>
                    <a:lstStyle/>
                    <a:p>
                      <a:r>
                        <a:rPr lang="en-US" sz="1200" dirty="0"/>
                        <a:t>Treasurer</a:t>
                      </a:r>
                    </a:p>
                  </a:txBody>
                  <a:tcPr/>
                </a:tc>
                <a:tc>
                  <a:txBody>
                    <a:bodyPr/>
                    <a:lstStyle/>
                    <a:p>
                      <a:r>
                        <a:rPr lang="en-US" sz="1200" dirty="0"/>
                        <a:t>Jason Young</a:t>
                      </a:r>
                    </a:p>
                  </a:txBody>
                  <a:tcPr/>
                </a:tc>
                <a:tc>
                  <a:txBody>
                    <a:bodyPr/>
                    <a:lstStyle/>
                    <a:p>
                      <a:r>
                        <a:rPr lang="en-US" sz="1200" dirty="0"/>
                        <a:t>Regional Support Associates</a:t>
                      </a:r>
                    </a:p>
                  </a:txBody>
                  <a:tcPr/>
                </a:tc>
                <a:extLst>
                  <a:ext uri="{0D108BD9-81ED-4DB2-BD59-A6C34878D82A}">
                    <a16:rowId xmlns:a16="http://schemas.microsoft.com/office/drawing/2014/main" val="1611417658"/>
                  </a:ext>
                </a:extLst>
              </a:tr>
              <a:tr h="325708">
                <a:tc>
                  <a:txBody>
                    <a:bodyPr/>
                    <a:lstStyle/>
                    <a:p>
                      <a:r>
                        <a:rPr lang="en-US" sz="1200" dirty="0"/>
                        <a:t>Publications Committee Chair</a:t>
                      </a:r>
                    </a:p>
                  </a:txBody>
                  <a:tcPr/>
                </a:tc>
                <a:tc>
                  <a:txBody>
                    <a:bodyPr/>
                    <a:lstStyle/>
                    <a:p>
                      <a:r>
                        <a:rPr lang="en-US" sz="1200" dirty="0"/>
                        <a:t>Claudine Cousins</a:t>
                      </a:r>
                    </a:p>
                  </a:txBody>
                  <a:tcPr/>
                </a:tc>
                <a:tc>
                  <a:txBody>
                    <a:bodyPr/>
                    <a:lstStyle/>
                    <a:p>
                      <a:r>
                        <a:rPr lang="en-US" sz="1200" dirty="0"/>
                        <a:t>Empowering Simcoe</a:t>
                      </a:r>
                    </a:p>
                  </a:txBody>
                  <a:tcPr/>
                </a:tc>
                <a:extLst>
                  <a:ext uri="{0D108BD9-81ED-4DB2-BD59-A6C34878D82A}">
                    <a16:rowId xmlns:a16="http://schemas.microsoft.com/office/drawing/2014/main" val="3168956903"/>
                  </a:ext>
                </a:extLst>
              </a:tr>
              <a:tr h="325708">
                <a:tc>
                  <a:txBody>
                    <a:bodyPr/>
                    <a:lstStyle/>
                    <a:p>
                      <a:r>
                        <a:rPr lang="en-US" sz="1200" dirty="0"/>
                        <a:t>Conference Committee Chair</a:t>
                      </a:r>
                    </a:p>
                  </a:txBody>
                  <a:tcPr/>
                </a:tc>
                <a:tc>
                  <a:txBody>
                    <a:bodyPr/>
                    <a:lstStyle/>
                    <a:p>
                      <a:r>
                        <a:rPr lang="en-US" sz="1200" dirty="0"/>
                        <a:t>Tracey Berman</a:t>
                      </a:r>
                    </a:p>
                  </a:txBody>
                  <a:tcPr/>
                </a:tc>
                <a:tc>
                  <a:txBody>
                    <a:bodyPr/>
                    <a:lstStyle/>
                    <a:p>
                      <a:r>
                        <a:rPr lang="en-US" sz="1200" dirty="0"/>
                        <a:t>Reena</a:t>
                      </a:r>
                    </a:p>
                  </a:txBody>
                  <a:tcPr/>
                </a:tc>
                <a:extLst>
                  <a:ext uri="{0D108BD9-81ED-4DB2-BD59-A6C34878D82A}">
                    <a16:rowId xmlns:a16="http://schemas.microsoft.com/office/drawing/2014/main" val="1162220591"/>
                  </a:ext>
                </a:extLst>
              </a:tr>
              <a:tr h="432262">
                <a:tc>
                  <a:txBody>
                    <a:bodyPr/>
                    <a:lstStyle/>
                    <a:p>
                      <a:r>
                        <a:rPr lang="en-US" sz="1200" dirty="0"/>
                        <a:t>Membership Committee Chair</a:t>
                      </a:r>
                    </a:p>
                  </a:txBody>
                  <a:tcPr/>
                </a:tc>
                <a:tc>
                  <a:txBody>
                    <a:bodyPr/>
                    <a:lstStyle/>
                    <a:p>
                      <a:r>
                        <a:rPr lang="en-US" sz="1200" dirty="0"/>
                        <a:t>Amanda Burkholder</a:t>
                      </a:r>
                    </a:p>
                  </a:txBody>
                  <a:tcPr/>
                </a:tc>
                <a:tc>
                  <a:txBody>
                    <a:bodyPr/>
                    <a:lstStyle/>
                    <a:p>
                      <a:r>
                        <a:rPr lang="en-US" sz="1200" dirty="0"/>
                        <a:t>Central West Specialized Developmental Services</a:t>
                      </a:r>
                    </a:p>
                  </a:txBody>
                  <a:tcPr/>
                </a:tc>
                <a:extLst>
                  <a:ext uri="{0D108BD9-81ED-4DB2-BD59-A6C34878D82A}">
                    <a16:rowId xmlns:a16="http://schemas.microsoft.com/office/drawing/2014/main" val="3627921725"/>
                  </a:ext>
                </a:extLst>
              </a:tr>
              <a:tr h="325708">
                <a:tc>
                  <a:txBody>
                    <a:bodyPr/>
                    <a:lstStyle/>
                    <a:p>
                      <a:r>
                        <a:rPr lang="en-US" sz="1200" dirty="0"/>
                        <a:t>RSIG Chair</a:t>
                      </a:r>
                    </a:p>
                  </a:txBody>
                  <a:tcPr/>
                </a:tc>
                <a:tc>
                  <a:txBody>
                    <a:bodyPr/>
                    <a:lstStyle/>
                    <a:p>
                      <a:r>
                        <a:rPr lang="en-US" sz="1200" dirty="0"/>
                        <a:t>Courtney Bishop</a:t>
                      </a:r>
                    </a:p>
                  </a:txBody>
                  <a:tcPr/>
                </a:tc>
                <a:tc>
                  <a:txBody>
                    <a:bodyPr/>
                    <a:lstStyle/>
                    <a:p>
                      <a:r>
                        <a:rPr lang="en-US" sz="1200" dirty="0"/>
                        <a:t>Durham College</a:t>
                      </a:r>
                    </a:p>
                  </a:txBody>
                  <a:tcPr/>
                </a:tc>
                <a:extLst>
                  <a:ext uri="{0D108BD9-81ED-4DB2-BD59-A6C34878D82A}">
                    <a16:rowId xmlns:a16="http://schemas.microsoft.com/office/drawing/2014/main" val="1879498852"/>
                  </a:ext>
                </a:extLst>
              </a:tr>
              <a:tr h="325708">
                <a:tc>
                  <a:txBody>
                    <a:bodyPr/>
                    <a:lstStyle/>
                    <a:p>
                      <a:r>
                        <a:rPr lang="en-US" sz="1200" dirty="0"/>
                        <a:t>DSIG Chair</a:t>
                      </a:r>
                    </a:p>
                  </a:txBody>
                  <a:tcPr/>
                </a:tc>
                <a:tc>
                  <a:txBody>
                    <a:bodyPr/>
                    <a:lstStyle/>
                    <a:p>
                      <a:r>
                        <a:rPr lang="en-US" sz="1200" dirty="0"/>
                        <a:t>Mark Benner</a:t>
                      </a:r>
                    </a:p>
                  </a:txBody>
                  <a:tcPr/>
                </a:tc>
                <a:tc>
                  <a:txBody>
                    <a:bodyPr/>
                    <a:lstStyle/>
                    <a:p>
                      <a:r>
                        <a:rPr lang="en-US" sz="1200" dirty="0"/>
                        <a:t>Fanshawe College</a:t>
                      </a:r>
                    </a:p>
                  </a:txBody>
                  <a:tcPr/>
                </a:tc>
                <a:extLst>
                  <a:ext uri="{0D108BD9-81ED-4DB2-BD59-A6C34878D82A}">
                    <a16:rowId xmlns:a16="http://schemas.microsoft.com/office/drawing/2014/main" val="476253992"/>
                  </a:ext>
                </a:extLst>
              </a:tr>
              <a:tr h="325708">
                <a:tc>
                  <a:txBody>
                    <a:bodyPr/>
                    <a:lstStyle/>
                    <a:p>
                      <a:r>
                        <a:rPr lang="en-US" sz="1200" dirty="0"/>
                        <a:t>Director</a:t>
                      </a:r>
                    </a:p>
                  </a:txBody>
                  <a:tcPr/>
                </a:tc>
                <a:tc>
                  <a:txBody>
                    <a:bodyPr/>
                    <a:lstStyle/>
                    <a:p>
                      <a:r>
                        <a:rPr lang="en-US" sz="1200" dirty="0"/>
                        <a:t>Marnie McDermitt</a:t>
                      </a:r>
                    </a:p>
                  </a:txBody>
                  <a:tcPr/>
                </a:tc>
                <a:tc>
                  <a:txBody>
                    <a:bodyPr/>
                    <a:lstStyle/>
                    <a:p>
                      <a:r>
                        <a:rPr lang="en-US" sz="1200" dirty="0"/>
                        <a:t>SCDSN</a:t>
                      </a:r>
                    </a:p>
                  </a:txBody>
                  <a:tcPr/>
                </a:tc>
                <a:extLst>
                  <a:ext uri="{0D108BD9-81ED-4DB2-BD59-A6C34878D82A}">
                    <a16:rowId xmlns:a16="http://schemas.microsoft.com/office/drawing/2014/main" val="2773265174"/>
                  </a:ext>
                </a:extLst>
              </a:tr>
              <a:tr h="325708">
                <a:tc>
                  <a:txBody>
                    <a:bodyPr/>
                    <a:lstStyle/>
                    <a:p>
                      <a:r>
                        <a:rPr lang="en-US" sz="1200" dirty="0"/>
                        <a:t>Director</a:t>
                      </a:r>
                    </a:p>
                  </a:txBody>
                  <a:tcPr/>
                </a:tc>
                <a:tc>
                  <a:txBody>
                    <a:bodyPr/>
                    <a:lstStyle/>
                    <a:p>
                      <a:r>
                        <a:rPr lang="en-US" sz="1200" dirty="0"/>
                        <a:t>Claudia Ferryman</a:t>
                      </a:r>
                    </a:p>
                  </a:txBody>
                  <a:tcPr/>
                </a:tc>
                <a:tc>
                  <a:txBody>
                    <a:bodyPr/>
                    <a:lstStyle/>
                    <a:p>
                      <a:r>
                        <a:rPr lang="en-US" sz="1200" dirty="0"/>
                        <a:t>Rainmaker Strategies Group</a:t>
                      </a:r>
                    </a:p>
                  </a:txBody>
                  <a:tcPr/>
                </a:tc>
                <a:extLst>
                  <a:ext uri="{0D108BD9-81ED-4DB2-BD59-A6C34878D82A}">
                    <a16:rowId xmlns:a16="http://schemas.microsoft.com/office/drawing/2014/main" val="3934779494"/>
                  </a:ext>
                </a:extLst>
              </a:tr>
              <a:tr h="325708">
                <a:tc>
                  <a:txBody>
                    <a:bodyPr/>
                    <a:lstStyle/>
                    <a:p>
                      <a:r>
                        <a:rPr lang="en-US" sz="1200" dirty="0"/>
                        <a:t>Director</a:t>
                      </a:r>
                    </a:p>
                  </a:txBody>
                  <a:tcPr/>
                </a:tc>
                <a:tc>
                  <a:txBody>
                    <a:bodyPr/>
                    <a:lstStyle/>
                    <a:p>
                      <a:r>
                        <a:rPr lang="en-US" sz="1200" dirty="0"/>
                        <a:t>Leah Jeffrey</a:t>
                      </a:r>
                    </a:p>
                  </a:txBody>
                  <a:tcPr/>
                </a:tc>
                <a:tc>
                  <a:txBody>
                    <a:bodyPr/>
                    <a:lstStyle/>
                    <a:p>
                      <a:r>
                        <a:rPr lang="en-US" sz="1200" dirty="0"/>
                        <a:t>Bethesda Services</a:t>
                      </a:r>
                    </a:p>
                  </a:txBody>
                  <a:tcPr/>
                </a:tc>
                <a:extLst>
                  <a:ext uri="{0D108BD9-81ED-4DB2-BD59-A6C34878D82A}">
                    <a16:rowId xmlns:a16="http://schemas.microsoft.com/office/drawing/2014/main" val="3783428349"/>
                  </a:ext>
                </a:extLst>
              </a:tr>
            </a:tbl>
          </a:graphicData>
        </a:graphic>
      </p:graphicFrame>
    </p:spTree>
    <p:extLst>
      <p:ext uri="{BB962C8B-B14F-4D97-AF65-F5344CB8AC3E}">
        <p14:creationId xmlns:p14="http://schemas.microsoft.com/office/powerpoint/2010/main" val="67226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Shape 180"/>
        <p:cNvGrpSpPr/>
        <p:nvPr/>
      </p:nvGrpSpPr>
      <p:grpSpPr>
        <a:xfrm>
          <a:off x="0" y="0"/>
          <a:ext cx="0" cy="0"/>
          <a:chOff x="0" y="0"/>
          <a:chExt cx="0" cy="0"/>
        </a:xfrm>
      </p:grpSpPr>
      <p:sp>
        <p:nvSpPr>
          <p:cNvPr id="181" name="Google Shape;181;p27"/>
          <p:cNvSpPr txBox="1">
            <a:spLocks noGrp="1"/>
          </p:cNvSpPr>
          <p:nvPr>
            <p:ph type="ctrTitle"/>
          </p:nvPr>
        </p:nvSpPr>
        <p:spPr>
          <a:xfrm>
            <a:off x="4020266" y="2355535"/>
            <a:ext cx="3281400" cy="803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HISTORICAL CONTEXT</a:t>
            </a:r>
            <a:endParaRPr dirty="0"/>
          </a:p>
        </p:txBody>
      </p:sp>
      <p:sp>
        <p:nvSpPr>
          <p:cNvPr id="182" name="Google Shape;182;p27"/>
          <p:cNvSpPr txBox="1">
            <a:spLocks noGrp="1"/>
          </p:cNvSpPr>
          <p:nvPr>
            <p:ph type="title" idx="2"/>
          </p:nvPr>
        </p:nvSpPr>
        <p:spPr>
          <a:xfrm>
            <a:off x="4322366" y="1753435"/>
            <a:ext cx="2979300" cy="75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02</a:t>
            </a:r>
            <a:endParaRPr/>
          </a:p>
        </p:txBody>
      </p:sp>
    </p:spTree>
  </p:cSld>
  <p:clrMapOvr>
    <a:masterClrMapping/>
  </p:clrMapOvr>
</p:sld>
</file>

<file path=ppt/theme/theme1.xml><?xml version="1.0" encoding="utf-8"?>
<a:theme xmlns:a="http://schemas.openxmlformats.org/drawingml/2006/main" name="Marketing Newsletter">
  <a:themeElements>
    <a:clrScheme name="Simple Light">
      <a:dk1>
        <a:srgbClr val="378E7B"/>
      </a:dk1>
      <a:lt1>
        <a:srgbClr val="F3F3F3"/>
      </a:lt1>
      <a:dk2>
        <a:srgbClr val="D9D9D9"/>
      </a:dk2>
      <a:lt2>
        <a:srgbClr val="52AF9B"/>
      </a:lt2>
      <a:accent1>
        <a:srgbClr val="26AD90"/>
      </a:accent1>
      <a:accent2>
        <a:srgbClr val="30B99C"/>
      </a:accent2>
      <a:accent3>
        <a:srgbClr val="0B5848"/>
      </a:accent3>
      <a:accent4>
        <a:srgbClr val="6BDFC6"/>
      </a:accent4>
      <a:accent5>
        <a:srgbClr val="0BB490"/>
      </a:accent5>
      <a:accent6>
        <a:srgbClr val="34DBB7"/>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2345</Words>
  <Application>Microsoft Macintosh PowerPoint</Application>
  <PresentationFormat>On-screen Show (16:9)</PresentationFormat>
  <Paragraphs>297</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Pontano Sans</vt:lpstr>
      <vt:lpstr>Google Sans Text</vt:lpstr>
      <vt:lpstr>Assistant Light</vt:lpstr>
      <vt:lpstr>Assistant</vt:lpstr>
      <vt:lpstr>Nunito Sans ExtraBold</vt:lpstr>
      <vt:lpstr>Nunito Sans</vt:lpstr>
      <vt:lpstr>Symbol</vt:lpstr>
      <vt:lpstr>Calibri</vt:lpstr>
      <vt:lpstr>Aptos</vt:lpstr>
      <vt:lpstr>Marketing Newsletter</vt:lpstr>
      <vt:lpstr>PowerPoint Presentation</vt:lpstr>
      <vt:lpstr>LAND ACKNOWLEDGEMENT</vt:lpstr>
      <vt:lpstr>AGENDA FOR TODAY</vt:lpstr>
      <vt:lpstr>OADD – WHO WE ARE</vt:lpstr>
      <vt:lpstr>THE ONTARIO ASSOCIATION ON DEVELOPMENTAL DISABILITIES</vt:lpstr>
      <vt:lpstr>PURPOSE</vt:lpstr>
      <vt:lpstr>Board &amp; Committee Structure</vt:lpstr>
      <vt:lpstr>PowerPoint Presentation</vt:lpstr>
      <vt:lpstr>HISTORICAL CONTEXT</vt:lpstr>
      <vt:lpstr>HISTORICAL CONTEXT</vt:lpstr>
      <vt:lpstr>HISTORICAL CONTEXT</vt:lpstr>
      <vt:lpstr>KEY ACTIVITIES</vt:lpstr>
      <vt:lpstr>CONFERENCES &amp; EVENTS</vt:lpstr>
      <vt:lpstr>SUPPORT FOR RESEARCH AND DIRECT SERVICE PROFESSIONALS</vt:lpstr>
      <vt:lpstr>LINK WITH OTHER ORGANIZATIONS WITHIN THE DS SECTOR</vt:lpstr>
      <vt:lpstr>JOURNAL ON DEVELOPMENTAL DISABILITIES</vt:lpstr>
      <vt:lpstr>AWARDS &amp; SCHOLARSHIPS</vt:lpstr>
      <vt:lpstr>BECOME A MEMBER</vt:lpstr>
      <vt:lpstr>PowerPoint Presentation</vt:lpstr>
      <vt:lpstr>RECAP OF SPRING 2025 CONFERENCE</vt:lpstr>
      <vt:lpstr>SPRING 2025  CONFERENCE RECAP</vt:lpstr>
      <vt:lpstr>Testimonials</vt:lpstr>
      <vt:lpstr>UPCOMING EVENTS</vt:lpstr>
      <vt:lpstr>Professional  Development Lecture Series </vt:lpstr>
      <vt:lpstr>Professional  Development Lecture Series </vt:lpstr>
      <vt:lpstr>PowerPoint Presentation</vt:lpstr>
      <vt:lpstr>PowerPoint Presentation</vt:lpstr>
      <vt:lpstr>IN DEPTH</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Berman</dc:creator>
  <cp:lastModifiedBy>Michelle del Carmen</cp:lastModifiedBy>
  <cp:revision>18</cp:revision>
  <dcterms:modified xsi:type="dcterms:W3CDTF">2025-04-29T14:34:28Z</dcterms:modified>
</cp:coreProperties>
</file>