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9" r:id="rId19"/>
    <p:sldId id="290" r:id="rId20"/>
    <p:sldId id="273" r:id="rId21"/>
    <p:sldId id="275" r:id="rId22"/>
    <p:sldId id="274" r:id="rId23"/>
    <p:sldId id="276" r:id="rId24"/>
    <p:sldId id="278" r:id="rId25"/>
    <p:sldId id="277" r:id="rId26"/>
    <p:sldId id="279" r:id="rId27"/>
    <p:sldId id="280" r:id="rId28"/>
    <p:sldId id="293" r:id="rId29"/>
    <p:sldId id="281" r:id="rId30"/>
    <p:sldId id="282" r:id="rId31"/>
    <p:sldId id="283" r:id="rId32"/>
    <p:sldId id="284" r:id="rId33"/>
    <p:sldId id="285" r:id="rId34"/>
    <p:sldId id="287" r:id="rId35"/>
    <p:sldId id="288" r:id="rId36"/>
    <p:sldId id="291" r:id="rId37"/>
    <p:sldId id="29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94712" autoAdjust="0"/>
  </p:normalViewPr>
  <p:slideViewPr>
    <p:cSldViewPr snapToGrid="0">
      <p:cViewPr varScale="1">
        <p:scale>
          <a:sx n="102" d="100"/>
          <a:sy n="102" d="100"/>
        </p:scale>
        <p:origin x="138" y="234"/>
      </p:cViewPr>
      <p:guideLst/>
    </p:cSldViewPr>
  </p:slideViewPr>
  <p:outlineViewPr>
    <p:cViewPr>
      <p:scale>
        <a:sx n="33" d="100"/>
        <a:sy n="33" d="100"/>
      </p:scale>
      <p:origin x="0" y="-73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0CC3E30-9C11-41A6-BFAB-0C7692A8299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D23E3E2-6ABE-4099-9956-8E631473EFFE}">
      <dgm:prSet/>
      <dgm:spPr/>
      <dgm:t>
        <a:bodyPr/>
        <a:lstStyle/>
        <a:p>
          <a:r>
            <a:rPr lang="en-US" dirty="0">
              <a:latin typeface="Arial" panose="020B0604020202020204" pitchFamily="34" charset="0"/>
              <a:cs typeface="Arial" panose="020B0604020202020204" pitchFamily="34" charset="0"/>
            </a:rPr>
            <a:t>Data collection helped confirm importance of EDIB focus within upcoming strategic plan and survey results were shared as part of the strategic plan </a:t>
          </a:r>
        </a:p>
      </dgm:t>
    </dgm:pt>
    <dgm:pt modelId="{F64F13BE-9FBC-4281-9478-84FADA86DD68}" type="parTrans" cxnId="{9F49559F-7C06-4AF4-8DAE-8FEDE096E7C1}">
      <dgm:prSet/>
      <dgm:spPr/>
      <dgm:t>
        <a:bodyPr/>
        <a:lstStyle/>
        <a:p>
          <a:endParaRPr lang="en-US"/>
        </a:p>
      </dgm:t>
    </dgm:pt>
    <dgm:pt modelId="{2B2D8FB6-F84C-4E32-A79F-969891F73348}" type="sibTrans" cxnId="{9F49559F-7C06-4AF4-8DAE-8FEDE096E7C1}">
      <dgm:prSet/>
      <dgm:spPr/>
      <dgm:t>
        <a:bodyPr/>
        <a:lstStyle/>
        <a:p>
          <a:endParaRPr lang="en-US"/>
        </a:p>
      </dgm:t>
    </dgm:pt>
    <dgm:pt modelId="{809453A7-FA75-4D42-9C7C-376DDF1CF336}">
      <dgm:prSet/>
      <dgm:spPr/>
      <dgm:t>
        <a:bodyPr/>
        <a:lstStyle/>
        <a:p>
          <a:r>
            <a:rPr lang="en-US" dirty="0">
              <a:latin typeface="Arial" panose="020B0604020202020204" pitchFamily="34" charset="0"/>
              <a:cs typeface="Arial" panose="020B0604020202020204" pitchFamily="34" charset="0"/>
            </a:rPr>
            <a:t>Developed an internal case data form to capture additional voluntary demographic information </a:t>
          </a:r>
        </a:p>
      </dgm:t>
      <dgm:extLst>
        <a:ext uri="{E40237B7-FDA0-4F09-8148-C483321AD2D9}">
          <dgm14:cNvPr xmlns:dgm14="http://schemas.microsoft.com/office/drawing/2010/diagram" id="0" name="" descr="Developed an internal case data form to capture additional voluntary demographic information &#10;"/>
        </a:ext>
      </dgm:extLst>
    </dgm:pt>
    <dgm:pt modelId="{15945547-D622-4E8D-87E7-84CDCDECAA73}" type="parTrans" cxnId="{FC223D21-44C4-4BF5-8E21-2489BF3A4E7A}">
      <dgm:prSet/>
      <dgm:spPr/>
      <dgm:t>
        <a:bodyPr/>
        <a:lstStyle/>
        <a:p>
          <a:endParaRPr lang="en-US"/>
        </a:p>
      </dgm:t>
    </dgm:pt>
    <dgm:pt modelId="{9B182665-1A2C-4486-B587-BE1D6EAB8D25}" type="sibTrans" cxnId="{FC223D21-44C4-4BF5-8E21-2489BF3A4E7A}">
      <dgm:prSet/>
      <dgm:spPr/>
      <dgm:t>
        <a:bodyPr/>
        <a:lstStyle/>
        <a:p>
          <a:endParaRPr lang="en-US"/>
        </a:p>
      </dgm:t>
    </dgm:pt>
    <dgm:pt modelId="{F91845E7-A62E-443B-A55D-D12046DF64B2}">
      <dgm:prSet/>
      <dgm:spPr/>
      <dgm:t>
        <a:bodyPr/>
        <a:lstStyle/>
        <a:p>
          <a:r>
            <a:rPr lang="en-US" dirty="0">
              <a:latin typeface="Arial" panose="020B0604020202020204" pitchFamily="34" charset="0"/>
              <a:cs typeface="Arial" panose="020B0604020202020204" pitchFamily="34" charset="0"/>
            </a:rPr>
            <a:t>Developed a script for team members on collecting additional voluntary demographic information alongside our research partners </a:t>
          </a:r>
        </a:p>
      </dgm:t>
      <dgm:extLst>
        <a:ext uri="{E40237B7-FDA0-4F09-8148-C483321AD2D9}">
          <dgm14:cNvPr xmlns:dgm14="http://schemas.microsoft.com/office/drawing/2010/diagram" id="0" name="" descr="Developed a script for team members on collecting additional voluntary demographic information alongside our research partners &#10;"/>
        </a:ext>
      </dgm:extLst>
    </dgm:pt>
    <dgm:pt modelId="{54FD8F38-BAE8-4C62-92A4-721EDB3974CE}" type="parTrans" cxnId="{BC41155F-72E1-4EA3-9310-C571175446BB}">
      <dgm:prSet/>
      <dgm:spPr/>
      <dgm:t>
        <a:bodyPr/>
        <a:lstStyle/>
        <a:p>
          <a:endParaRPr lang="en-US"/>
        </a:p>
      </dgm:t>
    </dgm:pt>
    <dgm:pt modelId="{49823078-8279-483A-9474-76ECA91DE440}" type="sibTrans" cxnId="{BC41155F-72E1-4EA3-9310-C571175446BB}">
      <dgm:prSet/>
      <dgm:spPr/>
      <dgm:t>
        <a:bodyPr/>
        <a:lstStyle/>
        <a:p>
          <a:endParaRPr lang="en-US"/>
        </a:p>
      </dgm:t>
    </dgm:pt>
    <dgm:pt modelId="{BD3B14F5-CCA0-406A-B0E9-F06F4379CACB}">
      <dgm:prSet/>
      <dgm:spPr/>
      <dgm:t>
        <a:bodyPr/>
        <a:lstStyle/>
        <a:p>
          <a:r>
            <a:rPr lang="en-US" dirty="0">
              <a:latin typeface="Arial" panose="020B0604020202020204" pitchFamily="34" charset="0"/>
              <a:cs typeface="Arial" panose="020B0604020202020204" pitchFamily="34" charset="0"/>
            </a:rPr>
            <a:t>Developed a training for our team members to increase comfort with asking the questions </a:t>
          </a:r>
        </a:p>
      </dgm:t>
      <dgm:extLst>
        <a:ext uri="{E40237B7-FDA0-4F09-8148-C483321AD2D9}">
          <dgm14:cNvPr xmlns:dgm14="http://schemas.microsoft.com/office/drawing/2010/diagram" id="0" name="" descr="Developed a training for our team members to increase comfort with asking the questions &#10;"/>
        </a:ext>
      </dgm:extLst>
    </dgm:pt>
    <dgm:pt modelId="{333B1A43-637E-4DF3-A152-77C446311EBE}" type="parTrans" cxnId="{68D32BA2-EB8C-419E-AA88-AE9133547C51}">
      <dgm:prSet/>
      <dgm:spPr/>
      <dgm:t>
        <a:bodyPr/>
        <a:lstStyle/>
        <a:p>
          <a:endParaRPr lang="en-US"/>
        </a:p>
      </dgm:t>
    </dgm:pt>
    <dgm:pt modelId="{0AFACF44-868F-4D38-95F0-36170C9B4B48}" type="sibTrans" cxnId="{68D32BA2-EB8C-419E-AA88-AE9133547C51}">
      <dgm:prSet/>
      <dgm:spPr/>
      <dgm:t>
        <a:bodyPr/>
        <a:lstStyle/>
        <a:p>
          <a:endParaRPr lang="en-US"/>
        </a:p>
      </dgm:t>
    </dgm:pt>
    <dgm:pt modelId="{2A1A4D9A-A932-4119-8B49-9EC20BC9BE14}" type="pres">
      <dgm:prSet presAssocID="{10CC3E30-9C11-41A6-BFAB-0C7692A82998}" presName="root" presStyleCnt="0">
        <dgm:presLayoutVars>
          <dgm:dir/>
          <dgm:resizeHandles val="exact"/>
        </dgm:presLayoutVars>
      </dgm:prSet>
      <dgm:spPr/>
    </dgm:pt>
    <dgm:pt modelId="{990E0168-234B-4791-8225-7592D8BC1700}" type="pres">
      <dgm:prSet presAssocID="{4D23E3E2-6ABE-4099-9956-8E631473EFFE}" presName="compNode" presStyleCnt="0"/>
      <dgm:spPr/>
    </dgm:pt>
    <dgm:pt modelId="{D3ED86A1-814A-4C58-9EC7-541465417AF0}" type="pres">
      <dgm:prSet presAssocID="{4D23E3E2-6ABE-4099-9956-8E631473EFFE}" presName="bgRect" presStyleLbl="bgShp" presStyleIdx="0" presStyleCnt="4"/>
      <dgm:spPr/>
      <dgm:extLst>
        <a:ext uri="{E40237B7-FDA0-4F09-8148-C483321AD2D9}">
          <dgm14:cNvPr xmlns:dgm14="http://schemas.microsoft.com/office/drawing/2010/diagram" id="0" name="" descr="Data collection helped confirm importance of EDIB focus within upcoming strategic plan and survey results were shared as part of the strategic plan &#10;"/>
        </a:ext>
      </dgm:extLst>
    </dgm:pt>
    <dgm:pt modelId="{6DB5093A-4E44-4026-8B6E-E69E5ADD5E0E}" type="pres">
      <dgm:prSet presAssocID="{4D23E3E2-6ABE-4099-9956-8E631473EF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98D062C-D826-4BEA-8710-9DD8C54A704D}" type="pres">
      <dgm:prSet presAssocID="{4D23E3E2-6ABE-4099-9956-8E631473EFFE}" presName="spaceRect" presStyleCnt="0"/>
      <dgm:spPr/>
    </dgm:pt>
    <dgm:pt modelId="{BD432345-683F-4A71-B864-124F0466FD4D}" type="pres">
      <dgm:prSet presAssocID="{4D23E3E2-6ABE-4099-9956-8E631473EFFE}" presName="parTx" presStyleLbl="revTx" presStyleIdx="0" presStyleCnt="4">
        <dgm:presLayoutVars>
          <dgm:chMax val="0"/>
          <dgm:chPref val="0"/>
        </dgm:presLayoutVars>
      </dgm:prSet>
      <dgm:spPr/>
    </dgm:pt>
    <dgm:pt modelId="{85295CBC-2005-497C-953D-9010689FE324}" type="pres">
      <dgm:prSet presAssocID="{2B2D8FB6-F84C-4E32-A79F-969891F73348}" presName="sibTrans" presStyleCnt="0"/>
      <dgm:spPr/>
    </dgm:pt>
    <dgm:pt modelId="{E5A1FC90-7C7B-4A96-B657-007E2963C72D}" type="pres">
      <dgm:prSet presAssocID="{809453A7-FA75-4D42-9C7C-376DDF1CF336}" presName="compNode" presStyleCnt="0"/>
      <dgm:spPr/>
    </dgm:pt>
    <dgm:pt modelId="{A084DAFD-A516-40E6-AF42-BC44655527D0}" type="pres">
      <dgm:prSet presAssocID="{809453A7-FA75-4D42-9C7C-376DDF1CF336}" presName="bgRect" presStyleLbl="bgShp" presStyleIdx="1" presStyleCnt="4"/>
      <dgm:spPr/>
    </dgm:pt>
    <dgm:pt modelId="{7070EC94-4606-4AC1-84E1-01A07F8B8E36}" type="pres">
      <dgm:prSet presAssocID="{809453A7-FA75-4D42-9C7C-376DDF1CF3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48968AB9-9720-4460-ACEB-B97B556F65FA}" type="pres">
      <dgm:prSet presAssocID="{809453A7-FA75-4D42-9C7C-376DDF1CF336}" presName="spaceRect" presStyleCnt="0"/>
      <dgm:spPr/>
    </dgm:pt>
    <dgm:pt modelId="{10793B4D-619B-43E0-93A0-5BF881E8B9AA}" type="pres">
      <dgm:prSet presAssocID="{809453A7-FA75-4D42-9C7C-376DDF1CF336}" presName="parTx" presStyleLbl="revTx" presStyleIdx="1" presStyleCnt="4">
        <dgm:presLayoutVars>
          <dgm:chMax val="0"/>
          <dgm:chPref val="0"/>
        </dgm:presLayoutVars>
      </dgm:prSet>
      <dgm:spPr/>
    </dgm:pt>
    <dgm:pt modelId="{F978CE48-EB84-44B4-87DB-9E834D6D4F8A}" type="pres">
      <dgm:prSet presAssocID="{9B182665-1A2C-4486-B587-BE1D6EAB8D25}" presName="sibTrans" presStyleCnt="0"/>
      <dgm:spPr/>
    </dgm:pt>
    <dgm:pt modelId="{BC7BC4B8-F44E-48C2-B971-F4149A92E1F2}" type="pres">
      <dgm:prSet presAssocID="{F91845E7-A62E-443B-A55D-D12046DF64B2}" presName="compNode" presStyleCnt="0"/>
      <dgm:spPr/>
    </dgm:pt>
    <dgm:pt modelId="{38B9D035-FA64-47B1-85BB-F27D9B2DFAEB}" type="pres">
      <dgm:prSet presAssocID="{F91845E7-A62E-443B-A55D-D12046DF64B2}" presName="bgRect" presStyleLbl="bgShp" presStyleIdx="2" presStyleCnt="4"/>
      <dgm:spPr/>
    </dgm:pt>
    <dgm:pt modelId="{0FA9D906-3355-4B6C-86FA-CA82C708E92D}" type="pres">
      <dgm:prSet presAssocID="{F91845E7-A62E-443B-A55D-D12046DF64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A1813EFF-00A1-4081-A345-67E50DB7F208}" type="pres">
      <dgm:prSet presAssocID="{F91845E7-A62E-443B-A55D-D12046DF64B2}" presName="spaceRect" presStyleCnt="0"/>
      <dgm:spPr/>
    </dgm:pt>
    <dgm:pt modelId="{CAE93C62-F078-445D-9E7C-87CC679DEC56}" type="pres">
      <dgm:prSet presAssocID="{F91845E7-A62E-443B-A55D-D12046DF64B2}" presName="parTx" presStyleLbl="revTx" presStyleIdx="2" presStyleCnt="4">
        <dgm:presLayoutVars>
          <dgm:chMax val="0"/>
          <dgm:chPref val="0"/>
        </dgm:presLayoutVars>
      </dgm:prSet>
      <dgm:spPr/>
    </dgm:pt>
    <dgm:pt modelId="{B3476DB9-1AE2-43E6-B4A5-6BAA94F82A38}" type="pres">
      <dgm:prSet presAssocID="{49823078-8279-483A-9474-76ECA91DE440}" presName="sibTrans" presStyleCnt="0"/>
      <dgm:spPr/>
    </dgm:pt>
    <dgm:pt modelId="{A6B794FB-1A1A-448E-B6B7-D022D13C5768}" type="pres">
      <dgm:prSet presAssocID="{BD3B14F5-CCA0-406A-B0E9-F06F4379CACB}" presName="compNode" presStyleCnt="0"/>
      <dgm:spPr/>
    </dgm:pt>
    <dgm:pt modelId="{95252AD1-7244-4B0C-95E6-AFC7DAED3262}" type="pres">
      <dgm:prSet presAssocID="{BD3B14F5-CCA0-406A-B0E9-F06F4379CACB}" presName="bgRect" presStyleLbl="bgShp" presStyleIdx="3" presStyleCnt="4"/>
      <dgm:spPr/>
    </dgm:pt>
    <dgm:pt modelId="{3E49F78A-6BDB-475E-B1EA-2B566187AFF2}" type="pres">
      <dgm:prSet presAssocID="{BD3B14F5-CCA0-406A-B0E9-F06F4379CA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A596258E-8678-4D7D-8AED-5D86073294F6}" type="pres">
      <dgm:prSet presAssocID="{BD3B14F5-CCA0-406A-B0E9-F06F4379CACB}" presName="spaceRect" presStyleCnt="0"/>
      <dgm:spPr/>
    </dgm:pt>
    <dgm:pt modelId="{1A369370-B10C-46FC-96AC-B57D31D790F7}" type="pres">
      <dgm:prSet presAssocID="{BD3B14F5-CCA0-406A-B0E9-F06F4379CACB}" presName="parTx" presStyleLbl="revTx" presStyleIdx="3" presStyleCnt="4">
        <dgm:presLayoutVars>
          <dgm:chMax val="0"/>
          <dgm:chPref val="0"/>
        </dgm:presLayoutVars>
      </dgm:prSet>
      <dgm:spPr/>
    </dgm:pt>
  </dgm:ptLst>
  <dgm:cxnLst>
    <dgm:cxn modelId="{FC223D21-44C4-4BF5-8E21-2489BF3A4E7A}" srcId="{10CC3E30-9C11-41A6-BFAB-0C7692A82998}" destId="{809453A7-FA75-4D42-9C7C-376DDF1CF336}" srcOrd="1" destOrd="0" parTransId="{15945547-D622-4E8D-87E7-84CDCDECAA73}" sibTransId="{9B182665-1A2C-4486-B587-BE1D6EAB8D25}"/>
    <dgm:cxn modelId="{E5B9F530-B1C3-49C1-872C-E0A1EAB0B454}" type="presOf" srcId="{10CC3E30-9C11-41A6-BFAB-0C7692A82998}" destId="{2A1A4D9A-A932-4119-8B49-9EC20BC9BE14}" srcOrd="0" destOrd="0" presId="urn:microsoft.com/office/officeart/2018/2/layout/IconVerticalSolidList"/>
    <dgm:cxn modelId="{BC41155F-72E1-4EA3-9310-C571175446BB}" srcId="{10CC3E30-9C11-41A6-BFAB-0C7692A82998}" destId="{F91845E7-A62E-443B-A55D-D12046DF64B2}" srcOrd="2" destOrd="0" parTransId="{54FD8F38-BAE8-4C62-92A4-721EDB3974CE}" sibTransId="{49823078-8279-483A-9474-76ECA91DE440}"/>
    <dgm:cxn modelId="{04816256-AE51-4564-827E-00D2ACB71617}" type="presOf" srcId="{BD3B14F5-CCA0-406A-B0E9-F06F4379CACB}" destId="{1A369370-B10C-46FC-96AC-B57D31D790F7}" srcOrd="0" destOrd="0" presId="urn:microsoft.com/office/officeart/2018/2/layout/IconVerticalSolidList"/>
    <dgm:cxn modelId="{0EACB279-D08F-485B-AEEF-63C7BEB4C426}" type="presOf" srcId="{4D23E3E2-6ABE-4099-9956-8E631473EFFE}" destId="{BD432345-683F-4A71-B864-124F0466FD4D}" srcOrd="0" destOrd="0" presId="urn:microsoft.com/office/officeart/2018/2/layout/IconVerticalSolidList"/>
    <dgm:cxn modelId="{9F49559F-7C06-4AF4-8DAE-8FEDE096E7C1}" srcId="{10CC3E30-9C11-41A6-BFAB-0C7692A82998}" destId="{4D23E3E2-6ABE-4099-9956-8E631473EFFE}" srcOrd="0" destOrd="0" parTransId="{F64F13BE-9FBC-4281-9478-84FADA86DD68}" sibTransId="{2B2D8FB6-F84C-4E32-A79F-969891F73348}"/>
    <dgm:cxn modelId="{68D32BA2-EB8C-419E-AA88-AE9133547C51}" srcId="{10CC3E30-9C11-41A6-BFAB-0C7692A82998}" destId="{BD3B14F5-CCA0-406A-B0E9-F06F4379CACB}" srcOrd="3" destOrd="0" parTransId="{333B1A43-637E-4DF3-A152-77C446311EBE}" sibTransId="{0AFACF44-868F-4D38-95F0-36170C9B4B48}"/>
    <dgm:cxn modelId="{0ED62BB6-B5CA-4480-BDF3-57E25E28F0EB}" type="presOf" srcId="{809453A7-FA75-4D42-9C7C-376DDF1CF336}" destId="{10793B4D-619B-43E0-93A0-5BF881E8B9AA}" srcOrd="0" destOrd="0" presId="urn:microsoft.com/office/officeart/2018/2/layout/IconVerticalSolidList"/>
    <dgm:cxn modelId="{51FA26E2-ABBF-4B10-B177-56918A2B298E}" type="presOf" srcId="{F91845E7-A62E-443B-A55D-D12046DF64B2}" destId="{CAE93C62-F078-445D-9E7C-87CC679DEC56}" srcOrd="0" destOrd="0" presId="urn:microsoft.com/office/officeart/2018/2/layout/IconVerticalSolidList"/>
    <dgm:cxn modelId="{8BD91844-1578-4C64-ADD5-76B30B7E0227}" type="presParOf" srcId="{2A1A4D9A-A932-4119-8B49-9EC20BC9BE14}" destId="{990E0168-234B-4791-8225-7592D8BC1700}" srcOrd="0" destOrd="0" presId="urn:microsoft.com/office/officeart/2018/2/layout/IconVerticalSolidList"/>
    <dgm:cxn modelId="{5183AC86-5B01-461E-88DF-60AE42D11922}" type="presParOf" srcId="{990E0168-234B-4791-8225-7592D8BC1700}" destId="{D3ED86A1-814A-4C58-9EC7-541465417AF0}" srcOrd="0" destOrd="0" presId="urn:microsoft.com/office/officeart/2018/2/layout/IconVerticalSolidList"/>
    <dgm:cxn modelId="{B43911D6-3397-4D80-871A-435B95FC6B38}" type="presParOf" srcId="{990E0168-234B-4791-8225-7592D8BC1700}" destId="{6DB5093A-4E44-4026-8B6E-E69E5ADD5E0E}" srcOrd="1" destOrd="0" presId="urn:microsoft.com/office/officeart/2018/2/layout/IconVerticalSolidList"/>
    <dgm:cxn modelId="{49B90595-B0E6-43F3-B4D2-96C216DFFFC5}" type="presParOf" srcId="{990E0168-234B-4791-8225-7592D8BC1700}" destId="{898D062C-D826-4BEA-8710-9DD8C54A704D}" srcOrd="2" destOrd="0" presId="urn:microsoft.com/office/officeart/2018/2/layout/IconVerticalSolidList"/>
    <dgm:cxn modelId="{533BA991-6211-47D0-8068-70536843EDC9}" type="presParOf" srcId="{990E0168-234B-4791-8225-7592D8BC1700}" destId="{BD432345-683F-4A71-B864-124F0466FD4D}" srcOrd="3" destOrd="0" presId="urn:microsoft.com/office/officeart/2018/2/layout/IconVerticalSolidList"/>
    <dgm:cxn modelId="{F81F8ADF-CF8D-47CB-9D5C-4D371DE7CC92}" type="presParOf" srcId="{2A1A4D9A-A932-4119-8B49-9EC20BC9BE14}" destId="{85295CBC-2005-497C-953D-9010689FE324}" srcOrd="1" destOrd="0" presId="urn:microsoft.com/office/officeart/2018/2/layout/IconVerticalSolidList"/>
    <dgm:cxn modelId="{AB3A554E-BB8A-4CAB-A5B8-8AED236EC2B5}" type="presParOf" srcId="{2A1A4D9A-A932-4119-8B49-9EC20BC9BE14}" destId="{E5A1FC90-7C7B-4A96-B657-007E2963C72D}" srcOrd="2" destOrd="0" presId="urn:microsoft.com/office/officeart/2018/2/layout/IconVerticalSolidList"/>
    <dgm:cxn modelId="{87FDB205-3B3F-4CF4-9F13-1280174D150B}" type="presParOf" srcId="{E5A1FC90-7C7B-4A96-B657-007E2963C72D}" destId="{A084DAFD-A516-40E6-AF42-BC44655527D0}" srcOrd="0" destOrd="0" presId="urn:microsoft.com/office/officeart/2018/2/layout/IconVerticalSolidList"/>
    <dgm:cxn modelId="{1E8A21BC-0E7A-4F26-95E5-0D4A2B3F3BE3}" type="presParOf" srcId="{E5A1FC90-7C7B-4A96-B657-007E2963C72D}" destId="{7070EC94-4606-4AC1-84E1-01A07F8B8E36}" srcOrd="1" destOrd="0" presId="urn:microsoft.com/office/officeart/2018/2/layout/IconVerticalSolidList"/>
    <dgm:cxn modelId="{537FFDF2-D275-457F-886E-7B5A0014BE16}" type="presParOf" srcId="{E5A1FC90-7C7B-4A96-B657-007E2963C72D}" destId="{48968AB9-9720-4460-ACEB-B97B556F65FA}" srcOrd="2" destOrd="0" presId="urn:microsoft.com/office/officeart/2018/2/layout/IconVerticalSolidList"/>
    <dgm:cxn modelId="{CE12A6DE-1B3C-46EF-B7AF-275893D03BDF}" type="presParOf" srcId="{E5A1FC90-7C7B-4A96-B657-007E2963C72D}" destId="{10793B4D-619B-43E0-93A0-5BF881E8B9AA}" srcOrd="3" destOrd="0" presId="urn:microsoft.com/office/officeart/2018/2/layout/IconVerticalSolidList"/>
    <dgm:cxn modelId="{E4F471B1-B75F-4F82-AA46-0A9551BE3CF5}" type="presParOf" srcId="{2A1A4D9A-A932-4119-8B49-9EC20BC9BE14}" destId="{F978CE48-EB84-44B4-87DB-9E834D6D4F8A}" srcOrd="3" destOrd="0" presId="urn:microsoft.com/office/officeart/2018/2/layout/IconVerticalSolidList"/>
    <dgm:cxn modelId="{185B71CE-DF32-4716-90DF-FA772F201187}" type="presParOf" srcId="{2A1A4D9A-A932-4119-8B49-9EC20BC9BE14}" destId="{BC7BC4B8-F44E-48C2-B971-F4149A92E1F2}" srcOrd="4" destOrd="0" presId="urn:microsoft.com/office/officeart/2018/2/layout/IconVerticalSolidList"/>
    <dgm:cxn modelId="{2F72D0C9-7F57-4A6C-AFD0-AF156138676C}" type="presParOf" srcId="{BC7BC4B8-F44E-48C2-B971-F4149A92E1F2}" destId="{38B9D035-FA64-47B1-85BB-F27D9B2DFAEB}" srcOrd="0" destOrd="0" presId="urn:microsoft.com/office/officeart/2018/2/layout/IconVerticalSolidList"/>
    <dgm:cxn modelId="{D0810191-1585-45DA-8D54-ED4AAAA84BE7}" type="presParOf" srcId="{BC7BC4B8-F44E-48C2-B971-F4149A92E1F2}" destId="{0FA9D906-3355-4B6C-86FA-CA82C708E92D}" srcOrd="1" destOrd="0" presId="urn:microsoft.com/office/officeart/2018/2/layout/IconVerticalSolidList"/>
    <dgm:cxn modelId="{77C9ABD5-3009-4525-BABE-068F5E011BBB}" type="presParOf" srcId="{BC7BC4B8-F44E-48C2-B971-F4149A92E1F2}" destId="{A1813EFF-00A1-4081-A345-67E50DB7F208}" srcOrd="2" destOrd="0" presId="urn:microsoft.com/office/officeart/2018/2/layout/IconVerticalSolidList"/>
    <dgm:cxn modelId="{6A9388AB-3799-4A76-8E14-4E1937FF5981}" type="presParOf" srcId="{BC7BC4B8-F44E-48C2-B971-F4149A92E1F2}" destId="{CAE93C62-F078-445D-9E7C-87CC679DEC56}" srcOrd="3" destOrd="0" presId="urn:microsoft.com/office/officeart/2018/2/layout/IconVerticalSolidList"/>
    <dgm:cxn modelId="{5642BC65-1967-45E5-AD99-5A9A7CB04FFA}" type="presParOf" srcId="{2A1A4D9A-A932-4119-8B49-9EC20BC9BE14}" destId="{B3476DB9-1AE2-43E6-B4A5-6BAA94F82A38}" srcOrd="5" destOrd="0" presId="urn:microsoft.com/office/officeart/2018/2/layout/IconVerticalSolidList"/>
    <dgm:cxn modelId="{D7E2DD81-80D4-42A3-9A75-6C9E5EC5743C}" type="presParOf" srcId="{2A1A4D9A-A932-4119-8B49-9EC20BC9BE14}" destId="{A6B794FB-1A1A-448E-B6B7-D022D13C5768}" srcOrd="6" destOrd="0" presId="urn:microsoft.com/office/officeart/2018/2/layout/IconVerticalSolidList"/>
    <dgm:cxn modelId="{18762982-7F47-4DFB-A3DE-1D2F04B5B0D2}" type="presParOf" srcId="{A6B794FB-1A1A-448E-B6B7-D022D13C5768}" destId="{95252AD1-7244-4B0C-95E6-AFC7DAED3262}" srcOrd="0" destOrd="0" presId="urn:microsoft.com/office/officeart/2018/2/layout/IconVerticalSolidList"/>
    <dgm:cxn modelId="{73B5E7BD-FA8B-4824-8C7A-246E3D565CC7}" type="presParOf" srcId="{A6B794FB-1A1A-448E-B6B7-D022D13C5768}" destId="{3E49F78A-6BDB-475E-B1EA-2B566187AFF2}" srcOrd="1" destOrd="0" presId="urn:microsoft.com/office/officeart/2018/2/layout/IconVerticalSolidList"/>
    <dgm:cxn modelId="{0A0CD316-57A3-41F8-90B7-E0D448D2E7F7}" type="presParOf" srcId="{A6B794FB-1A1A-448E-B6B7-D022D13C5768}" destId="{A596258E-8678-4D7D-8AED-5D86073294F6}" srcOrd="2" destOrd="0" presId="urn:microsoft.com/office/officeart/2018/2/layout/IconVerticalSolidList"/>
    <dgm:cxn modelId="{A78A9ED8-08ED-4367-9A42-440744917ABF}" type="presParOf" srcId="{A6B794FB-1A1A-448E-B6B7-D022D13C5768}" destId="{1A369370-B10C-46FC-96AC-B57D31D790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CC3E30-9C11-41A6-BFAB-0C7692A8299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D23E3E2-6ABE-4099-9956-8E631473EFFE}">
      <dgm:prSet custT="1"/>
      <dgm:spPr/>
      <dgm:t>
        <a:bodyPr/>
        <a:lstStyle/>
        <a:p>
          <a:r>
            <a:rPr lang="en-US" sz="2000" dirty="0">
              <a:latin typeface="Arial" panose="020B0604020202020204" pitchFamily="34" charset="0"/>
              <a:cs typeface="Arial" panose="020B0604020202020204" pitchFamily="34" charset="0"/>
            </a:rPr>
            <a:t>Invested in an EDIB role internally to support staff growth as well as better service user experience. This role will focus on increasing our “who” through identification of the “why” and “how” we can reduce barriers </a:t>
          </a:r>
        </a:p>
      </dgm:t>
      <dgm:extLst>
        <a:ext uri="{E40237B7-FDA0-4F09-8148-C483321AD2D9}">
          <dgm14:cNvPr xmlns:dgm14="http://schemas.microsoft.com/office/drawing/2010/diagram" id="0" name="" descr="Invested in an EDIB role internally to support staff growth as well as better service user experience. This role will focus on increasing our “who” through identification of the “why” and “how” we can reduce barriers &#10;"/>
        </a:ext>
      </dgm:extLst>
    </dgm:pt>
    <dgm:pt modelId="{F64F13BE-9FBC-4281-9478-84FADA86DD68}" type="parTrans" cxnId="{9F49559F-7C06-4AF4-8DAE-8FEDE096E7C1}">
      <dgm:prSet/>
      <dgm:spPr/>
      <dgm:t>
        <a:bodyPr/>
        <a:lstStyle/>
        <a:p>
          <a:endParaRPr lang="en-US"/>
        </a:p>
      </dgm:t>
    </dgm:pt>
    <dgm:pt modelId="{2B2D8FB6-F84C-4E32-A79F-969891F73348}" type="sibTrans" cxnId="{9F49559F-7C06-4AF4-8DAE-8FEDE096E7C1}">
      <dgm:prSet/>
      <dgm:spPr/>
      <dgm:t>
        <a:bodyPr/>
        <a:lstStyle/>
        <a:p>
          <a:endParaRPr lang="en-US"/>
        </a:p>
      </dgm:t>
    </dgm:pt>
    <dgm:pt modelId="{809453A7-FA75-4D42-9C7C-376DDF1CF336}">
      <dgm:prSet/>
      <dgm:spPr/>
      <dgm:t>
        <a:bodyPr/>
        <a:lstStyle/>
        <a:p>
          <a:r>
            <a:rPr lang="en-US" dirty="0">
              <a:latin typeface="Arial" panose="020B0604020202020204" pitchFamily="34" charset="0"/>
              <a:cs typeface="Arial" panose="020B0604020202020204" pitchFamily="34" charset="0"/>
            </a:rPr>
            <a:t>Utilizing existing baseline data to create a baseline to monitor annually for improvement </a:t>
          </a:r>
        </a:p>
      </dgm:t>
      <dgm:extLst>
        <a:ext uri="{E40237B7-FDA0-4F09-8148-C483321AD2D9}">
          <dgm14:cNvPr xmlns:dgm14="http://schemas.microsoft.com/office/drawing/2010/diagram" id="0" name="" descr="Utilizing existing baseline data to create a baseline to monitor annually for improvement &#10;"/>
        </a:ext>
      </dgm:extLst>
    </dgm:pt>
    <dgm:pt modelId="{15945547-D622-4E8D-87E7-84CDCDECAA73}" type="parTrans" cxnId="{FC223D21-44C4-4BF5-8E21-2489BF3A4E7A}">
      <dgm:prSet/>
      <dgm:spPr/>
      <dgm:t>
        <a:bodyPr/>
        <a:lstStyle/>
        <a:p>
          <a:endParaRPr lang="en-US"/>
        </a:p>
      </dgm:t>
    </dgm:pt>
    <dgm:pt modelId="{9B182665-1A2C-4486-B587-BE1D6EAB8D25}" type="sibTrans" cxnId="{FC223D21-44C4-4BF5-8E21-2489BF3A4E7A}">
      <dgm:prSet/>
      <dgm:spPr/>
      <dgm:t>
        <a:bodyPr/>
        <a:lstStyle/>
        <a:p>
          <a:endParaRPr lang="en-US"/>
        </a:p>
      </dgm:t>
    </dgm:pt>
    <dgm:pt modelId="{F91845E7-A62E-443B-A55D-D12046DF64B2}">
      <dgm:prSet/>
      <dgm:spPr/>
      <dgm:t>
        <a:bodyPr/>
        <a:lstStyle/>
        <a:p>
          <a:r>
            <a:rPr lang="en-US" dirty="0">
              <a:latin typeface="Arial" panose="020B0604020202020204" pitchFamily="34" charset="0"/>
              <a:cs typeface="Arial" panose="020B0604020202020204" pitchFamily="34" charset="0"/>
            </a:rPr>
            <a:t>Included our surveys and findings on a Community Partner Resource section of our website to share with others </a:t>
          </a:r>
        </a:p>
      </dgm:t>
      <dgm:extLst>
        <a:ext uri="{E40237B7-FDA0-4F09-8148-C483321AD2D9}">
          <dgm14:cNvPr xmlns:dgm14="http://schemas.microsoft.com/office/drawing/2010/diagram" id="0" name="" descr="Included our surveys and findings on a Community Partner Resource section of our website to share with others &#10;"/>
        </a:ext>
      </dgm:extLst>
    </dgm:pt>
    <dgm:pt modelId="{54FD8F38-BAE8-4C62-92A4-721EDB3974CE}" type="parTrans" cxnId="{BC41155F-72E1-4EA3-9310-C571175446BB}">
      <dgm:prSet/>
      <dgm:spPr/>
      <dgm:t>
        <a:bodyPr/>
        <a:lstStyle/>
        <a:p>
          <a:endParaRPr lang="en-US"/>
        </a:p>
      </dgm:t>
    </dgm:pt>
    <dgm:pt modelId="{49823078-8279-483A-9474-76ECA91DE440}" type="sibTrans" cxnId="{BC41155F-72E1-4EA3-9310-C571175446BB}">
      <dgm:prSet/>
      <dgm:spPr/>
      <dgm:t>
        <a:bodyPr/>
        <a:lstStyle/>
        <a:p>
          <a:endParaRPr lang="en-US"/>
        </a:p>
      </dgm:t>
    </dgm:pt>
    <dgm:pt modelId="{BD3B14F5-CCA0-406A-B0E9-F06F4379CACB}">
      <dgm:prSet/>
      <dgm:spPr/>
      <dgm:t>
        <a:bodyPr/>
        <a:lstStyle/>
        <a:p>
          <a:r>
            <a:rPr lang="en-US" dirty="0">
              <a:latin typeface="Arial" panose="020B0604020202020204" pitchFamily="34" charset="0"/>
              <a:cs typeface="Arial" panose="020B0604020202020204" pitchFamily="34" charset="0"/>
            </a:rPr>
            <a:t>Sharing data with team members and others in our sector to support creation of programs and services that reflect the wider community </a:t>
          </a:r>
        </a:p>
      </dgm:t>
      <dgm:extLst>
        <a:ext uri="{E40237B7-FDA0-4F09-8148-C483321AD2D9}">
          <dgm14:cNvPr xmlns:dgm14="http://schemas.microsoft.com/office/drawing/2010/diagram" id="0" name="" descr="Sharing data with team members and others in our sector to support creation of programs and services that reflect the wider community &#10;"/>
        </a:ext>
      </dgm:extLst>
    </dgm:pt>
    <dgm:pt modelId="{333B1A43-637E-4DF3-A152-77C446311EBE}" type="parTrans" cxnId="{68D32BA2-EB8C-419E-AA88-AE9133547C51}">
      <dgm:prSet/>
      <dgm:spPr/>
      <dgm:t>
        <a:bodyPr/>
        <a:lstStyle/>
        <a:p>
          <a:endParaRPr lang="en-US"/>
        </a:p>
      </dgm:t>
    </dgm:pt>
    <dgm:pt modelId="{0AFACF44-868F-4D38-95F0-36170C9B4B48}" type="sibTrans" cxnId="{68D32BA2-EB8C-419E-AA88-AE9133547C51}">
      <dgm:prSet/>
      <dgm:spPr/>
      <dgm:t>
        <a:bodyPr/>
        <a:lstStyle/>
        <a:p>
          <a:endParaRPr lang="en-US"/>
        </a:p>
      </dgm:t>
    </dgm:pt>
    <dgm:pt modelId="{2A1A4D9A-A932-4119-8B49-9EC20BC9BE14}" type="pres">
      <dgm:prSet presAssocID="{10CC3E30-9C11-41A6-BFAB-0C7692A82998}" presName="root" presStyleCnt="0">
        <dgm:presLayoutVars>
          <dgm:dir/>
          <dgm:resizeHandles val="exact"/>
        </dgm:presLayoutVars>
      </dgm:prSet>
      <dgm:spPr/>
    </dgm:pt>
    <dgm:pt modelId="{990E0168-234B-4791-8225-7592D8BC1700}" type="pres">
      <dgm:prSet presAssocID="{4D23E3E2-6ABE-4099-9956-8E631473EFFE}" presName="compNode" presStyleCnt="0"/>
      <dgm:spPr/>
    </dgm:pt>
    <dgm:pt modelId="{D3ED86A1-814A-4C58-9EC7-541465417AF0}" type="pres">
      <dgm:prSet presAssocID="{4D23E3E2-6ABE-4099-9956-8E631473EFFE}" presName="bgRect" presStyleLbl="bgShp" presStyleIdx="0" presStyleCnt="4"/>
      <dgm:spPr/>
    </dgm:pt>
    <dgm:pt modelId="{6DB5093A-4E44-4026-8B6E-E69E5ADD5E0E}" type="pres">
      <dgm:prSet presAssocID="{4D23E3E2-6ABE-4099-9956-8E631473EFFE}"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mark"/>
        </a:ext>
      </dgm:extLst>
    </dgm:pt>
    <dgm:pt modelId="{898D062C-D826-4BEA-8710-9DD8C54A704D}" type="pres">
      <dgm:prSet presAssocID="{4D23E3E2-6ABE-4099-9956-8E631473EFFE}" presName="spaceRect" presStyleCnt="0"/>
      <dgm:spPr/>
    </dgm:pt>
    <dgm:pt modelId="{BD432345-683F-4A71-B864-124F0466FD4D}" type="pres">
      <dgm:prSet presAssocID="{4D23E3E2-6ABE-4099-9956-8E631473EFFE}" presName="parTx" presStyleLbl="revTx" presStyleIdx="0" presStyleCnt="4">
        <dgm:presLayoutVars>
          <dgm:chMax val="0"/>
          <dgm:chPref val="0"/>
        </dgm:presLayoutVars>
      </dgm:prSet>
      <dgm:spPr/>
    </dgm:pt>
    <dgm:pt modelId="{85295CBC-2005-497C-953D-9010689FE324}" type="pres">
      <dgm:prSet presAssocID="{2B2D8FB6-F84C-4E32-A79F-969891F73348}" presName="sibTrans" presStyleCnt="0"/>
      <dgm:spPr/>
    </dgm:pt>
    <dgm:pt modelId="{E5A1FC90-7C7B-4A96-B657-007E2963C72D}" type="pres">
      <dgm:prSet presAssocID="{809453A7-FA75-4D42-9C7C-376DDF1CF336}" presName="compNode" presStyleCnt="0"/>
      <dgm:spPr/>
    </dgm:pt>
    <dgm:pt modelId="{A084DAFD-A516-40E6-AF42-BC44655527D0}" type="pres">
      <dgm:prSet presAssocID="{809453A7-FA75-4D42-9C7C-376DDF1CF336}" presName="bgRect" presStyleLbl="bgShp" presStyleIdx="1" presStyleCnt="4"/>
      <dgm:spPr/>
    </dgm:pt>
    <dgm:pt modelId="{7070EC94-4606-4AC1-84E1-01A07F8B8E36}" type="pres">
      <dgm:prSet presAssocID="{809453A7-FA75-4D42-9C7C-376DDF1CF336}"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 List"/>
        </a:ext>
      </dgm:extLst>
    </dgm:pt>
    <dgm:pt modelId="{48968AB9-9720-4460-ACEB-B97B556F65FA}" type="pres">
      <dgm:prSet presAssocID="{809453A7-FA75-4D42-9C7C-376DDF1CF336}" presName="spaceRect" presStyleCnt="0"/>
      <dgm:spPr/>
    </dgm:pt>
    <dgm:pt modelId="{10793B4D-619B-43E0-93A0-5BF881E8B9AA}" type="pres">
      <dgm:prSet presAssocID="{809453A7-FA75-4D42-9C7C-376DDF1CF336}" presName="parTx" presStyleLbl="revTx" presStyleIdx="1" presStyleCnt="4">
        <dgm:presLayoutVars>
          <dgm:chMax val="0"/>
          <dgm:chPref val="0"/>
        </dgm:presLayoutVars>
      </dgm:prSet>
      <dgm:spPr/>
    </dgm:pt>
    <dgm:pt modelId="{F978CE48-EB84-44B4-87DB-9E834D6D4F8A}" type="pres">
      <dgm:prSet presAssocID="{9B182665-1A2C-4486-B587-BE1D6EAB8D25}" presName="sibTrans" presStyleCnt="0"/>
      <dgm:spPr/>
    </dgm:pt>
    <dgm:pt modelId="{BC7BC4B8-F44E-48C2-B971-F4149A92E1F2}" type="pres">
      <dgm:prSet presAssocID="{F91845E7-A62E-443B-A55D-D12046DF64B2}" presName="compNode" presStyleCnt="0"/>
      <dgm:spPr/>
    </dgm:pt>
    <dgm:pt modelId="{38B9D035-FA64-47B1-85BB-F27D9B2DFAEB}" type="pres">
      <dgm:prSet presAssocID="{F91845E7-A62E-443B-A55D-D12046DF64B2}" presName="bgRect" presStyleLbl="bgShp" presStyleIdx="2" presStyleCnt="4"/>
      <dgm:spPr/>
    </dgm:pt>
    <dgm:pt modelId="{0FA9D906-3355-4B6C-86FA-CA82C708E92D}" type="pres">
      <dgm:prSet presAssocID="{F91845E7-A62E-443B-A55D-D12046DF64B2}"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a:ext>
      </dgm:extLst>
    </dgm:pt>
    <dgm:pt modelId="{A1813EFF-00A1-4081-A345-67E50DB7F208}" type="pres">
      <dgm:prSet presAssocID="{F91845E7-A62E-443B-A55D-D12046DF64B2}" presName="spaceRect" presStyleCnt="0"/>
      <dgm:spPr/>
    </dgm:pt>
    <dgm:pt modelId="{CAE93C62-F078-445D-9E7C-87CC679DEC56}" type="pres">
      <dgm:prSet presAssocID="{F91845E7-A62E-443B-A55D-D12046DF64B2}" presName="parTx" presStyleLbl="revTx" presStyleIdx="2" presStyleCnt="4">
        <dgm:presLayoutVars>
          <dgm:chMax val="0"/>
          <dgm:chPref val="0"/>
        </dgm:presLayoutVars>
      </dgm:prSet>
      <dgm:spPr/>
    </dgm:pt>
    <dgm:pt modelId="{B3476DB9-1AE2-43E6-B4A5-6BAA94F82A38}" type="pres">
      <dgm:prSet presAssocID="{49823078-8279-483A-9474-76ECA91DE440}" presName="sibTrans" presStyleCnt="0"/>
      <dgm:spPr/>
    </dgm:pt>
    <dgm:pt modelId="{A6B794FB-1A1A-448E-B6B7-D022D13C5768}" type="pres">
      <dgm:prSet presAssocID="{BD3B14F5-CCA0-406A-B0E9-F06F4379CACB}" presName="compNode" presStyleCnt="0"/>
      <dgm:spPr/>
    </dgm:pt>
    <dgm:pt modelId="{95252AD1-7244-4B0C-95E6-AFC7DAED3262}" type="pres">
      <dgm:prSet presAssocID="{BD3B14F5-CCA0-406A-B0E9-F06F4379CACB}" presName="bgRect" presStyleLbl="bgShp" presStyleIdx="3" presStyleCnt="4" custLinFactNeighborX="-13423" custLinFactNeighborY="-4969"/>
      <dgm:spPr/>
    </dgm:pt>
    <dgm:pt modelId="{3E49F78A-6BDB-475E-B1EA-2B566187AFF2}" type="pres">
      <dgm:prSet presAssocID="{BD3B14F5-CCA0-406A-B0E9-F06F4379CACB}"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ead with Gears"/>
        </a:ext>
      </dgm:extLst>
    </dgm:pt>
    <dgm:pt modelId="{A596258E-8678-4D7D-8AED-5D86073294F6}" type="pres">
      <dgm:prSet presAssocID="{BD3B14F5-CCA0-406A-B0E9-F06F4379CACB}" presName="spaceRect" presStyleCnt="0"/>
      <dgm:spPr/>
    </dgm:pt>
    <dgm:pt modelId="{1A369370-B10C-46FC-96AC-B57D31D790F7}" type="pres">
      <dgm:prSet presAssocID="{BD3B14F5-CCA0-406A-B0E9-F06F4379CACB}" presName="parTx" presStyleLbl="revTx" presStyleIdx="3" presStyleCnt="4">
        <dgm:presLayoutVars>
          <dgm:chMax val="0"/>
          <dgm:chPref val="0"/>
        </dgm:presLayoutVars>
      </dgm:prSet>
      <dgm:spPr/>
    </dgm:pt>
  </dgm:ptLst>
  <dgm:cxnLst>
    <dgm:cxn modelId="{FC223D21-44C4-4BF5-8E21-2489BF3A4E7A}" srcId="{10CC3E30-9C11-41A6-BFAB-0C7692A82998}" destId="{809453A7-FA75-4D42-9C7C-376DDF1CF336}" srcOrd="1" destOrd="0" parTransId="{15945547-D622-4E8D-87E7-84CDCDECAA73}" sibTransId="{9B182665-1A2C-4486-B587-BE1D6EAB8D25}"/>
    <dgm:cxn modelId="{E5B9F530-B1C3-49C1-872C-E0A1EAB0B454}" type="presOf" srcId="{10CC3E30-9C11-41A6-BFAB-0C7692A82998}" destId="{2A1A4D9A-A932-4119-8B49-9EC20BC9BE14}" srcOrd="0" destOrd="0" presId="urn:microsoft.com/office/officeart/2018/2/layout/IconVerticalSolidList"/>
    <dgm:cxn modelId="{BC41155F-72E1-4EA3-9310-C571175446BB}" srcId="{10CC3E30-9C11-41A6-BFAB-0C7692A82998}" destId="{F91845E7-A62E-443B-A55D-D12046DF64B2}" srcOrd="2" destOrd="0" parTransId="{54FD8F38-BAE8-4C62-92A4-721EDB3974CE}" sibTransId="{49823078-8279-483A-9474-76ECA91DE440}"/>
    <dgm:cxn modelId="{04816256-AE51-4564-827E-00D2ACB71617}" type="presOf" srcId="{BD3B14F5-CCA0-406A-B0E9-F06F4379CACB}" destId="{1A369370-B10C-46FC-96AC-B57D31D790F7}" srcOrd="0" destOrd="0" presId="urn:microsoft.com/office/officeart/2018/2/layout/IconVerticalSolidList"/>
    <dgm:cxn modelId="{0EACB279-D08F-485B-AEEF-63C7BEB4C426}" type="presOf" srcId="{4D23E3E2-6ABE-4099-9956-8E631473EFFE}" destId="{BD432345-683F-4A71-B864-124F0466FD4D}" srcOrd="0" destOrd="0" presId="urn:microsoft.com/office/officeart/2018/2/layout/IconVerticalSolidList"/>
    <dgm:cxn modelId="{9F49559F-7C06-4AF4-8DAE-8FEDE096E7C1}" srcId="{10CC3E30-9C11-41A6-BFAB-0C7692A82998}" destId="{4D23E3E2-6ABE-4099-9956-8E631473EFFE}" srcOrd="0" destOrd="0" parTransId="{F64F13BE-9FBC-4281-9478-84FADA86DD68}" sibTransId="{2B2D8FB6-F84C-4E32-A79F-969891F73348}"/>
    <dgm:cxn modelId="{68D32BA2-EB8C-419E-AA88-AE9133547C51}" srcId="{10CC3E30-9C11-41A6-BFAB-0C7692A82998}" destId="{BD3B14F5-CCA0-406A-B0E9-F06F4379CACB}" srcOrd="3" destOrd="0" parTransId="{333B1A43-637E-4DF3-A152-77C446311EBE}" sibTransId="{0AFACF44-868F-4D38-95F0-36170C9B4B48}"/>
    <dgm:cxn modelId="{0ED62BB6-B5CA-4480-BDF3-57E25E28F0EB}" type="presOf" srcId="{809453A7-FA75-4D42-9C7C-376DDF1CF336}" destId="{10793B4D-619B-43E0-93A0-5BF881E8B9AA}" srcOrd="0" destOrd="0" presId="urn:microsoft.com/office/officeart/2018/2/layout/IconVerticalSolidList"/>
    <dgm:cxn modelId="{51FA26E2-ABBF-4B10-B177-56918A2B298E}" type="presOf" srcId="{F91845E7-A62E-443B-A55D-D12046DF64B2}" destId="{CAE93C62-F078-445D-9E7C-87CC679DEC56}" srcOrd="0" destOrd="0" presId="urn:microsoft.com/office/officeart/2018/2/layout/IconVerticalSolidList"/>
    <dgm:cxn modelId="{8BD91844-1578-4C64-ADD5-76B30B7E0227}" type="presParOf" srcId="{2A1A4D9A-A932-4119-8B49-9EC20BC9BE14}" destId="{990E0168-234B-4791-8225-7592D8BC1700}" srcOrd="0" destOrd="0" presId="urn:microsoft.com/office/officeart/2018/2/layout/IconVerticalSolidList"/>
    <dgm:cxn modelId="{5183AC86-5B01-461E-88DF-60AE42D11922}" type="presParOf" srcId="{990E0168-234B-4791-8225-7592D8BC1700}" destId="{D3ED86A1-814A-4C58-9EC7-541465417AF0}" srcOrd="0" destOrd="0" presId="urn:microsoft.com/office/officeart/2018/2/layout/IconVerticalSolidList"/>
    <dgm:cxn modelId="{B43911D6-3397-4D80-871A-435B95FC6B38}" type="presParOf" srcId="{990E0168-234B-4791-8225-7592D8BC1700}" destId="{6DB5093A-4E44-4026-8B6E-E69E5ADD5E0E}" srcOrd="1" destOrd="0" presId="urn:microsoft.com/office/officeart/2018/2/layout/IconVerticalSolidList"/>
    <dgm:cxn modelId="{49B90595-B0E6-43F3-B4D2-96C216DFFFC5}" type="presParOf" srcId="{990E0168-234B-4791-8225-7592D8BC1700}" destId="{898D062C-D826-4BEA-8710-9DD8C54A704D}" srcOrd="2" destOrd="0" presId="urn:microsoft.com/office/officeart/2018/2/layout/IconVerticalSolidList"/>
    <dgm:cxn modelId="{533BA991-6211-47D0-8068-70536843EDC9}" type="presParOf" srcId="{990E0168-234B-4791-8225-7592D8BC1700}" destId="{BD432345-683F-4A71-B864-124F0466FD4D}" srcOrd="3" destOrd="0" presId="urn:microsoft.com/office/officeart/2018/2/layout/IconVerticalSolidList"/>
    <dgm:cxn modelId="{F81F8ADF-CF8D-47CB-9D5C-4D371DE7CC92}" type="presParOf" srcId="{2A1A4D9A-A932-4119-8B49-9EC20BC9BE14}" destId="{85295CBC-2005-497C-953D-9010689FE324}" srcOrd="1" destOrd="0" presId="urn:microsoft.com/office/officeart/2018/2/layout/IconVerticalSolidList"/>
    <dgm:cxn modelId="{AB3A554E-BB8A-4CAB-A5B8-8AED236EC2B5}" type="presParOf" srcId="{2A1A4D9A-A932-4119-8B49-9EC20BC9BE14}" destId="{E5A1FC90-7C7B-4A96-B657-007E2963C72D}" srcOrd="2" destOrd="0" presId="urn:microsoft.com/office/officeart/2018/2/layout/IconVerticalSolidList"/>
    <dgm:cxn modelId="{87FDB205-3B3F-4CF4-9F13-1280174D150B}" type="presParOf" srcId="{E5A1FC90-7C7B-4A96-B657-007E2963C72D}" destId="{A084DAFD-A516-40E6-AF42-BC44655527D0}" srcOrd="0" destOrd="0" presId="urn:microsoft.com/office/officeart/2018/2/layout/IconVerticalSolidList"/>
    <dgm:cxn modelId="{1E8A21BC-0E7A-4F26-95E5-0D4A2B3F3BE3}" type="presParOf" srcId="{E5A1FC90-7C7B-4A96-B657-007E2963C72D}" destId="{7070EC94-4606-4AC1-84E1-01A07F8B8E36}" srcOrd="1" destOrd="0" presId="urn:microsoft.com/office/officeart/2018/2/layout/IconVerticalSolidList"/>
    <dgm:cxn modelId="{537FFDF2-D275-457F-886E-7B5A0014BE16}" type="presParOf" srcId="{E5A1FC90-7C7B-4A96-B657-007E2963C72D}" destId="{48968AB9-9720-4460-ACEB-B97B556F65FA}" srcOrd="2" destOrd="0" presId="urn:microsoft.com/office/officeart/2018/2/layout/IconVerticalSolidList"/>
    <dgm:cxn modelId="{CE12A6DE-1B3C-46EF-B7AF-275893D03BDF}" type="presParOf" srcId="{E5A1FC90-7C7B-4A96-B657-007E2963C72D}" destId="{10793B4D-619B-43E0-93A0-5BF881E8B9AA}" srcOrd="3" destOrd="0" presId="urn:microsoft.com/office/officeart/2018/2/layout/IconVerticalSolidList"/>
    <dgm:cxn modelId="{E4F471B1-B75F-4F82-AA46-0A9551BE3CF5}" type="presParOf" srcId="{2A1A4D9A-A932-4119-8B49-9EC20BC9BE14}" destId="{F978CE48-EB84-44B4-87DB-9E834D6D4F8A}" srcOrd="3" destOrd="0" presId="urn:microsoft.com/office/officeart/2018/2/layout/IconVerticalSolidList"/>
    <dgm:cxn modelId="{185B71CE-DF32-4716-90DF-FA772F201187}" type="presParOf" srcId="{2A1A4D9A-A932-4119-8B49-9EC20BC9BE14}" destId="{BC7BC4B8-F44E-48C2-B971-F4149A92E1F2}" srcOrd="4" destOrd="0" presId="urn:microsoft.com/office/officeart/2018/2/layout/IconVerticalSolidList"/>
    <dgm:cxn modelId="{2F72D0C9-7F57-4A6C-AFD0-AF156138676C}" type="presParOf" srcId="{BC7BC4B8-F44E-48C2-B971-F4149A92E1F2}" destId="{38B9D035-FA64-47B1-85BB-F27D9B2DFAEB}" srcOrd="0" destOrd="0" presId="urn:microsoft.com/office/officeart/2018/2/layout/IconVerticalSolidList"/>
    <dgm:cxn modelId="{D0810191-1585-45DA-8D54-ED4AAAA84BE7}" type="presParOf" srcId="{BC7BC4B8-F44E-48C2-B971-F4149A92E1F2}" destId="{0FA9D906-3355-4B6C-86FA-CA82C708E92D}" srcOrd="1" destOrd="0" presId="urn:microsoft.com/office/officeart/2018/2/layout/IconVerticalSolidList"/>
    <dgm:cxn modelId="{77C9ABD5-3009-4525-BABE-068F5E011BBB}" type="presParOf" srcId="{BC7BC4B8-F44E-48C2-B971-F4149A92E1F2}" destId="{A1813EFF-00A1-4081-A345-67E50DB7F208}" srcOrd="2" destOrd="0" presId="urn:microsoft.com/office/officeart/2018/2/layout/IconVerticalSolidList"/>
    <dgm:cxn modelId="{6A9388AB-3799-4A76-8E14-4E1937FF5981}" type="presParOf" srcId="{BC7BC4B8-F44E-48C2-B971-F4149A92E1F2}" destId="{CAE93C62-F078-445D-9E7C-87CC679DEC56}" srcOrd="3" destOrd="0" presId="urn:microsoft.com/office/officeart/2018/2/layout/IconVerticalSolidList"/>
    <dgm:cxn modelId="{5642BC65-1967-45E5-AD99-5A9A7CB04FFA}" type="presParOf" srcId="{2A1A4D9A-A932-4119-8B49-9EC20BC9BE14}" destId="{B3476DB9-1AE2-43E6-B4A5-6BAA94F82A38}" srcOrd="5" destOrd="0" presId="urn:microsoft.com/office/officeart/2018/2/layout/IconVerticalSolidList"/>
    <dgm:cxn modelId="{D7E2DD81-80D4-42A3-9A75-6C9E5EC5743C}" type="presParOf" srcId="{2A1A4D9A-A932-4119-8B49-9EC20BC9BE14}" destId="{A6B794FB-1A1A-448E-B6B7-D022D13C5768}" srcOrd="6" destOrd="0" presId="urn:microsoft.com/office/officeart/2018/2/layout/IconVerticalSolidList"/>
    <dgm:cxn modelId="{18762982-7F47-4DFB-A3DE-1D2F04B5B0D2}" type="presParOf" srcId="{A6B794FB-1A1A-448E-B6B7-D022D13C5768}" destId="{95252AD1-7244-4B0C-95E6-AFC7DAED3262}" srcOrd="0" destOrd="0" presId="urn:microsoft.com/office/officeart/2018/2/layout/IconVerticalSolidList"/>
    <dgm:cxn modelId="{73B5E7BD-FA8B-4824-8C7A-246E3D565CC7}" type="presParOf" srcId="{A6B794FB-1A1A-448E-B6B7-D022D13C5768}" destId="{3E49F78A-6BDB-475E-B1EA-2B566187AFF2}" srcOrd="1" destOrd="0" presId="urn:microsoft.com/office/officeart/2018/2/layout/IconVerticalSolidList"/>
    <dgm:cxn modelId="{0A0CD316-57A3-41F8-90B7-E0D448D2E7F7}" type="presParOf" srcId="{A6B794FB-1A1A-448E-B6B7-D022D13C5768}" destId="{A596258E-8678-4D7D-8AED-5D86073294F6}" srcOrd="2" destOrd="0" presId="urn:microsoft.com/office/officeart/2018/2/layout/IconVerticalSolidList"/>
    <dgm:cxn modelId="{A78A9ED8-08ED-4367-9A42-440744917ABF}" type="presParOf" srcId="{A6B794FB-1A1A-448E-B6B7-D022D13C5768}" destId="{1A369370-B10C-46FC-96AC-B57D31D790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D86A1-814A-4C58-9EC7-541465417AF0}">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5093A-4E44-4026-8B6E-E69E5ADD5E0E}">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432345-683F-4A71-B864-124F0466FD4D}">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Data collection helped confirm importance of EDIB focus within upcoming strategic plan and survey results were shared as part of the strategic plan </a:t>
          </a:r>
        </a:p>
      </dsp:txBody>
      <dsp:txXfrm>
        <a:off x="1058686" y="1808"/>
        <a:ext cx="9456913" cy="916611"/>
      </dsp:txXfrm>
    </dsp:sp>
    <dsp:sp modelId="{A084DAFD-A516-40E6-AF42-BC44655527D0}">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0EC94-4606-4AC1-84E1-01A07F8B8E36}">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93B4D-619B-43E0-93A0-5BF881E8B9AA}">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Developed an internal case data form to capture additional voluntary demographic information </a:t>
          </a:r>
        </a:p>
      </dsp:txBody>
      <dsp:txXfrm>
        <a:off x="1058686" y="1147573"/>
        <a:ext cx="9456913" cy="916611"/>
      </dsp:txXfrm>
    </dsp:sp>
    <dsp:sp modelId="{38B9D035-FA64-47B1-85BB-F27D9B2DFAEB}">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A9D906-3355-4B6C-86FA-CA82C708E92D}">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93C62-F078-445D-9E7C-87CC679DEC56}">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Developed a script for team members on collecting additional voluntary demographic information alongside our research partners </a:t>
          </a:r>
        </a:p>
      </dsp:txBody>
      <dsp:txXfrm>
        <a:off x="1058686" y="2293338"/>
        <a:ext cx="9456913" cy="916611"/>
      </dsp:txXfrm>
    </dsp:sp>
    <dsp:sp modelId="{95252AD1-7244-4B0C-95E6-AFC7DAED3262}">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9F78A-6BDB-475E-B1EA-2B566187AFF2}">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369370-B10C-46FC-96AC-B57D31D790F7}">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Developed a training for our team members to increase comfort with asking the questions </a:t>
          </a:r>
        </a:p>
      </dsp:txBody>
      <dsp:txXfrm>
        <a:off x="1058686" y="3439103"/>
        <a:ext cx="9456913" cy="916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D86A1-814A-4C58-9EC7-541465417AF0}">
      <dsp:nvSpPr>
        <dsp:cNvPr id="0" name=""/>
        <dsp:cNvSpPr/>
      </dsp:nvSpPr>
      <dsp:spPr>
        <a:xfrm>
          <a:off x="0" y="3934"/>
          <a:ext cx="10515600" cy="83722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5093A-4E44-4026-8B6E-E69E5ADD5E0E}">
      <dsp:nvSpPr>
        <dsp:cNvPr id="0" name=""/>
        <dsp:cNvSpPr/>
      </dsp:nvSpPr>
      <dsp:spPr>
        <a:xfrm>
          <a:off x="253261" y="192310"/>
          <a:ext cx="460924" cy="46047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432345-683F-4A71-B864-124F0466FD4D}">
      <dsp:nvSpPr>
        <dsp:cNvPr id="0" name=""/>
        <dsp:cNvSpPr/>
      </dsp:nvSpPr>
      <dsp:spPr>
        <a:xfrm>
          <a:off x="967447" y="3934"/>
          <a:ext cx="9504446"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Invested in an EDIB role internally to support staff growth as well as better service user experience. This role will focus on increasing our “who” through identification of the “why” and “how” we can reduce barriers </a:t>
          </a:r>
        </a:p>
      </dsp:txBody>
      <dsp:txXfrm>
        <a:off x="967447" y="3934"/>
        <a:ext cx="9504446" cy="915716"/>
      </dsp:txXfrm>
    </dsp:sp>
    <dsp:sp modelId="{A084DAFD-A516-40E6-AF42-BC44655527D0}">
      <dsp:nvSpPr>
        <dsp:cNvPr id="0" name=""/>
        <dsp:cNvSpPr/>
      </dsp:nvSpPr>
      <dsp:spPr>
        <a:xfrm>
          <a:off x="0" y="1148580"/>
          <a:ext cx="10515600" cy="83722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0EC94-4606-4AC1-84E1-01A07F8B8E36}">
      <dsp:nvSpPr>
        <dsp:cNvPr id="0" name=""/>
        <dsp:cNvSpPr/>
      </dsp:nvSpPr>
      <dsp:spPr>
        <a:xfrm>
          <a:off x="253261" y="1336956"/>
          <a:ext cx="460924" cy="46047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93B4D-619B-43E0-93A0-5BF881E8B9AA}">
      <dsp:nvSpPr>
        <dsp:cNvPr id="0" name=""/>
        <dsp:cNvSpPr/>
      </dsp:nvSpPr>
      <dsp:spPr>
        <a:xfrm>
          <a:off x="967447" y="1148580"/>
          <a:ext cx="9504446"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Utilizing existing baseline data to create a baseline to monitor annually for improvement </a:t>
          </a:r>
        </a:p>
      </dsp:txBody>
      <dsp:txXfrm>
        <a:off x="967447" y="1148580"/>
        <a:ext cx="9504446" cy="915716"/>
      </dsp:txXfrm>
    </dsp:sp>
    <dsp:sp modelId="{38B9D035-FA64-47B1-85BB-F27D9B2DFAEB}">
      <dsp:nvSpPr>
        <dsp:cNvPr id="0" name=""/>
        <dsp:cNvSpPr/>
      </dsp:nvSpPr>
      <dsp:spPr>
        <a:xfrm>
          <a:off x="0" y="2293226"/>
          <a:ext cx="10515600" cy="83722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A9D906-3355-4B6C-86FA-CA82C708E92D}">
      <dsp:nvSpPr>
        <dsp:cNvPr id="0" name=""/>
        <dsp:cNvSpPr/>
      </dsp:nvSpPr>
      <dsp:spPr>
        <a:xfrm>
          <a:off x="253261" y="2481602"/>
          <a:ext cx="460924" cy="460474"/>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93C62-F078-445D-9E7C-87CC679DEC56}">
      <dsp:nvSpPr>
        <dsp:cNvPr id="0" name=""/>
        <dsp:cNvSpPr/>
      </dsp:nvSpPr>
      <dsp:spPr>
        <a:xfrm>
          <a:off x="967447" y="2293226"/>
          <a:ext cx="9504446"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Included our surveys and findings on a Community Partner Resource section of our website to share with others </a:t>
          </a:r>
        </a:p>
      </dsp:txBody>
      <dsp:txXfrm>
        <a:off x="967447" y="2293226"/>
        <a:ext cx="9504446" cy="915716"/>
      </dsp:txXfrm>
    </dsp:sp>
    <dsp:sp modelId="{95252AD1-7244-4B0C-95E6-AFC7DAED3262}">
      <dsp:nvSpPr>
        <dsp:cNvPr id="0" name=""/>
        <dsp:cNvSpPr/>
      </dsp:nvSpPr>
      <dsp:spPr>
        <a:xfrm>
          <a:off x="0" y="3396270"/>
          <a:ext cx="10515600" cy="83722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9F78A-6BDB-475E-B1EA-2B566187AFF2}">
      <dsp:nvSpPr>
        <dsp:cNvPr id="0" name=""/>
        <dsp:cNvSpPr/>
      </dsp:nvSpPr>
      <dsp:spPr>
        <a:xfrm>
          <a:off x="253261" y="3626248"/>
          <a:ext cx="460924" cy="460474"/>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369370-B10C-46FC-96AC-B57D31D790F7}">
      <dsp:nvSpPr>
        <dsp:cNvPr id="0" name=""/>
        <dsp:cNvSpPr/>
      </dsp:nvSpPr>
      <dsp:spPr>
        <a:xfrm>
          <a:off x="967447" y="3437872"/>
          <a:ext cx="9504446" cy="91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13" tIns="96913" rIns="96913" bIns="96913"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Sharing data with team members and others in our sector to support creation of programs and services that reflect the wider community </a:t>
          </a:r>
        </a:p>
      </dsp:txBody>
      <dsp:txXfrm>
        <a:off x="967447" y="3437872"/>
        <a:ext cx="9504446" cy="9157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024450-8005-4F0A-9987-20DC057E769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371541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24450-8005-4F0A-9987-20DC057E769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657409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24450-8005-4F0A-9987-20DC057E769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385913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24450-8005-4F0A-9987-20DC057E769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16166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024450-8005-4F0A-9987-20DC057E7690}"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372865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024450-8005-4F0A-9987-20DC057E7690}"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175659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024450-8005-4F0A-9987-20DC057E7690}"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14934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024450-8005-4F0A-9987-20DC057E7690}"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138398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24450-8005-4F0A-9987-20DC057E7690}"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145982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024450-8005-4F0A-9987-20DC057E7690}"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252088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024450-8005-4F0A-9987-20DC057E7690}"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BDED7B-73F2-4767-BCF3-048C32BFF0AB}" type="slidenum">
              <a:rPr lang="en-US" smtClean="0"/>
              <a:t>‹#›</a:t>
            </a:fld>
            <a:endParaRPr lang="en-US"/>
          </a:p>
        </p:txBody>
      </p:sp>
    </p:spTree>
    <p:extLst>
      <p:ext uri="{BB962C8B-B14F-4D97-AF65-F5344CB8AC3E}">
        <p14:creationId xmlns:p14="http://schemas.microsoft.com/office/powerpoint/2010/main" val="391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024450-8005-4F0A-9987-20DC057E7690}" type="datetimeFigureOut">
              <a:rPr lang="en-US" smtClean="0"/>
              <a:t>4/17/2024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BDED7B-73F2-4767-BCF3-048C32BFF0AB}" type="slidenum">
              <a:rPr lang="en-US" smtClean="0"/>
              <a:t>‹#›</a:t>
            </a:fld>
            <a:endParaRPr lang="en-US"/>
          </a:p>
        </p:txBody>
      </p:sp>
    </p:spTree>
    <p:extLst>
      <p:ext uri="{BB962C8B-B14F-4D97-AF65-F5344CB8AC3E}">
        <p14:creationId xmlns:p14="http://schemas.microsoft.com/office/powerpoint/2010/main" val="2180408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wlu.ca/information-for/community-members/employers/index.html" TargetMode="External"/><Relationship Id="rId2" Type="http://schemas.openxmlformats.org/officeDocument/2006/relationships/hyperlink" Target="https://torontohealthequity.ca/" TargetMode="External"/><Relationship Id="rId1" Type="http://schemas.openxmlformats.org/officeDocument/2006/relationships/slideLayout" Target="../slideLayouts/slideLayout2.xml"/><Relationship Id="rId5" Type="http://schemas.openxmlformats.org/officeDocument/2006/relationships/hyperlink" Target="https://www.eafwr.on.ca/community-partner-resources/" TargetMode="External"/><Relationship Id="rId4" Type="http://schemas.openxmlformats.org/officeDocument/2006/relationships/hyperlink" Target="https://researchcentres.wlu.ca/ccrla/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w6dnj2IyYj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ASIS Conference Logo saying &quot;2024 OASIS Conference April 24 to 26 Caesars Windsor&quot; with blue circle and OASIS logo of multi colored flour and word">
            <a:extLst>
              <a:ext uri="{FF2B5EF4-FFF2-40B4-BE49-F238E27FC236}">
                <a16:creationId xmlns:a16="http://schemas.microsoft.com/office/drawing/2014/main" id="{C6C9904D-6BCC-2F9F-5072-00B0AC50585C}"/>
              </a:ext>
            </a:extLst>
          </p:cNvPr>
          <p:cNvPicPr>
            <a:picLocks noChangeAspect="1"/>
          </p:cNvPicPr>
          <p:nvPr/>
        </p:nvPicPr>
        <p:blipFill>
          <a:blip r:embed="rId2"/>
          <a:stretch>
            <a:fillRect/>
          </a:stretch>
        </p:blipFill>
        <p:spPr>
          <a:xfrm>
            <a:off x="1289303" y="1119116"/>
            <a:ext cx="8275273" cy="2213635"/>
          </a:xfrm>
          <a:prstGeom prst="rect">
            <a:avLst/>
          </a:prstGeom>
        </p:spPr>
      </p:pic>
      <p:sp>
        <p:nvSpPr>
          <p:cNvPr id="2" name="Title 1">
            <a:extLst>
              <a:ext uri="{FF2B5EF4-FFF2-40B4-BE49-F238E27FC236}">
                <a16:creationId xmlns:a16="http://schemas.microsoft.com/office/drawing/2014/main" id="{CE3A82CF-9CE1-B194-B867-C5D65F673150}"/>
              </a:ext>
            </a:extLst>
          </p:cNvPr>
          <p:cNvSpPr>
            <a:spLocks noGrp="1"/>
          </p:cNvSpPr>
          <p:nvPr>
            <p:ph type="ctrTitle"/>
          </p:nvPr>
        </p:nvSpPr>
        <p:spPr>
          <a:xfrm>
            <a:off x="1289303" y="3802613"/>
            <a:ext cx="8921672" cy="1713305"/>
          </a:xfrm>
        </p:spPr>
        <p:txBody>
          <a:bodyPr anchor="b">
            <a:normAutofit fontScale="90000"/>
          </a:bodyPr>
          <a:lstStyle/>
          <a:p>
            <a:pPr algn="l"/>
            <a:r>
              <a:rPr lang="en-US" sz="5400" dirty="0">
                <a:latin typeface="Arial" panose="020B0604020202020204" pitchFamily="34" charset="0"/>
                <a:cs typeface="Arial" panose="020B0604020202020204" pitchFamily="34" charset="0"/>
              </a:rPr>
              <a:t>1C - Expanding Our Horizons On The Developmental Services Sector</a:t>
            </a:r>
          </a:p>
        </p:txBody>
      </p:sp>
      <p:sp>
        <p:nvSpPr>
          <p:cNvPr id="3" name="Subtitle 2">
            <a:extLst>
              <a:ext uri="{FF2B5EF4-FFF2-40B4-BE49-F238E27FC236}">
                <a16:creationId xmlns:a16="http://schemas.microsoft.com/office/drawing/2014/main" id="{1C33D364-A203-F830-682E-0AF7F8AAE4E8}"/>
              </a:ext>
            </a:extLst>
          </p:cNvPr>
          <p:cNvSpPr>
            <a:spLocks noGrp="1"/>
          </p:cNvSpPr>
          <p:nvPr>
            <p:ph type="subTitle" idx="1"/>
          </p:nvPr>
        </p:nvSpPr>
        <p:spPr>
          <a:xfrm>
            <a:off x="1289303" y="5515918"/>
            <a:ext cx="7321298" cy="753165"/>
          </a:xfrm>
        </p:spPr>
        <p:txBody>
          <a:bodyPr anchor="t">
            <a:noAutofit/>
          </a:bodyPr>
          <a:lstStyle/>
          <a:p>
            <a:pPr algn="l"/>
            <a:r>
              <a:rPr lang="en-US" dirty="0">
                <a:latin typeface="Arial" panose="020B0604020202020204" pitchFamily="34" charset="0"/>
                <a:cs typeface="Arial" panose="020B0604020202020204" pitchFamily="34" charset="0"/>
              </a:rPr>
              <a:t>Alison Mclean, Nicole Flynn, Yvonne Spicer, Theresa Somerton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Kathryn Primrose, Allan Mills, Courtney Horowitz </a:t>
            </a:r>
          </a:p>
        </p:txBody>
      </p:sp>
    </p:spTree>
    <p:extLst>
      <p:ext uri="{BB962C8B-B14F-4D97-AF65-F5344CB8AC3E}">
        <p14:creationId xmlns:p14="http://schemas.microsoft.com/office/powerpoint/2010/main" val="324005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Mortarboard with tassel and gown">
            <a:extLst>
              <a:ext uri="{FF2B5EF4-FFF2-40B4-BE49-F238E27FC236}">
                <a16:creationId xmlns:a16="http://schemas.microsoft.com/office/drawing/2014/main" id="{BBB6738D-1CC2-E970-7FCB-1482DAEE7402}"/>
              </a:ext>
            </a:extLst>
          </p:cNvPr>
          <p:cNvPicPr>
            <a:picLocks noChangeAspect="1"/>
          </p:cNvPicPr>
          <p:nvPr/>
        </p:nvPicPr>
        <p:blipFill>
          <a:blip r:embed="rId2">
            <a:extLst>
              <a:ext uri="{28A0092B-C50C-407E-A947-70E740481C1C}">
                <a14:useLocalDpi xmlns:a14="http://schemas.microsoft.com/office/drawing/2010/main" val="0"/>
              </a:ext>
            </a:extLst>
          </a:blip>
          <a:srcRect l="15391" r="15391"/>
          <a:stretch/>
        </p:blipFill>
        <p:spPr>
          <a:xfrm>
            <a:off x="703182" y="664380"/>
            <a:ext cx="4777381" cy="53594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5894388" y="1984375"/>
            <a:ext cx="5459412" cy="41925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School…</a:t>
            </a:r>
          </a:p>
        </p:txBody>
      </p:sp>
    </p:spTree>
    <p:extLst>
      <p:ext uri="{BB962C8B-B14F-4D97-AF65-F5344CB8AC3E}">
        <p14:creationId xmlns:p14="http://schemas.microsoft.com/office/powerpoint/2010/main" val="30662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hands raised and ready to answer a question">
            <a:extLst>
              <a:ext uri="{FF2B5EF4-FFF2-40B4-BE49-F238E27FC236}">
                <a16:creationId xmlns:a16="http://schemas.microsoft.com/office/drawing/2014/main" id="{BBB6738D-1CC2-E970-7FCB-1482DAEE7402}"/>
              </a:ext>
            </a:extLst>
          </p:cNvPr>
          <p:cNvPicPr>
            <a:picLocks noChangeAspect="1"/>
          </p:cNvPicPr>
          <p:nvPr/>
        </p:nvPicPr>
        <p:blipFill>
          <a:blip r:embed="rId2">
            <a:extLst>
              <a:ext uri="{28A0092B-C50C-407E-A947-70E740481C1C}">
                <a14:useLocalDpi xmlns:a14="http://schemas.microsoft.com/office/drawing/2010/main" val="0"/>
              </a:ext>
            </a:extLst>
          </a:blip>
          <a:srcRect l="20234" r="2023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489762" y="1507331"/>
            <a:ext cx="4840287" cy="384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Does anyone want to share a personal experience related to not being fully seen or a barrier that has been experienced based on intersectionality?</a:t>
            </a:r>
          </a:p>
        </p:txBody>
      </p:sp>
    </p:spTree>
    <p:extLst>
      <p:ext uri="{BB962C8B-B14F-4D97-AF65-F5344CB8AC3E}">
        <p14:creationId xmlns:p14="http://schemas.microsoft.com/office/powerpoint/2010/main" val="1219039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BB6738D-1CC2-E970-7FCB-1482DAEE7402}"/>
              </a:ext>
            </a:extLst>
          </p:cNvPr>
          <p:cNvPicPr>
            <a:picLocks noChangeAspect="1"/>
          </p:cNvPicPr>
          <p:nvPr/>
        </p:nvPicPr>
        <p:blipFill rotWithShape="1">
          <a:blip r:embed="rId2">
            <a:extLst>
              <a:ext uri="{28A0092B-C50C-407E-A947-70E740481C1C}">
                <a14:useLocalDpi xmlns:a14="http://schemas.microsoft.com/office/drawing/2010/main" val="0"/>
              </a:ext>
            </a:extLst>
          </a:blip>
          <a:srcRect l="23948" r="1651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513513" y="2333625"/>
            <a:ext cx="4840287" cy="384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Intersectionality and Economics </a:t>
            </a:r>
          </a:p>
        </p:txBody>
      </p:sp>
    </p:spTree>
    <p:extLst>
      <p:ext uri="{BB962C8B-B14F-4D97-AF65-F5344CB8AC3E}">
        <p14:creationId xmlns:p14="http://schemas.microsoft.com/office/powerpoint/2010/main" val="1818422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BB6738D-1CC2-E970-7FCB-1482DAEE7402}"/>
              </a:ext>
            </a:extLst>
          </p:cNvPr>
          <p:cNvPicPr>
            <a:picLocks noChangeAspect="1"/>
          </p:cNvPicPr>
          <p:nvPr/>
        </p:nvPicPr>
        <p:blipFill rotWithShape="1">
          <a:blip r:embed="rId2">
            <a:extLst>
              <a:ext uri="{28A0092B-C50C-407E-A947-70E740481C1C}">
                <a14:useLocalDpi xmlns:a14="http://schemas.microsoft.com/office/drawing/2010/main" val="0"/>
              </a:ext>
            </a:extLst>
          </a:blip>
          <a:srcRect l="23948" r="1651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513513" y="2333625"/>
            <a:ext cx="4840287" cy="384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Intersectionality and Housing </a:t>
            </a:r>
          </a:p>
        </p:txBody>
      </p:sp>
    </p:spTree>
    <p:extLst>
      <p:ext uri="{BB962C8B-B14F-4D97-AF65-F5344CB8AC3E}">
        <p14:creationId xmlns:p14="http://schemas.microsoft.com/office/powerpoint/2010/main" val="253403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hands raised and ready to answer a question">
            <a:extLst>
              <a:ext uri="{FF2B5EF4-FFF2-40B4-BE49-F238E27FC236}">
                <a16:creationId xmlns:a16="http://schemas.microsoft.com/office/drawing/2014/main" id="{BBB6738D-1CC2-E970-7FCB-1482DAEE7402}"/>
              </a:ext>
            </a:extLst>
          </p:cNvPr>
          <p:cNvPicPr>
            <a:picLocks noChangeAspect="1"/>
          </p:cNvPicPr>
          <p:nvPr/>
        </p:nvPicPr>
        <p:blipFill>
          <a:blip r:embed="rId2">
            <a:extLst>
              <a:ext uri="{28A0092B-C50C-407E-A947-70E740481C1C}">
                <a14:useLocalDpi xmlns:a14="http://schemas.microsoft.com/office/drawing/2010/main" val="0"/>
              </a:ext>
            </a:extLst>
          </a:blip>
          <a:srcRect l="20234" r="2023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513513" y="485775"/>
            <a:ext cx="4840287" cy="5691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Can you tell us ways that your organization is recognizing someone beyond their disability?</a:t>
            </a:r>
            <a:b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b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3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have you adapted your support to reflect that person’s preferences, culture, goals and gifts? </a:t>
            </a:r>
          </a:p>
        </p:txBody>
      </p:sp>
    </p:spTree>
    <p:extLst>
      <p:ext uri="{BB962C8B-B14F-4D97-AF65-F5344CB8AC3E}">
        <p14:creationId xmlns:p14="http://schemas.microsoft.com/office/powerpoint/2010/main" val="1794233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BB6738D-1CC2-E970-7FCB-1482DAEE7402}"/>
              </a:ext>
            </a:extLst>
          </p:cNvPr>
          <p:cNvPicPr>
            <a:picLocks noChangeAspect="1"/>
          </p:cNvPicPr>
          <p:nvPr/>
        </p:nvPicPr>
        <p:blipFill rotWithShape="1">
          <a:blip r:embed="rId2">
            <a:extLst>
              <a:ext uri="{28A0092B-C50C-407E-A947-70E740481C1C}">
                <a14:useLocalDpi xmlns:a14="http://schemas.microsoft.com/office/drawing/2010/main" val="0"/>
              </a:ext>
            </a:extLst>
          </a:blip>
          <a:srcRect l="23948" r="1651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513513" y="728663"/>
            <a:ext cx="4840287" cy="5448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Can one of you share an example of how someone in a supportive role in your life has adapted their approach to reflect who you are and what support you want or need? </a:t>
            </a:r>
          </a:p>
        </p:txBody>
      </p:sp>
    </p:spTree>
    <p:extLst>
      <p:ext uri="{BB962C8B-B14F-4D97-AF65-F5344CB8AC3E}">
        <p14:creationId xmlns:p14="http://schemas.microsoft.com/office/powerpoint/2010/main" val="3077126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1759E-6376-3F45-1A81-AAE7C5DBF3A4}"/>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latin typeface="Arial" panose="020B0604020202020204" pitchFamily="34" charset="0"/>
                <a:cs typeface="Arial" panose="020B0604020202020204" pitchFamily="34" charset="0"/>
              </a:rPr>
              <a:t>Agenda</a:t>
            </a:r>
            <a:r>
              <a:rPr lang="en-US" dirty="0">
                <a:solidFill>
                  <a:srgbClr val="FFFFFF"/>
                </a:solidFill>
                <a:latin typeface="Arial" panose="020B0604020202020204" pitchFamily="34" charset="0"/>
                <a:cs typeface="Arial" panose="020B0604020202020204" pitchFamily="34" charset="0"/>
              </a:rPr>
              <a:t>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EAFWR Demographic Survey Case Study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1A581F-E417-94D6-5816-5CA49C25D7D1}"/>
              </a:ext>
            </a:extLst>
          </p:cNvPr>
          <p:cNvSpPr>
            <a:spLocks noGrp="1"/>
          </p:cNvSpPr>
          <p:nvPr>
            <p:ph idx="1"/>
          </p:nvPr>
        </p:nvSpPr>
        <p:spPr>
          <a:xfrm>
            <a:off x="5370153" y="1526033"/>
            <a:ext cx="5536397" cy="3935281"/>
          </a:xfrm>
        </p:spPr>
        <p:txBody>
          <a:bodyPr>
            <a:normAutofit fontScale="85000" lnSpcReduction="20000"/>
          </a:bodyPr>
          <a:lstStyle/>
          <a:p>
            <a:r>
              <a:rPr lang="en-US" dirty="0">
                <a:latin typeface="Arial" panose="020B0604020202020204" pitchFamily="34" charset="0"/>
                <a:cs typeface="Arial" panose="020B0604020202020204" pitchFamily="34" charset="0"/>
              </a:rPr>
              <a:t>Brief Overview of EAFWR</a:t>
            </a:r>
          </a:p>
          <a:p>
            <a:r>
              <a:rPr lang="en-US" dirty="0">
                <a:latin typeface="Arial" panose="020B0604020202020204" pitchFamily="34" charset="0"/>
                <a:cs typeface="Arial" panose="020B0604020202020204" pitchFamily="34" charset="0"/>
              </a:rPr>
              <a:t>What Did We Ask and Why </a:t>
            </a:r>
          </a:p>
          <a:p>
            <a:r>
              <a:rPr lang="en-US" dirty="0">
                <a:latin typeface="Arial" panose="020B0604020202020204" pitchFamily="34" charset="0"/>
                <a:cs typeface="Arial" panose="020B0604020202020204" pitchFamily="34" charset="0"/>
              </a:rPr>
              <a:t>Case for Data Collection at EAFWR </a:t>
            </a:r>
          </a:p>
          <a:p>
            <a:r>
              <a:rPr lang="en-US" dirty="0">
                <a:latin typeface="Arial" panose="020B0604020202020204" pitchFamily="34" charset="0"/>
                <a:cs typeface="Arial" panose="020B0604020202020204" pitchFamily="34" charset="0"/>
              </a:rPr>
              <a:t>Case for Data Collection Sector Wide </a:t>
            </a:r>
          </a:p>
          <a:p>
            <a:r>
              <a:rPr lang="en-US" dirty="0">
                <a:latin typeface="Arial" panose="020B0604020202020204" pitchFamily="34" charset="0"/>
                <a:cs typeface="Arial" panose="020B0604020202020204" pitchFamily="34" charset="0"/>
              </a:rPr>
              <a:t>Pilot Projects </a:t>
            </a:r>
          </a:p>
          <a:p>
            <a:r>
              <a:rPr lang="en-US" dirty="0">
                <a:latin typeface="Arial" panose="020B0604020202020204" pitchFamily="34" charset="0"/>
                <a:cs typeface="Arial" panose="020B0604020202020204" pitchFamily="34" charset="0"/>
              </a:rPr>
              <a:t>Full Study </a:t>
            </a:r>
          </a:p>
          <a:p>
            <a:r>
              <a:rPr lang="en-US" dirty="0">
                <a:latin typeface="Arial" panose="020B0604020202020204" pitchFamily="34" charset="0"/>
                <a:cs typeface="Arial" panose="020B0604020202020204" pitchFamily="34" charset="0"/>
              </a:rPr>
              <a:t>Successes and Opportunities </a:t>
            </a:r>
          </a:p>
          <a:p>
            <a:r>
              <a:rPr lang="en-US" dirty="0">
                <a:latin typeface="Arial" panose="020B0604020202020204" pitchFamily="34" charset="0"/>
                <a:cs typeface="Arial" panose="020B0604020202020204" pitchFamily="34" charset="0"/>
              </a:rPr>
              <a:t>Next Steps </a:t>
            </a:r>
          </a:p>
          <a:p>
            <a:r>
              <a:rPr lang="en-US" dirty="0">
                <a:latin typeface="Arial" panose="020B0604020202020204" pitchFamily="34" charset="0"/>
                <a:cs typeface="Arial" panose="020B0604020202020204" pitchFamily="34" charset="0"/>
              </a:rPr>
              <a:t>Key Takeaways </a:t>
            </a:r>
          </a:p>
          <a:p>
            <a:r>
              <a:rPr lang="en-US" dirty="0">
                <a:latin typeface="Arial" panose="020B0604020202020204" pitchFamily="34" charset="0"/>
                <a:cs typeface="Arial" panose="020B0604020202020204" pitchFamily="34" charset="0"/>
              </a:rPr>
              <a:t>Resources </a:t>
            </a:r>
          </a:p>
          <a:p>
            <a:endParaRPr lang="en-US" dirty="0"/>
          </a:p>
          <a:p>
            <a:endParaRPr lang="en-US" dirty="0"/>
          </a:p>
        </p:txBody>
      </p:sp>
    </p:spTree>
    <p:extLst>
      <p:ext uri="{BB962C8B-B14F-4D97-AF65-F5344CB8AC3E}">
        <p14:creationId xmlns:p14="http://schemas.microsoft.com/office/powerpoint/2010/main" val="370798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A34F-87FA-6295-DB2D-2997E915BE11}"/>
              </a:ext>
            </a:extLst>
          </p:cNvPr>
          <p:cNvSpPr>
            <a:spLocks noGrp="1"/>
          </p:cNvSpPr>
          <p:nvPr>
            <p:ph type="title"/>
          </p:nvPr>
        </p:nvSpPr>
        <p:spPr>
          <a:xfrm>
            <a:off x="5868557" y="1138036"/>
            <a:ext cx="5444382" cy="1402470"/>
          </a:xfrm>
        </p:spPr>
        <p:txBody>
          <a:bodyPr anchor="t">
            <a:normAutofit/>
          </a:bodyPr>
          <a:lstStyle/>
          <a:p>
            <a:r>
              <a:rPr lang="en-US" sz="3200" dirty="0">
                <a:latin typeface="Arial" panose="020B0604020202020204" pitchFamily="34" charset="0"/>
                <a:cs typeface="Arial" panose="020B0604020202020204" pitchFamily="34" charset="0"/>
              </a:rPr>
              <a:t>About EAFWR </a:t>
            </a:r>
          </a:p>
        </p:txBody>
      </p:sp>
      <p:pic>
        <p:nvPicPr>
          <p:cNvPr id="5" name="Content Placeholder 4" descr="A sign the Extend-A-Family Waterloo Region, WALES Group, Kitchener-Waterloo Library of Things and Bridges to Belonging names and colorful logos&#10;">
            <a:extLst>
              <a:ext uri="{FF2B5EF4-FFF2-40B4-BE49-F238E27FC236}">
                <a16:creationId xmlns:a16="http://schemas.microsoft.com/office/drawing/2014/main" id="{61E82DD0-9AD0-C22A-66B3-E5BDFE7819B3}"/>
              </a:ext>
            </a:extLst>
          </p:cNvPr>
          <p:cNvPicPr>
            <a:picLocks noChangeAspect="1"/>
          </p:cNvPicPr>
          <p:nvPr/>
        </p:nvPicPr>
        <p:blipFill rotWithShape="1">
          <a:blip r:embed="rId2">
            <a:extLst>
              <a:ext uri="{28A0092B-C50C-407E-A947-70E740481C1C}">
                <a14:useLocalDpi xmlns:a14="http://schemas.microsoft.com/office/drawing/2010/main" val="0"/>
              </a:ext>
            </a:extLst>
          </a:blip>
          <a:srcRect r="151" b="2"/>
          <a:stretch/>
        </p:blipFill>
        <p:spPr>
          <a:xfrm rot="5400000">
            <a:off x="-853411" y="853410"/>
            <a:ext cx="6858000" cy="5151179"/>
          </a:xfrm>
          <a:prstGeom prst="rect">
            <a:avLst/>
          </a:prstGeom>
        </p:spPr>
      </p:pic>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1D2FC12-EF68-3B19-8BEE-C72BFB4A862A}"/>
              </a:ext>
            </a:extLst>
          </p:cNvPr>
          <p:cNvSpPr>
            <a:spLocks noGrp="1"/>
          </p:cNvSpPr>
          <p:nvPr>
            <p:ph idx="1"/>
          </p:nvPr>
        </p:nvSpPr>
        <p:spPr>
          <a:xfrm>
            <a:off x="5868557" y="1981160"/>
            <a:ext cx="5444382" cy="3591207"/>
          </a:xfrm>
        </p:spPr>
        <p:txBody>
          <a:bodyPr>
            <a:noAutofit/>
          </a:bodyPr>
          <a:lstStyle/>
          <a:p>
            <a:r>
              <a:rPr lang="en-US" sz="2000" dirty="0">
                <a:latin typeface="Arial" panose="020B0604020202020204" pitchFamily="34" charset="0"/>
                <a:cs typeface="Arial" panose="020B0604020202020204" pitchFamily="34" charset="0"/>
              </a:rPr>
              <a:t>Support 2400 people within Waterloo Region Range in age from birth to over 70 </a:t>
            </a:r>
          </a:p>
          <a:p>
            <a:r>
              <a:rPr lang="en-US" sz="2000" dirty="0">
                <a:latin typeface="Arial" panose="020B0604020202020204" pitchFamily="34" charset="0"/>
                <a:cs typeface="Arial" panose="020B0604020202020204" pitchFamily="34" charset="0"/>
              </a:rPr>
              <a:t>Approximately 60 full time staff, 120 community-based Direct Support People working within Passport and Specia Services at Home</a:t>
            </a:r>
          </a:p>
          <a:p>
            <a:r>
              <a:rPr lang="en-US" sz="2000" dirty="0">
                <a:latin typeface="Arial" panose="020B0604020202020204" pitchFamily="34" charset="0"/>
                <a:cs typeface="Arial" panose="020B0604020202020204" pitchFamily="34" charset="0"/>
              </a:rPr>
              <a:t>Individualized funding contracts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Passport </a:t>
            </a:r>
            <a:r>
              <a:rPr lang="en-US" sz="2000" i="1" dirty="0">
                <a:latin typeface="Arial" panose="020B0604020202020204" pitchFamily="34" charset="0"/>
                <a:cs typeface="Arial" panose="020B0604020202020204" pitchFamily="34" charset="0"/>
              </a:rPr>
              <a:t>(717) </a:t>
            </a:r>
            <a:r>
              <a:rPr lang="en-US" sz="2000" dirty="0">
                <a:latin typeface="Arial" panose="020B0604020202020204" pitchFamily="34" charset="0"/>
                <a:cs typeface="Arial" panose="020B0604020202020204" pitchFamily="34" charset="0"/>
              </a:rPr>
              <a:t>SSAH </a:t>
            </a:r>
            <a:r>
              <a:rPr lang="en-US" sz="2000" i="1" dirty="0">
                <a:latin typeface="Arial" panose="020B0604020202020204" pitchFamily="34" charset="0"/>
                <a:cs typeface="Arial" panose="020B0604020202020204" pitchFamily="34" charset="0"/>
              </a:rPr>
              <a:t>(1703)</a:t>
            </a:r>
          </a:p>
          <a:p>
            <a:r>
              <a:rPr lang="en-US" sz="2000" dirty="0">
                <a:latin typeface="Arial" panose="020B0604020202020204" pitchFamily="34" charset="0"/>
                <a:cs typeface="Arial" panose="020B0604020202020204" pitchFamily="34" charset="0"/>
              </a:rPr>
              <a:t>Community participation group </a:t>
            </a:r>
            <a:r>
              <a:rPr lang="en-US" sz="2000" i="1" dirty="0">
                <a:latin typeface="Arial" panose="020B0604020202020204" pitchFamily="34" charset="0"/>
                <a:cs typeface="Arial" panose="020B0604020202020204" pitchFamily="34" charset="0"/>
              </a:rPr>
              <a:t>(45) </a:t>
            </a:r>
          </a:p>
          <a:p>
            <a:r>
              <a:rPr lang="en-US" sz="2000" dirty="0" err="1">
                <a:latin typeface="Arial" panose="020B0604020202020204" pitchFamily="34" charset="0"/>
                <a:cs typeface="Arial" panose="020B0604020202020204" pitchFamily="34" charset="0"/>
              </a:rPr>
              <a:t>FamilyHome</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(23) </a:t>
            </a:r>
            <a:r>
              <a:rPr lang="en-US" sz="2000" dirty="0">
                <a:latin typeface="Arial" panose="020B0604020202020204" pitchFamily="34" charset="0"/>
                <a:cs typeface="Arial" panose="020B0604020202020204" pitchFamily="34" charset="0"/>
              </a:rPr>
              <a:t>and Supported Independent Living </a:t>
            </a:r>
            <a:r>
              <a:rPr lang="en-US" sz="2000" i="1" dirty="0">
                <a:latin typeface="Arial" panose="020B0604020202020204" pitchFamily="34" charset="0"/>
                <a:cs typeface="Arial" panose="020B0604020202020204" pitchFamily="34" charset="0"/>
              </a:rPr>
              <a:t>(11) </a:t>
            </a:r>
          </a:p>
          <a:p>
            <a:r>
              <a:rPr lang="en-US" sz="2000" dirty="0">
                <a:latin typeface="Arial" panose="020B0604020202020204" pitchFamily="34" charset="0"/>
                <a:cs typeface="Arial" panose="020B0604020202020204" pitchFamily="34" charset="0"/>
              </a:rPr>
              <a:t>Kitchener-Waterloo Library of Things</a:t>
            </a:r>
          </a:p>
        </p:txBody>
      </p:sp>
    </p:spTree>
    <p:extLst>
      <p:ext uri="{BB962C8B-B14F-4D97-AF65-F5344CB8AC3E}">
        <p14:creationId xmlns:p14="http://schemas.microsoft.com/office/powerpoint/2010/main" val="86538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710C8-B24F-C9CA-4E1E-6F6813B63EF3}"/>
              </a:ext>
            </a:extLst>
          </p:cNvPr>
          <p:cNvSpPr>
            <a:spLocks noGrp="1"/>
          </p:cNvSpPr>
          <p:nvPr>
            <p:ph type="title"/>
          </p:nvPr>
        </p:nvSpPr>
        <p:spPr>
          <a:xfrm>
            <a:off x="838200" y="365125"/>
            <a:ext cx="5558489" cy="1325563"/>
          </a:xfrm>
        </p:spPr>
        <p:txBody>
          <a:bodyPr>
            <a:normAutofit/>
          </a:bodyPr>
          <a:lstStyle/>
          <a:p>
            <a:r>
              <a:rPr lang="en-US" dirty="0">
                <a:latin typeface="Arial" panose="020B0604020202020204" pitchFamily="34" charset="0"/>
                <a:cs typeface="Arial" panose="020B0604020202020204" pitchFamily="34" charset="0"/>
              </a:rPr>
              <a:t>What Did We Ask? </a:t>
            </a:r>
          </a:p>
        </p:txBody>
      </p:sp>
      <p:sp>
        <p:nvSpPr>
          <p:cNvPr id="40" name="Freeform: Shape 3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F0462F5-EA3E-68A6-EE63-BC9E99700F3F}"/>
              </a:ext>
            </a:extLst>
          </p:cNvPr>
          <p:cNvSpPr>
            <a:spLocks noGrp="1"/>
          </p:cNvSpPr>
          <p:nvPr>
            <p:ph idx="1"/>
          </p:nvPr>
        </p:nvSpPr>
        <p:spPr>
          <a:xfrm>
            <a:off x="838200" y="1825625"/>
            <a:ext cx="5558489" cy="4351338"/>
          </a:xfrm>
        </p:spPr>
        <p:txBody>
          <a:bodyPr>
            <a:normAutofit fontScale="92500" lnSpcReduction="10000"/>
          </a:bodyPr>
          <a:lstStyle/>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Were you born in Canada?</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How would you describe your racial or ethnic group?</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What language do you use most often at home?</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What is the highest degree or level of school you have completed?</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What is your gender identity?</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What type of housing are you current residing in?</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What was your total family income before taxes last year?</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How many people does this income support?</a:t>
            </a:r>
          </a:p>
          <a:p>
            <a:pPr>
              <a:buBlip>
                <a:blip r:embed="rId2">
                  <a:extLst>
                    <a:ext uri="{96DAC541-7B7A-43D3-8B79-37D633B846F1}">
                      <asvg:svgBlip xmlns:asvg="http://schemas.microsoft.com/office/drawing/2016/SVG/main" r:embed="rId3"/>
                    </a:ext>
                  </a:extLst>
                </a:blip>
              </a:buBlip>
            </a:pPr>
            <a:r>
              <a:rPr lang="en-US" sz="2000" dirty="0">
                <a:latin typeface="Arial" panose="020B0604020202020204" pitchFamily="34" charset="0"/>
                <a:cs typeface="Arial" panose="020B0604020202020204" pitchFamily="34" charset="0"/>
              </a:rPr>
              <a:t>What is your sexual identity?</a:t>
            </a:r>
          </a:p>
          <a:p>
            <a:endParaRPr lang="en-US" sz="1800" dirty="0"/>
          </a:p>
        </p:txBody>
      </p:sp>
      <p:sp>
        <p:nvSpPr>
          <p:cNvPr id="42" name="Oval 4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Block Arc 4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eeform: Shape 4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8" name="Straight Connector 4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2" name="Arc 5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Freeform: Shape 5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945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15F525-C2B0-6B76-E83A-7A53F2041B97}"/>
              </a:ext>
            </a:extLst>
          </p:cNvPr>
          <p:cNvSpPr>
            <a:spLocks noGrp="1"/>
          </p:cNvSpPr>
          <p:nvPr>
            <p:ph type="title"/>
          </p:nvPr>
        </p:nvSpPr>
        <p:spPr>
          <a:xfrm>
            <a:off x="5894962" y="479493"/>
            <a:ext cx="5458838" cy="1325563"/>
          </a:xfrm>
        </p:spPr>
        <p:txBody>
          <a:bodyPr>
            <a:normAutofit/>
          </a:bodyPr>
          <a:lstStyle/>
          <a:p>
            <a:r>
              <a:rPr lang="en-US" dirty="0">
                <a:latin typeface="Arial" panose="020B0604020202020204" pitchFamily="34" charset="0"/>
                <a:cs typeface="Arial" panose="020B0604020202020204" pitchFamily="34" charset="0"/>
              </a:rPr>
              <a:t>Why Did We These Questions?</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2" descr="A graph outlining the different factors that impact the health of Canadians from Health Equity Ontario. 50% is life factors, 25% are health care factors, 15% is biological and 10% is environmental.">
            <a:extLst>
              <a:ext uri="{FF2B5EF4-FFF2-40B4-BE49-F238E27FC236}">
                <a16:creationId xmlns:a16="http://schemas.microsoft.com/office/drawing/2014/main" id="{0A3BBD15-FDE7-EBFC-D231-9CB29DC447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1821338"/>
            <a:ext cx="4777381" cy="304558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66E09CD-37AA-5304-C59D-6BC1AD4ECE12}"/>
              </a:ext>
            </a:extLst>
          </p:cNvPr>
          <p:cNvSpPr>
            <a:spLocks noGrp="1"/>
          </p:cNvSpPr>
          <p:nvPr>
            <p:ph idx="1"/>
          </p:nvPr>
        </p:nvSpPr>
        <p:spPr>
          <a:xfrm>
            <a:off x="5894962" y="1984443"/>
            <a:ext cx="5458838" cy="4192520"/>
          </a:xfrm>
        </p:spPr>
        <p:txBody>
          <a:bodyPr>
            <a:normAutofit fontScale="92500" lnSpcReduction="20000"/>
          </a:bodyPr>
          <a:lstStyle/>
          <a:p>
            <a:r>
              <a:rPr lang="en-US" sz="2800" dirty="0">
                <a:latin typeface="Arial" panose="020B0604020202020204" pitchFamily="34" charset="0"/>
                <a:cs typeface="Arial" panose="020B0604020202020204" pitchFamily="34" charset="0"/>
              </a:rPr>
              <a:t>“Health equity is the ideal state in which people are able to reach </a:t>
            </a:r>
            <a:r>
              <a:rPr lang="en-US" sz="2800" b="1" dirty="0">
                <a:latin typeface="Arial" panose="020B0604020202020204" pitchFamily="34" charset="0"/>
                <a:cs typeface="Arial" panose="020B0604020202020204" pitchFamily="34" charset="0"/>
              </a:rPr>
              <a:t>their full health potential</a:t>
            </a:r>
            <a:r>
              <a:rPr lang="en-US" sz="2800" dirty="0">
                <a:latin typeface="Arial" panose="020B0604020202020204" pitchFamily="34" charset="0"/>
                <a:cs typeface="Arial" panose="020B0604020202020204" pitchFamily="34" charset="0"/>
              </a:rPr>
              <a:t> and receive high quality care that is </a:t>
            </a:r>
            <a:r>
              <a:rPr lang="en-US" sz="2800" b="1" dirty="0">
                <a:latin typeface="Arial" panose="020B0604020202020204" pitchFamily="34" charset="0"/>
                <a:cs typeface="Arial" panose="020B0604020202020204" pitchFamily="34" charset="0"/>
              </a:rPr>
              <a:t>fair and appropriate from each person’s perspective</a:t>
            </a:r>
            <a:r>
              <a:rPr lang="en-US" sz="2800" dirty="0">
                <a:latin typeface="Arial" panose="020B0604020202020204" pitchFamily="34" charset="0"/>
                <a:cs typeface="Arial" panose="020B0604020202020204" pitchFamily="34" charset="0"/>
              </a:rPr>
              <a:t>, no  matter where they live, who they are, or what they have”.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Health Quality Ontario, 2016</a:t>
            </a:r>
          </a:p>
          <a:p>
            <a:r>
              <a:rPr lang="en-US" sz="2800" dirty="0">
                <a:latin typeface="Arial" panose="020B0604020202020204" pitchFamily="34" charset="0"/>
                <a:cs typeface="Arial" panose="020B0604020202020204" pitchFamily="34" charset="0"/>
              </a:rPr>
              <a:t>As an agency focused on supporting people to live full lives in the community, this is very well aligned with our values </a:t>
            </a:r>
          </a:p>
          <a:p>
            <a:pPr marL="0" indent="0">
              <a:buNone/>
            </a:pPr>
            <a:endParaRPr lang="en-US" dirty="0"/>
          </a:p>
        </p:txBody>
      </p:sp>
    </p:spTree>
    <p:extLst>
      <p:ext uri="{BB962C8B-B14F-4D97-AF65-F5344CB8AC3E}">
        <p14:creationId xmlns:p14="http://schemas.microsoft.com/office/powerpoint/2010/main" val="5310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Agenda &#10;Panel Discussion ">
            <a:extLst>
              <a:ext uri="{FF2B5EF4-FFF2-40B4-BE49-F238E27FC236}">
                <a16:creationId xmlns:a16="http://schemas.microsoft.com/office/drawing/2014/main" id="{EEC1759E-6376-3F45-1A81-AAE7C5DBF3A4}"/>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latin typeface="Arial" panose="020B0604020202020204" pitchFamily="34" charset="0"/>
                <a:cs typeface="Arial" panose="020B0604020202020204" pitchFamily="34" charset="0"/>
              </a:rPr>
              <a:t>Agenda</a:t>
            </a:r>
            <a:r>
              <a:rPr lang="en-US" dirty="0">
                <a:solidFill>
                  <a:srgbClr val="FFFFFF"/>
                </a:solidFill>
                <a:latin typeface="Arial" panose="020B0604020202020204" pitchFamily="34" charset="0"/>
                <a:cs typeface="Arial" panose="020B0604020202020204" pitchFamily="34" charset="0"/>
              </a:rPr>
              <a:t>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Panel Discussion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1A581F-E417-94D6-5816-5CA49C25D7D1}"/>
              </a:ext>
            </a:extLst>
          </p:cNvPr>
          <p:cNvSpPr>
            <a:spLocks noGrp="1"/>
          </p:cNvSpPr>
          <p:nvPr>
            <p:ph idx="1"/>
          </p:nvPr>
        </p:nvSpPr>
        <p:spPr>
          <a:xfrm>
            <a:off x="5370153" y="1526033"/>
            <a:ext cx="5536397" cy="3935281"/>
          </a:xfrm>
        </p:spPr>
        <p:txBody>
          <a:bodyPr>
            <a:normAutofit/>
          </a:bodyPr>
          <a:lstStyle/>
          <a:p>
            <a:r>
              <a:rPr lang="en-US" dirty="0">
                <a:latin typeface="Arial" panose="020B0604020202020204" pitchFamily="34" charset="0"/>
                <a:cs typeface="Arial" panose="020B0604020202020204" pitchFamily="34" charset="0"/>
              </a:rPr>
              <a:t>Introduction of Panelists</a:t>
            </a:r>
          </a:p>
          <a:p>
            <a:r>
              <a:rPr lang="en-US" dirty="0">
                <a:latin typeface="Arial" panose="020B0604020202020204" pitchFamily="34" charset="0"/>
                <a:cs typeface="Arial" panose="020B0604020202020204" pitchFamily="34" charset="0"/>
              </a:rPr>
              <a:t>Intersectionality And Seeing The Whole Person </a:t>
            </a:r>
          </a:p>
          <a:p>
            <a:r>
              <a:rPr lang="en-US" dirty="0">
                <a:latin typeface="Arial" panose="020B0604020202020204" pitchFamily="34" charset="0"/>
                <a:cs typeface="Arial" panose="020B0604020202020204" pitchFamily="34" charset="0"/>
              </a:rPr>
              <a:t>Barriers to Inclusion People Face</a:t>
            </a:r>
          </a:p>
          <a:p>
            <a:r>
              <a:rPr lang="en-US" dirty="0">
                <a:latin typeface="Arial" panose="020B0604020202020204" pitchFamily="34" charset="0"/>
                <a:cs typeface="Arial" panose="020B0604020202020204" pitchFamily="34" charset="0"/>
              </a:rPr>
              <a:t>Questions for the Panelists </a:t>
            </a:r>
          </a:p>
          <a:p>
            <a:r>
              <a:rPr lang="en-US" dirty="0">
                <a:latin typeface="Arial" panose="020B0604020202020204" pitchFamily="34" charset="0"/>
                <a:cs typeface="Arial" panose="020B0604020202020204" pitchFamily="34" charset="0"/>
              </a:rPr>
              <a:t>Barriers to Inclusion Sector Wide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609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C62BA14-16C3-3CB8-5A0E-569E23663F04}"/>
              </a:ext>
            </a:extLst>
          </p:cNvPr>
          <p:cNvSpPr>
            <a:spLocks noGrp="1"/>
          </p:cNvSpPr>
          <p:nvPr>
            <p:ph type="title"/>
          </p:nvPr>
        </p:nvSpPr>
        <p:spPr>
          <a:xfrm>
            <a:off x="838200" y="365125"/>
            <a:ext cx="5393361" cy="1325563"/>
          </a:xfrm>
        </p:spPr>
        <p:txBody>
          <a:bodyPr>
            <a:normAutofit fontScale="90000"/>
          </a:bodyPr>
          <a:lstStyle/>
          <a:p>
            <a:r>
              <a:rPr lang="en-US" dirty="0">
                <a:latin typeface="Arial" panose="020B0604020202020204" pitchFamily="34" charset="0"/>
                <a:cs typeface="Arial" panose="020B0604020202020204" pitchFamily="34" charset="0"/>
              </a:rPr>
              <a:t>Case for Data Collection at EAFWR </a:t>
            </a:r>
          </a:p>
        </p:txBody>
      </p:sp>
      <p:sp>
        <p:nvSpPr>
          <p:cNvPr id="3" name="Content Placeholder 2">
            <a:extLst>
              <a:ext uri="{FF2B5EF4-FFF2-40B4-BE49-F238E27FC236}">
                <a16:creationId xmlns:a16="http://schemas.microsoft.com/office/drawing/2014/main" id="{F56B742F-6788-66C9-2D2E-D660D46C9AAB}"/>
              </a:ext>
            </a:extLst>
          </p:cNvPr>
          <p:cNvSpPr>
            <a:spLocks noGrp="1"/>
          </p:cNvSpPr>
          <p:nvPr>
            <p:ph idx="1"/>
          </p:nvPr>
        </p:nvSpPr>
        <p:spPr>
          <a:xfrm>
            <a:off x="838200" y="1825625"/>
            <a:ext cx="5393361" cy="4351338"/>
          </a:xfrm>
        </p:spPr>
        <p:txBody>
          <a:bodyPr>
            <a:normAutofit lnSpcReduction="10000"/>
          </a:bodyPr>
          <a:lstStyle/>
          <a:p>
            <a:r>
              <a:rPr lang="en-US" sz="2200" dirty="0">
                <a:latin typeface="Arial" panose="020B0604020202020204" pitchFamily="34" charset="0"/>
                <a:cs typeface="Arial" panose="020B0604020202020204" pitchFamily="34" charset="0"/>
              </a:rPr>
              <a:t>Have identified anti-oppressive practice as an organizational value for almost 20 years</a:t>
            </a:r>
          </a:p>
          <a:p>
            <a:r>
              <a:rPr lang="en-US" sz="2200" dirty="0">
                <a:latin typeface="Arial" panose="020B0604020202020204" pitchFamily="34" charset="0"/>
                <a:cs typeface="Arial" panose="020B0604020202020204" pitchFamily="34" charset="0"/>
              </a:rPr>
              <a:t> Anecdotal evidence that families and team members likely do not mirror demographic makeup of Waterloo Region </a:t>
            </a:r>
          </a:p>
          <a:p>
            <a:r>
              <a:rPr lang="en-US" sz="2200" dirty="0">
                <a:latin typeface="Arial" panose="020B0604020202020204" pitchFamily="34" charset="0"/>
                <a:cs typeface="Arial" panose="020B0604020202020204" pitchFamily="34" charset="0"/>
              </a:rPr>
              <a:t>Recognition that underrepresentation could have varied causes based on different groups </a:t>
            </a:r>
          </a:p>
          <a:p>
            <a:r>
              <a:rPr lang="en-US" sz="2200" dirty="0">
                <a:latin typeface="Arial" panose="020B0604020202020204" pitchFamily="34" charset="0"/>
                <a:cs typeface="Arial" panose="020B0604020202020204" pitchFamily="34" charset="0"/>
              </a:rPr>
              <a:t>Desire to invest in building representation, but in targeted, efficient and authentic ways </a:t>
            </a:r>
          </a:p>
          <a:p>
            <a:endParaRPr lang="en-US" sz="2200" dirty="0"/>
          </a:p>
        </p:txBody>
      </p:sp>
      <p:pic>
        <p:nvPicPr>
          <p:cNvPr id="35" name="Picture 34" descr="Light bulb on yellow background with sketched light beams and cord">
            <a:extLst>
              <a:ext uri="{FF2B5EF4-FFF2-40B4-BE49-F238E27FC236}">
                <a16:creationId xmlns:a16="http://schemas.microsoft.com/office/drawing/2014/main" id="{74BA397D-09E7-55B1-3D51-6CB9BDECEC89}"/>
              </a:ext>
            </a:extLst>
          </p:cNvPr>
          <p:cNvPicPr>
            <a:picLocks noChangeAspect="1"/>
          </p:cNvPicPr>
          <p:nvPr/>
        </p:nvPicPr>
        <p:blipFill rotWithShape="1">
          <a:blip r:embed="rId2"/>
          <a:srcRect l="38500" r="-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015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C62BA14-16C3-3CB8-5A0E-569E23663F04}"/>
              </a:ext>
            </a:extLst>
          </p:cNvPr>
          <p:cNvSpPr>
            <a:spLocks noGrp="1"/>
          </p:cNvSpPr>
          <p:nvPr>
            <p:ph type="title"/>
          </p:nvPr>
        </p:nvSpPr>
        <p:spPr>
          <a:xfrm>
            <a:off x="838200" y="365125"/>
            <a:ext cx="5393361" cy="1325563"/>
          </a:xfrm>
        </p:spPr>
        <p:txBody>
          <a:bodyPr>
            <a:normAutofit fontScale="90000"/>
          </a:bodyPr>
          <a:lstStyle/>
          <a:p>
            <a:r>
              <a:rPr lang="en-US" dirty="0">
                <a:latin typeface="Arial" panose="020B0604020202020204" pitchFamily="34" charset="0"/>
                <a:cs typeface="Arial" panose="020B0604020202020204" pitchFamily="34" charset="0"/>
              </a:rPr>
              <a:t>Case for Data Collection at EAFWR </a:t>
            </a:r>
          </a:p>
        </p:txBody>
      </p:sp>
      <p:sp>
        <p:nvSpPr>
          <p:cNvPr id="3" name="Content Placeholder 2">
            <a:extLst>
              <a:ext uri="{FF2B5EF4-FFF2-40B4-BE49-F238E27FC236}">
                <a16:creationId xmlns:a16="http://schemas.microsoft.com/office/drawing/2014/main" id="{F56B742F-6788-66C9-2D2E-D660D46C9AAB}"/>
              </a:ext>
            </a:extLst>
          </p:cNvPr>
          <p:cNvSpPr>
            <a:spLocks noGrp="1"/>
          </p:cNvSpPr>
          <p:nvPr>
            <p:ph idx="1"/>
          </p:nvPr>
        </p:nvSpPr>
        <p:spPr>
          <a:xfrm>
            <a:off x="838200" y="1825625"/>
            <a:ext cx="5393361" cy="4351338"/>
          </a:xfrm>
        </p:spPr>
        <p:txBody>
          <a:bodyPr>
            <a:normAutofit/>
          </a:bodyPr>
          <a:lstStyle/>
          <a:p>
            <a:r>
              <a:rPr lang="en-US" sz="2200" dirty="0">
                <a:latin typeface="Arial" panose="020B0604020202020204" pitchFamily="34" charset="0"/>
                <a:cs typeface="Arial" panose="020B0604020202020204" pitchFamily="34" charset="0"/>
              </a:rPr>
              <a:t>Believed that demographic factors were impacting the level of service people received </a:t>
            </a:r>
          </a:p>
          <a:p>
            <a:r>
              <a:rPr lang="en-US" sz="2200" dirty="0">
                <a:latin typeface="Arial" panose="020B0604020202020204" pitchFamily="34" charset="0"/>
                <a:cs typeface="Arial" panose="020B0604020202020204" pitchFamily="34" charset="0"/>
              </a:rPr>
              <a:t> Committed to more equitable hiring practices</a:t>
            </a:r>
          </a:p>
          <a:p>
            <a:r>
              <a:rPr lang="en-US" sz="2200" dirty="0">
                <a:latin typeface="Arial" panose="020B0604020202020204" pitchFamily="34" charset="0"/>
                <a:cs typeface="Arial" panose="020B0604020202020204" pitchFamily="34" charset="0"/>
              </a:rPr>
              <a:t>Developed a deeper understanding about the importance of intersectionality </a:t>
            </a:r>
          </a:p>
          <a:p>
            <a:r>
              <a:rPr lang="en-US" sz="2200" dirty="0">
                <a:latin typeface="Arial" panose="020B0604020202020204" pitchFamily="34" charset="0"/>
                <a:cs typeface="Arial" panose="020B0604020202020204" pitchFamily="34" charset="0"/>
              </a:rPr>
              <a:t>Create a baseline and roadmap for success around investment in EDIB initiatives for people we support, families and our team </a:t>
            </a:r>
          </a:p>
          <a:p>
            <a:endParaRPr lang="en-US" sz="2200" dirty="0"/>
          </a:p>
          <a:p>
            <a:endParaRPr lang="en-US" sz="2200" dirty="0"/>
          </a:p>
        </p:txBody>
      </p:sp>
      <p:pic>
        <p:nvPicPr>
          <p:cNvPr id="35" name="Picture 34" descr="Light bulb on yellow background with sketched light beams and cord">
            <a:extLst>
              <a:ext uri="{FF2B5EF4-FFF2-40B4-BE49-F238E27FC236}">
                <a16:creationId xmlns:a16="http://schemas.microsoft.com/office/drawing/2014/main" id="{74BA397D-09E7-55B1-3D51-6CB9BDECEC89}"/>
              </a:ext>
            </a:extLst>
          </p:cNvPr>
          <p:cNvPicPr>
            <a:picLocks noChangeAspect="1"/>
          </p:cNvPicPr>
          <p:nvPr/>
        </p:nvPicPr>
        <p:blipFill rotWithShape="1">
          <a:blip r:embed="rId2"/>
          <a:srcRect l="38500" r="-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508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CAF7615-64A7-B8D1-1E45-D9D68E20FB57}"/>
              </a:ext>
            </a:extLst>
          </p:cNvPr>
          <p:cNvSpPr>
            <a:spLocks noGrp="1"/>
          </p:cNvSpPr>
          <p:nvPr>
            <p:ph type="title"/>
          </p:nvPr>
        </p:nvSpPr>
        <p:spPr>
          <a:xfrm>
            <a:off x="838200" y="365125"/>
            <a:ext cx="5393361" cy="1325563"/>
          </a:xfrm>
        </p:spPr>
        <p:txBody>
          <a:bodyPr>
            <a:normAutofit fontScale="90000"/>
          </a:bodyPr>
          <a:lstStyle/>
          <a:p>
            <a:r>
              <a:rPr lang="en-US" dirty="0">
                <a:latin typeface="Arial" panose="020B0604020202020204" pitchFamily="34" charset="0"/>
                <a:cs typeface="Arial" panose="020B0604020202020204" pitchFamily="34" charset="0"/>
              </a:rPr>
              <a:t>Case for Data Collection Sector Wide </a:t>
            </a:r>
          </a:p>
        </p:txBody>
      </p:sp>
      <p:sp>
        <p:nvSpPr>
          <p:cNvPr id="3" name="Content Placeholder 2">
            <a:extLst>
              <a:ext uri="{FF2B5EF4-FFF2-40B4-BE49-F238E27FC236}">
                <a16:creationId xmlns:a16="http://schemas.microsoft.com/office/drawing/2014/main" id="{80C7CB65-E007-CD86-3CA1-DD63A71AB2AD}"/>
              </a:ext>
            </a:extLst>
          </p:cNvPr>
          <p:cNvSpPr>
            <a:spLocks noGrp="1"/>
          </p:cNvSpPr>
          <p:nvPr>
            <p:ph idx="1"/>
          </p:nvPr>
        </p:nvSpPr>
        <p:spPr>
          <a:xfrm>
            <a:off x="838200" y="1825625"/>
            <a:ext cx="5393361" cy="4351338"/>
          </a:xfrm>
        </p:spPr>
        <p:txBody>
          <a:bodyPr>
            <a:normAutofit fontScale="92500" lnSpcReduction="10000"/>
          </a:bodyPr>
          <a:lstStyle/>
          <a:p>
            <a:r>
              <a:rPr lang="en-US" dirty="0">
                <a:latin typeface="Arial" panose="020B0604020202020204" pitchFamily="34" charset="0"/>
                <a:cs typeface="Arial" panose="020B0604020202020204" pitchFamily="34" charset="0"/>
              </a:rPr>
              <a:t>Importance of intersectionality </a:t>
            </a:r>
          </a:p>
          <a:p>
            <a:r>
              <a:rPr lang="en-US" dirty="0">
                <a:latin typeface="Arial" panose="020B0604020202020204" pitchFamily="34" charset="0"/>
                <a:cs typeface="Arial" panose="020B0604020202020204" pitchFamily="34" charset="0"/>
              </a:rPr>
              <a:t>Health outcomes are linked with demographics, so why would outcomes in developmental services be different?</a:t>
            </a:r>
          </a:p>
          <a:p>
            <a:r>
              <a:rPr lang="en-US" dirty="0">
                <a:latin typeface="Arial" panose="020B0604020202020204" pitchFamily="34" charset="0"/>
                <a:cs typeface="Arial" panose="020B0604020202020204" pitchFamily="34" charset="0"/>
              </a:rPr>
              <a:t>Journey to Belonging focus on matching services and supports to the whole person</a:t>
            </a:r>
          </a:p>
          <a:p>
            <a:r>
              <a:rPr lang="en-US" dirty="0">
                <a:latin typeface="Arial" panose="020B0604020202020204" pitchFamily="34" charset="0"/>
                <a:cs typeface="Arial" panose="020B0604020202020204" pitchFamily="34" charset="0"/>
              </a:rPr>
              <a:t>We are data poor in this area, as “disability” is seen as the most important </a:t>
            </a:r>
          </a:p>
        </p:txBody>
      </p:sp>
      <p:pic>
        <p:nvPicPr>
          <p:cNvPr id="5" name="Picture 4" descr="White bulbs with a yellow one standing out">
            <a:extLst>
              <a:ext uri="{FF2B5EF4-FFF2-40B4-BE49-F238E27FC236}">
                <a16:creationId xmlns:a16="http://schemas.microsoft.com/office/drawing/2014/main" id="{653D080A-24C0-CD47-987B-749771BF16F7}"/>
              </a:ext>
            </a:extLst>
          </p:cNvPr>
          <p:cNvPicPr>
            <a:picLocks noChangeAspect="1"/>
          </p:cNvPicPr>
          <p:nvPr/>
        </p:nvPicPr>
        <p:blipFill rotWithShape="1">
          <a:blip r:embed="rId2"/>
          <a:srcRect l="19633" r="1361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64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shot from the Measuring Health Equity project by the Toronto Central LHIN showing a home screen, guide, questions, training, tool, events and contact links.">
            <a:extLst>
              <a:ext uri="{FF2B5EF4-FFF2-40B4-BE49-F238E27FC236}">
                <a16:creationId xmlns:a16="http://schemas.microsoft.com/office/drawing/2014/main" id="{104BDCC2-E891-A9CD-13FB-C5A4F34A94A2}"/>
              </a:ext>
            </a:extLst>
          </p:cNvPr>
          <p:cNvPicPr>
            <a:picLocks noChangeAspect="1"/>
          </p:cNvPicPr>
          <p:nvPr/>
        </p:nvPicPr>
        <p:blipFill>
          <a:blip r:embed="rId2"/>
          <a:stretch>
            <a:fillRect/>
          </a:stretch>
        </p:blipFill>
        <p:spPr>
          <a:xfrm>
            <a:off x="6541053" y="1748195"/>
            <a:ext cx="4777381" cy="31889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8" name="Arc 27">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FDEA03-D602-24AC-ADF9-527058D134BF}"/>
              </a:ext>
            </a:extLst>
          </p:cNvPr>
          <p:cNvSpPr>
            <a:spLocks noGrp="1"/>
          </p:cNvSpPr>
          <p:nvPr>
            <p:ph type="title"/>
          </p:nvPr>
        </p:nvSpPr>
        <p:spPr>
          <a:xfrm>
            <a:off x="838201" y="479493"/>
            <a:ext cx="5257800" cy="1325563"/>
          </a:xfrm>
        </p:spPr>
        <p:txBody>
          <a:bodyPr>
            <a:normAutofit/>
          </a:bodyPr>
          <a:lstStyle/>
          <a:p>
            <a:r>
              <a:rPr lang="en-US" dirty="0">
                <a:latin typeface="Arial" panose="020B0604020202020204" pitchFamily="34" charset="0"/>
                <a:cs typeface="Arial" panose="020B0604020202020204" pitchFamily="34" charset="0"/>
              </a:rPr>
              <a:t>Student Pilot Project #1 </a:t>
            </a:r>
          </a:p>
        </p:txBody>
      </p:sp>
      <p:sp>
        <p:nvSpPr>
          <p:cNvPr id="3" name="Content Placeholder 2">
            <a:extLst>
              <a:ext uri="{FF2B5EF4-FFF2-40B4-BE49-F238E27FC236}">
                <a16:creationId xmlns:a16="http://schemas.microsoft.com/office/drawing/2014/main" id="{FBFB8897-D02F-0FE2-DAC0-3EE00459F877}"/>
              </a:ext>
            </a:extLst>
          </p:cNvPr>
          <p:cNvSpPr>
            <a:spLocks noGrp="1"/>
          </p:cNvSpPr>
          <p:nvPr>
            <p:ph idx="1"/>
          </p:nvPr>
        </p:nvSpPr>
        <p:spPr>
          <a:xfrm>
            <a:off x="838201" y="1984443"/>
            <a:ext cx="5257800" cy="4192520"/>
          </a:xfrm>
        </p:spPr>
        <p:txBody>
          <a:bodyPr>
            <a:normAutofit lnSpcReduction="10000"/>
          </a:bodyPr>
          <a:lstStyle/>
          <a:p>
            <a:r>
              <a:rPr lang="en-US" sz="2000" dirty="0">
                <a:latin typeface="Arial" panose="020B0604020202020204" pitchFamily="34" charset="0"/>
                <a:cs typeface="Arial" panose="020B0604020202020204" pitchFamily="34" charset="0"/>
              </a:rPr>
              <a:t>Connected with Applied Community Research Program through Wilfrid Laurier University in September of 2021 at no cost to EAFWR</a:t>
            </a:r>
          </a:p>
          <a:p>
            <a:r>
              <a:rPr lang="en-US" sz="2000" dirty="0">
                <a:latin typeface="Arial" panose="020B0604020202020204" pitchFamily="34" charset="0"/>
                <a:cs typeface="Arial" panose="020B0604020202020204" pitchFamily="34" charset="0"/>
              </a:rPr>
              <a:t>Developed a survey mirroring demographic data collected by the Health Equity Office, Sinai Health System for the “Toronto Central LHIN Measuring Health Equity” project</a:t>
            </a:r>
          </a:p>
          <a:p>
            <a:r>
              <a:rPr lang="en-US" sz="2000" dirty="0">
                <a:latin typeface="Arial" panose="020B0604020202020204" pitchFamily="34" charset="0"/>
                <a:cs typeface="Arial" panose="020B0604020202020204" pitchFamily="34" charset="0"/>
              </a:rPr>
              <a:t>Used categories to mirror Canadian census data to allow for comparison to regional challenges</a:t>
            </a:r>
          </a:p>
          <a:p>
            <a:r>
              <a:rPr lang="en-US" sz="2000" dirty="0">
                <a:latin typeface="Arial" panose="020B0604020202020204" pitchFamily="34" charset="0"/>
                <a:cs typeface="Arial" panose="020B0604020202020204" pitchFamily="34" charset="0"/>
              </a:rPr>
              <a:t>Survey sent by email only in English </a:t>
            </a:r>
          </a:p>
          <a:p>
            <a:r>
              <a:rPr lang="en-US" sz="2000" dirty="0">
                <a:latin typeface="Arial" panose="020B0604020202020204" pitchFamily="34" charset="0"/>
                <a:cs typeface="Arial" panose="020B0604020202020204" pitchFamily="34" charset="0"/>
              </a:rPr>
              <a:t>Did not include staff or board members </a:t>
            </a:r>
          </a:p>
        </p:txBody>
      </p:sp>
    </p:spTree>
    <p:extLst>
      <p:ext uri="{BB962C8B-B14F-4D97-AF65-F5344CB8AC3E}">
        <p14:creationId xmlns:p14="http://schemas.microsoft.com/office/powerpoint/2010/main" val="2458472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screenshot of an infographic showing survey results from EAFWR's first student pilot project to illustrate results. ">
            <a:extLst>
              <a:ext uri="{FF2B5EF4-FFF2-40B4-BE49-F238E27FC236}">
                <a16:creationId xmlns:a16="http://schemas.microsoft.com/office/drawing/2014/main" id="{36245BF6-8AE0-DDBC-815E-7C9EEDFB374A}"/>
              </a:ext>
            </a:extLst>
          </p:cNvPr>
          <p:cNvPicPr>
            <a:picLocks noChangeAspect="1"/>
          </p:cNvPicPr>
          <p:nvPr/>
        </p:nvPicPr>
        <p:blipFill>
          <a:blip r:embed="rId2"/>
          <a:stretch>
            <a:fillRect/>
          </a:stretch>
        </p:blipFill>
        <p:spPr>
          <a:xfrm>
            <a:off x="9315192" y="607103"/>
            <a:ext cx="2215189"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8" name="Arc 27">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FDEA03-D602-24AC-ADF9-527058D134BF}"/>
              </a:ext>
            </a:extLst>
          </p:cNvPr>
          <p:cNvSpPr>
            <a:spLocks noGrp="1"/>
          </p:cNvSpPr>
          <p:nvPr>
            <p:ph type="title"/>
          </p:nvPr>
        </p:nvSpPr>
        <p:spPr>
          <a:xfrm>
            <a:off x="838201" y="479493"/>
            <a:ext cx="5257800" cy="1325563"/>
          </a:xfrm>
        </p:spPr>
        <p:txBody>
          <a:bodyPr>
            <a:normAutofit/>
          </a:bodyPr>
          <a:lstStyle/>
          <a:p>
            <a:r>
              <a:rPr lang="en-US" dirty="0">
                <a:latin typeface="Arial" panose="020B0604020202020204" pitchFamily="34" charset="0"/>
                <a:cs typeface="Arial" panose="020B0604020202020204" pitchFamily="34" charset="0"/>
              </a:rPr>
              <a:t>Student Pilot Project #1- Key Learnings  </a:t>
            </a:r>
          </a:p>
        </p:txBody>
      </p:sp>
      <p:sp>
        <p:nvSpPr>
          <p:cNvPr id="3" name="Content Placeholder 2">
            <a:extLst>
              <a:ext uri="{FF2B5EF4-FFF2-40B4-BE49-F238E27FC236}">
                <a16:creationId xmlns:a16="http://schemas.microsoft.com/office/drawing/2014/main" id="{FBFB8897-D02F-0FE2-DAC0-3EE00459F877}"/>
              </a:ext>
            </a:extLst>
          </p:cNvPr>
          <p:cNvSpPr>
            <a:spLocks noGrp="1"/>
          </p:cNvSpPr>
          <p:nvPr>
            <p:ph idx="1"/>
          </p:nvPr>
        </p:nvSpPr>
        <p:spPr>
          <a:xfrm>
            <a:off x="838200" y="1984443"/>
            <a:ext cx="8148637" cy="4192520"/>
          </a:xfrm>
        </p:spPr>
        <p:txBody>
          <a:bodyPr>
            <a:normAutofit/>
          </a:bodyPr>
          <a:lstStyle/>
          <a:p>
            <a:r>
              <a:rPr lang="en-US" sz="2400" dirty="0">
                <a:latin typeface="Arial" panose="020B0604020202020204" pitchFamily="34" charset="0"/>
                <a:cs typeface="Arial" panose="020B0604020202020204" pitchFamily="34" charset="0"/>
              </a:rPr>
              <a:t>70 responses (&lt;3% response rate) </a:t>
            </a:r>
          </a:p>
          <a:p>
            <a:r>
              <a:rPr lang="en-US" sz="2400" dirty="0">
                <a:latin typeface="Arial" panose="020B0604020202020204" pitchFamily="34" charset="0"/>
                <a:cs typeface="Arial" panose="020B0604020202020204" pitchFamily="34" charset="0"/>
              </a:rPr>
              <a:t>South Asian, Latinx and Indigenous populations least represented </a:t>
            </a:r>
          </a:p>
          <a:p>
            <a:r>
              <a:rPr lang="en-US" sz="2400" dirty="0">
                <a:latin typeface="Arial" panose="020B0604020202020204" pitchFamily="34" charset="0"/>
                <a:cs typeface="Arial" panose="020B0604020202020204" pitchFamily="34" charset="0"/>
              </a:rPr>
              <a:t>Percentage of people receiving services who were born outside of Canada was 50% lower than regional average </a:t>
            </a:r>
          </a:p>
          <a:p>
            <a:r>
              <a:rPr lang="en-US" sz="2400" dirty="0">
                <a:latin typeface="Arial" panose="020B0604020202020204" pitchFamily="34" charset="0"/>
                <a:cs typeface="Arial" panose="020B0604020202020204" pitchFamily="34" charset="0"/>
              </a:rPr>
              <a:t>Half of non-racialized EAFWR service users had a higher income than the census median, but half of racialized service users had incomes below the poverty line </a:t>
            </a:r>
          </a:p>
        </p:txBody>
      </p:sp>
    </p:spTree>
    <p:extLst>
      <p:ext uri="{BB962C8B-B14F-4D97-AF65-F5344CB8AC3E}">
        <p14:creationId xmlns:p14="http://schemas.microsoft.com/office/powerpoint/2010/main" val="263788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43BA0-3324-4CAC-CE0C-716BC1C75198}"/>
              </a:ext>
            </a:extLst>
          </p:cNvPr>
          <p:cNvSpPr>
            <a:spLocks noGrp="1"/>
          </p:cNvSpPr>
          <p:nvPr>
            <p:ph type="title"/>
          </p:nvPr>
        </p:nvSpPr>
        <p:spPr>
          <a:xfrm>
            <a:off x="838200" y="365125"/>
            <a:ext cx="5558489" cy="1325563"/>
          </a:xfrm>
        </p:spPr>
        <p:txBody>
          <a:bodyPr>
            <a:normAutofit/>
          </a:bodyPr>
          <a:lstStyle/>
          <a:p>
            <a:r>
              <a:rPr lang="en-US" dirty="0">
                <a:latin typeface="Arial" panose="020B0604020202020204" pitchFamily="34" charset="0"/>
                <a:cs typeface="Arial" panose="020B0604020202020204" pitchFamily="34" charset="0"/>
              </a:rPr>
              <a:t>Student Pilot Study #2 </a:t>
            </a:r>
          </a:p>
        </p:txBody>
      </p:sp>
      <p:sp>
        <p:nvSpPr>
          <p:cNvPr id="36" name="Freeform: Shape 35">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2">
            <a:extLst>
              <a:ext uri="{FF2B5EF4-FFF2-40B4-BE49-F238E27FC236}">
                <a16:creationId xmlns:a16="http://schemas.microsoft.com/office/drawing/2014/main" id="{8D3E011D-2D3B-593F-D4FD-47472A611305}"/>
              </a:ext>
            </a:extLst>
          </p:cNvPr>
          <p:cNvSpPr>
            <a:spLocks noGrp="1"/>
          </p:cNvSpPr>
          <p:nvPr>
            <p:ph idx="1"/>
          </p:nvPr>
        </p:nvSpPr>
        <p:spPr>
          <a:xfrm>
            <a:off x="838200" y="1825625"/>
            <a:ext cx="5558489" cy="4351338"/>
          </a:xfrm>
        </p:spPr>
        <p:txBody>
          <a:bodyPr>
            <a:normAutofit/>
          </a:bodyPr>
          <a:lstStyle/>
          <a:p>
            <a:r>
              <a:rPr lang="en-US" sz="2200" dirty="0">
                <a:latin typeface="Arial" panose="020B0604020202020204" pitchFamily="34" charset="0"/>
                <a:cs typeface="Arial" panose="020B0604020202020204" pitchFamily="34" charset="0"/>
              </a:rPr>
              <a:t>Connected with a new group of students in September of 2022 through the same program, also at no cost to EAFWR </a:t>
            </a:r>
          </a:p>
          <a:p>
            <a:r>
              <a:rPr lang="en-US" sz="2200" dirty="0">
                <a:latin typeface="Arial" panose="020B0604020202020204" pitchFamily="34" charset="0"/>
                <a:cs typeface="Arial" panose="020B0604020202020204" pitchFamily="34" charset="0"/>
              </a:rPr>
              <a:t>Focus was qualitative interviews with Latinx and South Asian service users about what had worked well with EAFWR to overcome barriers to service, as well as with EAFWR staff members to discuss perceived barriers to service</a:t>
            </a:r>
          </a:p>
          <a:p>
            <a:r>
              <a:rPr lang="en-US" sz="2200" dirty="0">
                <a:latin typeface="Arial" panose="020B0604020202020204" pitchFamily="34" charset="0"/>
                <a:cs typeface="Arial" panose="020B0604020202020204" pitchFamily="34" charset="0"/>
              </a:rPr>
              <a:t>Sample size was smaller and participants were difficult to reach, despite offering incentives </a:t>
            </a:r>
          </a:p>
        </p:txBody>
      </p:sp>
      <p:sp>
        <p:nvSpPr>
          <p:cNvPr id="37" name="Oval 36">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Block Arc 37">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reeform: Shape 3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40" name="Straight Connector 3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2" name="Arc 4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015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5843BA0-3324-4CAC-CE0C-716BC1C75198}"/>
              </a:ext>
            </a:extLst>
          </p:cNvPr>
          <p:cNvSpPr>
            <a:spLocks noGrp="1"/>
          </p:cNvSpPr>
          <p:nvPr>
            <p:ph type="title"/>
          </p:nvPr>
        </p:nvSpPr>
        <p:spPr>
          <a:xfrm>
            <a:off x="838200" y="365125"/>
            <a:ext cx="5393361" cy="1325563"/>
          </a:xfrm>
        </p:spPr>
        <p:txBody>
          <a:bodyPr>
            <a:normAutofit/>
          </a:bodyPr>
          <a:lstStyle/>
          <a:p>
            <a:r>
              <a:rPr lang="en-US" dirty="0">
                <a:latin typeface="Arial" panose="020B0604020202020204" pitchFamily="34" charset="0"/>
                <a:cs typeface="Arial" panose="020B0604020202020204" pitchFamily="34" charset="0"/>
              </a:rPr>
              <a:t>Student Pilot Study #2 – Key Learnings </a:t>
            </a:r>
          </a:p>
        </p:txBody>
      </p:sp>
      <p:sp>
        <p:nvSpPr>
          <p:cNvPr id="29" name="Freeform: Shape 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2">
            <a:extLst>
              <a:ext uri="{FF2B5EF4-FFF2-40B4-BE49-F238E27FC236}">
                <a16:creationId xmlns:a16="http://schemas.microsoft.com/office/drawing/2014/main" id="{8D3E011D-2D3B-593F-D4FD-47472A611305}"/>
              </a:ext>
            </a:extLst>
          </p:cNvPr>
          <p:cNvSpPr>
            <a:spLocks noGrp="1"/>
          </p:cNvSpPr>
          <p:nvPr>
            <p:ph idx="1"/>
          </p:nvPr>
        </p:nvSpPr>
        <p:spPr>
          <a:xfrm>
            <a:off x="838200" y="1825624"/>
            <a:ext cx="7727156" cy="4468019"/>
          </a:xfrm>
        </p:spPr>
        <p:txBody>
          <a:bodyPr>
            <a:normAutofit/>
          </a:bodyPr>
          <a:lstStyle/>
          <a:p>
            <a:r>
              <a:rPr lang="en-US" sz="2200" dirty="0">
                <a:latin typeface="Arial" panose="020B0604020202020204" pitchFamily="34" charset="0"/>
                <a:cs typeface="Arial" panose="020B0604020202020204" pitchFamily="34" charset="0"/>
              </a:rPr>
              <a:t>Families feel connected to coordinators due to investments made in the relationship </a:t>
            </a:r>
          </a:p>
          <a:p>
            <a:r>
              <a:rPr lang="en-US" sz="2200" dirty="0">
                <a:latin typeface="Arial" panose="020B0604020202020204" pitchFamily="34" charset="0"/>
                <a:cs typeface="Arial" panose="020B0604020202020204" pitchFamily="34" charset="0"/>
              </a:rPr>
              <a:t>Programs are affordable and team members work with families to help them maximize use</a:t>
            </a:r>
          </a:p>
          <a:p>
            <a:r>
              <a:rPr lang="en-US" sz="2200" dirty="0">
                <a:latin typeface="Arial" panose="020B0604020202020204" pitchFamily="34" charset="0"/>
                <a:cs typeface="Arial" panose="020B0604020202020204" pitchFamily="34" charset="0"/>
              </a:rPr>
              <a:t>Lack of available supports in different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languages (especially in email) </a:t>
            </a:r>
          </a:p>
          <a:p>
            <a:r>
              <a:rPr lang="en-US" sz="2200" dirty="0">
                <a:latin typeface="Arial" panose="020B0604020202020204" pitchFamily="34" charset="0"/>
                <a:cs typeface="Arial" panose="020B0604020202020204" pitchFamily="34" charset="0"/>
              </a:rPr>
              <a:t>Families from marginalized groups are less likely to connect if they are struggling </a:t>
            </a:r>
          </a:p>
          <a:p>
            <a:r>
              <a:rPr lang="en-US" sz="2200" dirty="0">
                <a:latin typeface="Arial" panose="020B0604020202020204" pitchFamily="34" charset="0"/>
                <a:cs typeface="Arial" panose="020B0604020202020204" pitchFamily="34" charset="0"/>
              </a:rPr>
              <a:t>Opportunities to provide better, more culturally relevant and appropriate support </a:t>
            </a:r>
          </a:p>
        </p:txBody>
      </p:sp>
      <p:sp>
        <p:nvSpPr>
          <p:cNvPr id="31" name="Oval 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example screenshot of EAFWR's student pilot project study illustrating the page that included key findings for the organization.">
            <a:extLst>
              <a:ext uri="{FF2B5EF4-FFF2-40B4-BE49-F238E27FC236}">
                <a16:creationId xmlns:a16="http://schemas.microsoft.com/office/drawing/2014/main" id="{23012444-CB20-3349-80D7-30729EAFB4D8}"/>
              </a:ext>
            </a:extLst>
          </p:cNvPr>
          <p:cNvPicPr>
            <a:picLocks noChangeAspect="1"/>
          </p:cNvPicPr>
          <p:nvPr/>
        </p:nvPicPr>
        <p:blipFill>
          <a:blip r:embed="rId2"/>
          <a:stretch>
            <a:fillRect/>
          </a:stretch>
        </p:blipFill>
        <p:spPr>
          <a:xfrm>
            <a:off x="9135982" y="1178904"/>
            <a:ext cx="2683331" cy="386090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3" name="Freeform: Shape 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5" name="Straight Connector 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770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BAE1C4-3A43-0D57-DBF0-3C78E666D9D4}"/>
              </a:ext>
            </a:extLst>
          </p:cNvPr>
          <p:cNvSpPr>
            <a:spLocks noGrp="1"/>
          </p:cNvSpPr>
          <p:nvPr>
            <p:ph type="title"/>
          </p:nvPr>
        </p:nvSpPr>
        <p:spPr>
          <a:xfrm>
            <a:off x="5894962" y="479493"/>
            <a:ext cx="5458838" cy="1325563"/>
          </a:xfrm>
        </p:spPr>
        <p:txBody>
          <a:bodyPr>
            <a:normAutofit/>
          </a:bodyPr>
          <a:lstStyle/>
          <a:p>
            <a:r>
              <a:rPr lang="en-US" sz="2800" dirty="0">
                <a:latin typeface="Arial" panose="020B0604020202020204" pitchFamily="34" charset="0"/>
                <a:cs typeface="Arial" panose="020B0604020202020204" pitchFamily="34" charset="0"/>
              </a:rPr>
              <a:t>Centre for Community Research Learning and Action (CCRLA) Large Study </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he Centre for Community Research, Learning and Action Logo, featuring a purple hand with the letters CCRLA in white, with red, orange, blue and green fingertips holding a purple and white leaf.">
            <a:extLst>
              <a:ext uri="{FF2B5EF4-FFF2-40B4-BE49-F238E27FC236}">
                <a16:creationId xmlns:a16="http://schemas.microsoft.com/office/drawing/2014/main" id="{393C1522-EAAB-B69E-160D-81F0389DFFB6}"/>
              </a:ext>
            </a:extLst>
          </p:cNvPr>
          <p:cNvPicPr>
            <a:picLocks noChangeAspect="1"/>
          </p:cNvPicPr>
          <p:nvPr/>
        </p:nvPicPr>
        <p:blipFill>
          <a:blip r:embed="rId2"/>
          <a:stretch>
            <a:fillRect/>
          </a:stretch>
        </p:blipFill>
        <p:spPr>
          <a:xfrm>
            <a:off x="703182" y="761760"/>
            <a:ext cx="4777381" cy="51647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7" name="Content Placeholder 8">
            <a:extLst>
              <a:ext uri="{FF2B5EF4-FFF2-40B4-BE49-F238E27FC236}">
                <a16:creationId xmlns:a16="http://schemas.microsoft.com/office/drawing/2014/main" id="{AFFE4047-83DD-D0B4-FFC0-BDAF0DB782E8}"/>
              </a:ext>
            </a:extLst>
          </p:cNvPr>
          <p:cNvSpPr>
            <a:spLocks noGrp="1"/>
          </p:cNvSpPr>
          <p:nvPr>
            <p:ph idx="1"/>
          </p:nvPr>
        </p:nvSpPr>
        <p:spPr>
          <a:xfrm>
            <a:off x="5894962" y="1984443"/>
            <a:ext cx="5458838" cy="4192520"/>
          </a:xfrm>
        </p:spPr>
        <p:txBody>
          <a:bodyPr>
            <a:normAutofit fontScale="70000" lnSpcReduction="20000"/>
          </a:bodyPr>
          <a:lstStyle/>
          <a:p>
            <a:r>
              <a:rPr lang="en-US" dirty="0">
                <a:latin typeface="Arial" panose="020B0604020202020204" pitchFamily="34" charset="0"/>
                <a:cs typeface="Arial" panose="020B0604020202020204" pitchFamily="34" charset="0"/>
              </a:rPr>
              <a:t>Connected with Dr. </a:t>
            </a:r>
            <a:r>
              <a:rPr lang="en-US" dirty="0" err="1">
                <a:latin typeface="Arial" panose="020B0604020202020204" pitchFamily="34" charset="0"/>
                <a:cs typeface="Arial" panose="020B0604020202020204" pitchFamily="34" charset="0"/>
              </a:rPr>
              <a:t>Krist</a:t>
            </a:r>
            <a:r>
              <a:rPr lang="en-US" dirty="0">
                <a:latin typeface="Arial" panose="020B0604020202020204" pitchFamily="34" charset="0"/>
                <a:cs typeface="Arial" panose="020B0604020202020204" pitchFamily="34" charset="0"/>
              </a:rPr>
              <a:t> through CCRLA in May of 2023 </a:t>
            </a:r>
          </a:p>
          <a:p>
            <a:r>
              <a:rPr lang="en-US" dirty="0">
                <a:latin typeface="Arial" panose="020B0604020202020204" pitchFamily="34" charset="0"/>
                <a:cs typeface="Arial" panose="020B0604020202020204" pitchFamily="34" charset="0"/>
              </a:rPr>
              <a:t>Total project cost including translation and incentives - $18,750 (supported by MCCSS) </a:t>
            </a:r>
          </a:p>
          <a:p>
            <a:r>
              <a:rPr lang="en-US" dirty="0">
                <a:latin typeface="Arial" panose="020B0604020202020204" pitchFamily="34" charset="0"/>
                <a:cs typeface="Arial" panose="020B0604020202020204" pitchFamily="34" charset="0"/>
              </a:rPr>
              <a:t>Replicated the survey from the first student pilot, with the addition of gender and sexual identify questions and open-ended opportunities to share ideas for making services more inclusive and accessible to different community members and service user satisfaction </a:t>
            </a:r>
          </a:p>
          <a:p>
            <a:r>
              <a:rPr lang="en-US" dirty="0">
                <a:latin typeface="Arial" panose="020B0604020202020204" pitchFamily="34" charset="0"/>
                <a:cs typeface="Arial" panose="020B0604020202020204" pitchFamily="34" charset="0"/>
              </a:rPr>
              <a:t>Survey offered by email in English, Arabic, </a:t>
            </a:r>
            <a:r>
              <a:rPr lang="en-US" dirty="0" err="1">
                <a:latin typeface="Arial" panose="020B0604020202020204" pitchFamily="34" charset="0"/>
                <a:cs typeface="Arial" panose="020B0604020202020204" pitchFamily="34" charset="0"/>
              </a:rPr>
              <a:t>Tygrina</a:t>
            </a:r>
            <a:r>
              <a:rPr lang="en-US" dirty="0">
                <a:latin typeface="Arial" panose="020B0604020202020204" pitchFamily="34" charset="0"/>
                <a:cs typeface="Arial" panose="020B0604020202020204" pitchFamily="34" charset="0"/>
              </a:rPr>
              <a:t> and Spanish. Somali added at midway point </a:t>
            </a:r>
          </a:p>
          <a:p>
            <a:r>
              <a:rPr lang="en-US" dirty="0">
                <a:latin typeface="Arial" panose="020B0604020202020204" pitchFamily="34" charset="0"/>
                <a:cs typeface="Arial" panose="020B0604020202020204" pitchFamily="34" charset="0"/>
              </a:rPr>
              <a:t>Survey included staff and board members </a:t>
            </a:r>
          </a:p>
        </p:txBody>
      </p:sp>
    </p:spTree>
    <p:extLst>
      <p:ext uri="{BB962C8B-B14F-4D97-AF65-F5344CB8AC3E}">
        <p14:creationId xmlns:p14="http://schemas.microsoft.com/office/powerpoint/2010/main" val="556925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BAE1C4-3A43-0D57-DBF0-3C78E666D9D4}"/>
              </a:ext>
            </a:extLst>
          </p:cNvPr>
          <p:cNvSpPr>
            <a:spLocks noGrp="1"/>
          </p:cNvSpPr>
          <p:nvPr>
            <p:ph type="title"/>
          </p:nvPr>
        </p:nvSpPr>
        <p:spPr>
          <a:xfrm>
            <a:off x="4959131" y="515212"/>
            <a:ext cx="5458838" cy="1325563"/>
          </a:xfrm>
        </p:spPr>
        <p:txBody>
          <a:bodyPr>
            <a:normAutofit/>
          </a:bodyPr>
          <a:lstStyle/>
          <a:p>
            <a:r>
              <a:rPr lang="en-US" sz="2800" dirty="0">
                <a:latin typeface="Arial" panose="020B0604020202020204" pitchFamily="34" charset="0"/>
                <a:cs typeface="Arial" panose="020B0604020202020204" pitchFamily="34" charset="0"/>
              </a:rPr>
              <a:t>Centre for Community Research Learning and Action (CCRLA) Large Study </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he Centre for Community Research, Learning and Action Logo, featuring a purple hand with the letters CCRLA in white, with red, orange, blue and green fingertips holding a purple and white leaf.">
            <a:extLst>
              <a:ext uri="{FF2B5EF4-FFF2-40B4-BE49-F238E27FC236}">
                <a16:creationId xmlns:a16="http://schemas.microsoft.com/office/drawing/2014/main" id="{393C1522-EAAB-B69E-160D-81F0389DFFB6}"/>
              </a:ext>
            </a:extLst>
          </p:cNvPr>
          <p:cNvPicPr>
            <a:picLocks noChangeAspect="1"/>
          </p:cNvPicPr>
          <p:nvPr/>
        </p:nvPicPr>
        <p:blipFill>
          <a:blip r:embed="rId2"/>
          <a:stretch>
            <a:fillRect/>
          </a:stretch>
        </p:blipFill>
        <p:spPr>
          <a:xfrm>
            <a:off x="-12164" y="261698"/>
            <a:ext cx="4777381" cy="51647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7" name="Content Placeholder 8">
            <a:extLst>
              <a:ext uri="{FF2B5EF4-FFF2-40B4-BE49-F238E27FC236}">
                <a16:creationId xmlns:a16="http://schemas.microsoft.com/office/drawing/2014/main" id="{AFFE4047-83DD-D0B4-FFC0-BDAF0DB782E8}"/>
              </a:ext>
            </a:extLst>
          </p:cNvPr>
          <p:cNvSpPr>
            <a:spLocks noGrp="1"/>
          </p:cNvSpPr>
          <p:nvPr>
            <p:ph idx="1"/>
          </p:nvPr>
        </p:nvSpPr>
        <p:spPr>
          <a:xfrm>
            <a:off x="4777381" y="1984443"/>
            <a:ext cx="7195544" cy="4192520"/>
          </a:xfrm>
        </p:spPr>
        <p:txBody>
          <a:bodyPr>
            <a:normAutofit fontScale="85000" lnSpcReduction="20000"/>
          </a:bodyPr>
          <a:lstStyle/>
          <a:p>
            <a:r>
              <a:rPr lang="en-US" dirty="0">
                <a:latin typeface="Arial" panose="020B0604020202020204" pitchFamily="34" charset="0"/>
                <a:cs typeface="Arial" panose="020B0604020202020204" pitchFamily="34" charset="0"/>
              </a:rPr>
              <a:t>Connected with Dr. </a:t>
            </a:r>
            <a:r>
              <a:rPr lang="en-US" dirty="0" err="1">
                <a:latin typeface="Arial" panose="020B0604020202020204" pitchFamily="34" charset="0"/>
                <a:cs typeface="Arial" panose="020B0604020202020204" pitchFamily="34" charset="0"/>
              </a:rPr>
              <a:t>Krist</a:t>
            </a:r>
            <a:r>
              <a:rPr lang="en-US" dirty="0">
                <a:latin typeface="Arial" panose="020B0604020202020204" pitchFamily="34" charset="0"/>
                <a:cs typeface="Arial" panose="020B0604020202020204" pitchFamily="34" charset="0"/>
              </a:rPr>
              <a:t> through CCRLA in May of 2023 </a:t>
            </a:r>
          </a:p>
          <a:p>
            <a:r>
              <a:rPr lang="en-US" dirty="0">
                <a:latin typeface="Arial" panose="020B0604020202020204" pitchFamily="34" charset="0"/>
                <a:cs typeface="Arial" panose="020B0604020202020204" pitchFamily="34" charset="0"/>
              </a:rPr>
              <a:t>Total project cost including translation and incentives - $18,750 (supported by MCCSS) </a:t>
            </a:r>
          </a:p>
          <a:p>
            <a:r>
              <a:rPr lang="en-US" dirty="0">
                <a:latin typeface="Arial" panose="020B0604020202020204" pitchFamily="34" charset="0"/>
                <a:cs typeface="Arial" panose="020B0604020202020204" pitchFamily="34" charset="0"/>
              </a:rPr>
              <a:t>Replicated the survey from the first student pilot, with the addition of gender and sexual identify questions and open-ended opportunities to share ideas for making services more inclusive and accessible to different community members and service user satisfaction </a:t>
            </a:r>
          </a:p>
          <a:p>
            <a:r>
              <a:rPr lang="en-US" dirty="0">
                <a:latin typeface="Arial" panose="020B0604020202020204" pitchFamily="34" charset="0"/>
                <a:cs typeface="Arial" panose="020B0604020202020204" pitchFamily="34" charset="0"/>
              </a:rPr>
              <a:t>Survey offered by email in English, Arabic, Tigrinya and Spanish. Somali added at midway point </a:t>
            </a:r>
          </a:p>
          <a:p>
            <a:r>
              <a:rPr lang="en-US" dirty="0">
                <a:latin typeface="Arial" panose="020B0604020202020204" pitchFamily="34" charset="0"/>
                <a:cs typeface="Arial" panose="020B0604020202020204" pitchFamily="34" charset="0"/>
              </a:rPr>
              <a:t>Survey included staff and board members </a:t>
            </a:r>
          </a:p>
        </p:txBody>
      </p:sp>
    </p:spTree>
    <p:extLst>
      <p:ext uri="{BB962C8B-B14F-4D97-AF65-F5344CB8AC3E}">
        <p14:creationId xmlns:p14="http://schemas.microsoft.com/office/powerpoint/2010/main" val="1783209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4786A1-2843-AC5B-2A83-7873B4ECA35B}"/>
              </a:ext>
            </a:extLst>
          </p:cNvPr>
          <p:cNvSpPr>
            <a:spLocks noGrp="1"/>
          </p:cNvSpPr>
          <p:nvPr>
            <p:ph type="title"/>
          </p:nvPr>
        </p:nvSpPr>
        <p:spPr>
          <a:xfrm>
            <a:off x="4666459" y="473211"/>
            <a:ext cx="5458838" cy="1325563"/>
          </a:xfrm>
        </p:spPr>
        <p:txBody>
          <a:bodyPr>
            <a:normAutofit/>
          </a:bodyPr>
          <a:lstStyle/>
          <a:p>
            <a:r>
              <a:rPr lang="en-US" sz="2800" dirty="0"/>
              <a:t>Centre for Community Research Learning and Action (CCRLA) Large Study – Key Findings </a:t>
            </a:r>
          </a:p>
        </p:txBody>
      </p:sp>
      <p:sp>
        <p:nvSpPr>
          <p:cNvPr id="23" name="Freeform: Shape 2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screenshot of an infographic created for EAFWR's survey with CCRLA, intended to illustrate some of the key findings noted in the text. ">
            <a:extLst>
              <a:ext uri="{FF2B5EF4-FFF2-40B4-BE49-F238E27FC236}">
                <a16:creationId xmlns:a16="http://schemas.microsoft.com/office/drawing/2014/main" id="{139A19BD-FE6C-6D0F-EA09-0790AED845C2}"/>
              </a:ext>
            </a:extLst>
          </p:cNvPr>
          <p:cNvPicPr>
            <a:picLocks noChangeAspect="1"/>
          </p:cNvPicPr>
          <p:nvPr/>
        </p:nvPicPr>
        <p:blipFill rotWithShape="1">
          <a:blip r:embed="rId2"/>
          <a:srcRect t="33322" r="-1" b="10586"/>
          <a:stretch/>
        </p:blipFill>
        <p:spPr>
          <a:xfrm>
            <a:off x="218353" y="479493"/>
            <a:ext cx="406555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4825ABF8-1758-0CB0-992E-07008C0AD42D}"/>
              </a:ext>
            </a:extLst>
          </p:cNvPr>
          <p:cNvSpPr>
            <a:spLocks noGrp="1"/>
          </p:cNvSpPr>
          <p:nvPr>
            <p:ph idx="1"/>
          </p:nvPr>
        </p:nvSpPr>
        <p:spPr>
          <a:xfrm>
            <a:off x="4436269" y="1984442"/>
            <a:ext cx="7659874" cy="4752113"/>
          </a:xfrm>
        </p:spPr>
        <p:txBody>
          <a:bodyPr>
            <a:normAutofit/>
          </a:bodyPr>
          <a:lstStyle/>
          <a:p>
            <a:r>
              <a:rPr lang="en-US" sz="2400" dirty="0">
                <a:latin typeface="Arial" panose="020B0604020202020204" pitchFamily="34" charset="0"/>
                <a:cs typeface="Arial" panose="020B0604020202020204" pitchFamily="34" charset="0"/>
              </a:rPr>
              <a:t>Incentives help with survey responses – a bit </a:t>
            </a:r>
          </a:p>
          <a:p>
            <a:r>
              <a:rPr lang="en-US" sz="2400" dirty="0">
                <a:latin typeface="Arial" panose="020B0604020202020204" pitchFamily="34" charset="0"/>
                <a:cs typeface="Arial" panose="020B0604020202020204" pitchFamily="34" charset="0"/>
              </a:rPr>
              <a:t>87 responses (4% response rate) from families, 45% response rate from staff</a:t>
            </a:r>
          </a:p>
          <a:p>
            <a:r>
              <a:rPr lang="en-US" sz="2400" dirty="0">
                <a:latin typeface="Arial" panose="020B0604020202020204" pitchFamily="34" charset="0"/>
                <a:cs typeface="Arial" panose="020B0604020202020204" pitchFamily="34" charset="0"/>
              </a:rPr>
              <a:t>Racial demographic data for service users was similar to the region (with the exception of Asian communities who were underrepresented) </a:t>
            </a:r>
          </a:p>
          <a:p>
            <a:r>
              <a:rPr lang="en-US" sz="2400" dirty="0">
                <a:latin typeface="Arial" panose="020B0604020202020204" pitchFamily="34" charset="0"/>
                <a:cs typeface="Arial" panose="020B0604020202020204" pitchFamily="34" charset="0"/>
              </a:rPr>
              <a:t>EAFWR family service users were more likely to have university degrees and have an income slightly lower than the regional average </a:t>
            </a:r>
          </a:p>
          <a:p>
            <a:r>
              <a:rPr lang="en-US" sz="2400" dirty="0">
                <a:latin typeface="Arial" panose="020B0604020202020204" pitchFamily="34" charset="0"/>
                <a:cs typeface="Arial" panose="020B0604020202020204" pitchFamily="34" charset="0"/>
              </a:rPr>
              <a:t>Gender and sexual orientation were not included in the 2016 census data set, which is the most recent data set that is publicly available </a:t>
            </a:r>
          </a:p>
        </p:txBody>
      </p:sp>
    </p:spTree>
    <p:extLst>
      <p:ext uri="{BB962C8B-B14F-4D97-AF65-F5344CB8AC3E}">
        <p14:creationId xmlns:p14="http://schemas.microsoft.com/office/powerpoint/2010/main" val="1211587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358F2-396A-56EB-4C35-71D2030DAE48}"/>
              </a:ext>
            </a:extLst>
          </p:cNvPr>
          <p:cNvSpPr>
            <a:spLocks noGrp="1"/>
          </p:cNvSpPr>
          <p:nvPr>
            <p:ph type="title"/>
          </p:nvPr>
        </p:nvSpPr>
        <p:spPr>
          <a:xfrm>
            <a:off x="6203538" y="365125"/>
            <a:ext cx="5393360" cy="1325563"/>
          </a:xfrm>
        </p:spPr>
        <p:txBody>
          <a:bodyPr>
            <a:normAutofit/>
          </a:bodyPr>
          <a:lstStyle/>
          <a:p>
            <a:r>
              <a:rPr lang="en-US" b="1" dirty="0">
                <a:latin typeface="Arial" panose="020B0604020202020204" pitchFamily="34" charset="0"/>
                <a:cs typeface="Arial" panose="020B0604020202020204" pitchFamily="34" charset="0"/>
              </a:rPr>
              <a:t>Introduction of Panelists </a:t>
            </a:r>
          </a:p>
        </p:txBody>
      </p:sp>
      <p:sp>
        <p:nvSpPr>
          <p:cNvPr id="1046" name="Freeform: Shape 1045">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4038"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 name="Oval 1047">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31108"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Freeform: Shape 1049">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17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sp>
        <p:nvSpPr>
          <p:cNvPr id="3" name="Content Placeholder 2">
            <a:extLst>
              <a:ext uri="{FF2B5EF4-FFF2-40B4-BE49-F238E27FC236}">
                <a16:creationId xmlns:a16="http://schemas.microsoft.com/office/drawing/2014/main" id="{8D5D3CE7-C08F-1DD1-F6FE-EEDA3723919F}"/>
              </a:ext>
            </a:extLst>
          </p:cNvPr>
          <p:cNvSpPr>
            <a:spLocks noGrp="1"/>
          </p:cNvSpPr>
          <p:nvPr>
            <p:ph idx="1"/>
          </p:nvPr>
        </p:nvSpPr>
        <p:spPr>
          <a:xfrm>
            <a:off x="6203537" y="1825625"/>
            <a:ext cx="5861793" cy="4351338"/>
          </a:xfrm>
        </p:spPr>
        <p:txBody>
          <a:bodyPr>
            <a:normAutofit/>
          </a:bodyPr>
          <a:lstStyle/>
          <a:p>
            <a:pPr marL="0" indent="0">
              <a:buNone/>
            </a:pPr>
            <a:r>
              <a:rPr lang="en-US" sz="5400" dirty="0">
                <a:latin typeface="Arial" panose="020B0604020202020204" pitchFamily="34" charset="0"/>
                <a:cs typeface="Arial" panose="020B0604020202020204" pitchFamily="34" charset="0"/>
              </a:rPr>
              <a:t>Yvonne Spicer </a:t>
            </a:r>
          </a:p>
          <a:p>
            <a:pPr marL="0" indent="0">
              <a:buNone/>
            </a:pPr>
            <a:endParaRPr lang="en-US" sz="5400" dirty="0">
              <a:latin typeface="Arial" panose="020B0604020202020204" pitchFamily="34" charset="0"/>
              <a:cs typeface="Arial" panose="020B0604020202020204" pitchFamily="34" charset="0"/>
            </a:endParaRPr>
          </a:p>
          <a:p>
            <a:pPr marL="0" indent="0">
              <a:buNone/>
            </a:pPr>
            <a:r>
              <a:rPr lang="en-US" sz="5400" dirty="0">
                <a:latin typeface="Arial" panose="020B0604020202020204" pitchFamily="34" charset="0"/>
                <a:cs typeface="Arial" panose="020B0604020202020204" pitchFamily="34" charset="0"/>
              </a:rPr>
              <a:t>Nicole Flynn</a:t>
            </a:r>
          </a:p>
          <a:p>
            <a:pPr marL="0" indent="0">
              <a:buNone/>
            </a:pPr>
            <a:endParaRPr lang="en-US" sz="5400" dirty="0">
              <a:latin typeface="Arial" panose="020B0604020202020204" pitchFamily="34" charset="0"/>
              <a:cs typeface="Arial" panose="020B0604020202020204" pitchFamily="34" charset="0"/>
            </a:endParaRPr>
          </a:p>
          <a:p>
            <a:pPr marL="0" indent="0">
              <a:buNone/>
            </a:pPr>
            <a:r>
              <a:rPr lang="en-US" sz="5400" dirty="0">
                <a:latin typeface="Arial" panose="020B0604020202020204" pitchFamily="34" charset="0"/>
                <a:cs typeface="Arial" panose="020B0604020202020204" pitchFamily="34" charset="0"/>
              </a:rPr>
              <a:t>Theresa Somerton</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1052" name="Arc 1051">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99690" y="5509119"/>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4" name="Freeform: Shape 1053">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4986"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Picture of Nicole Flynn in a black turtleneck and a red blazer on a dark background ">
            <a:extLst>
              <a:ext uri="{FF2B5EF4-FFF2-40B4-BE49-F238E27FC236}">
                <a16:creationId xmlns:a16="http://schemas.microsoft.com/office/drawing/2014/main" id="{B5902547-D68C-286C-7B7C-CE18DBEBB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938" y="2280123"/>
            <a:ext cx="1944489" cy="1944489"/>
          </a:xfrm>
          <a:prstGeom prst="rect">
            <a:avLst/>
          </a:prstGeom>
        </p:spPr>
      </p:pic>
      <p:pic>
        <p:nvPicPr>
          <p:cNvPr id="9" name="Picture 8" descr="Picture of Yvonne Spicer in a floral shirt with a blue cardigan on a white background">
            <a:extLst>
              <a:ext uri="{FF2B5EF4-FFF2-40B4-BE49-F238E27FC236}">
                <a16:creationId xmlns:a16="http://schemas.microsoft.com/office/drawing/2014/main" id="{656DA449-95BC-4BD3-50DD-42AE24AC2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941" y="187189"/>
            <a:ext cx="1434827" cy="1905745"/>
          </a:xfrm>
          <a:prstGeom prst="rect">
            <a:avLst/>
          </a:prstGeom>
        </p:spPr>
      </p:pic>
      <p:pic>
        <p:nvPicPr>
          <p:cNvPr id="11" name="Picture 10" descr="Picture of Theresa Somerton in a purple top standing in a hair salon">
            <a:extLst>
              <a:ext uri="{FF2B5EF4-FFF2-40B4-BE49-F238E27FC236}">
                <a16:creationId xmlns:a16="http://schemas.microsoft.com/office/drawing/2014/main" id="{F891DC76-1293-3A43-0104-82F01B948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938" y="4462935"/>
            <a:ext cx="1585133" cy="2113510"/>
          </a:xfrm>
          <a:prstGeom prst="rect">
            <a:avLst/>
          </a:prstGeom>
        </p:spPr>
      </p:pic>
    </p:spTree>
    <p:extLst>
      <p:ext uri="{BB962C8B-B14F-4D97-AF65-F5344CB8AC3E}">
        <p14:creationId xmlns:p14="http://schemas.microsoft.com/office/powerpoint/2010/main" val="158832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4786A1-2843-AC5B-2A83-7873B4ECA35B}"/>
              </a:ext>
            </a:extLst>
          </p:cNvPr>
          <p:cNvSpPr>
            <a:spLocks noGrp="1"/>
          </p:cNvSpPr>
          <p:nvPr>
            <p:ph type="title"/>
          </p:nvPr>
        </p:nvSpPr>
        <p:spPr>
          <a:xfrm>
            <a:off x="5894962" y="479493"/>
            <a:ext cx="5458838" cy="1325563"/>
          </a:xfrm>
        </p:spPr>
        <p:txBody>
          <a:bodyPr>
            <a:normAutofit/>
          </a:bodyPr>
          <a:lstStyle/>
          <a:p>
            <a:r>
              <a:rPr lang="en-US" sz="2800" dirty="0">
                <a:latin typeface="Arial" panose="020B0604020202020204" pitchFamily="34" charset="0"/>
                <a:cs typeface="Arial" panose="020B0604020202020204" pitchFamily="34" charset="0"/>
              </a:rPr>
              <a:t>Centre for Community Research Learning and Action (CCRLA) Large Study – Key Findings </a:t>
            </a:r>
          </a:p>
        </p:txBody>
      </p:sp>
      <p:sp>
        <p:nvSpPr>
          <p:cNvPr id="23" name="Freeform: Shape 2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screenshot of an infographic created for EAFWR's survey with CCRLA, intended to illustrate some of the key findings noted in the text. ">
            <a:extLst>
              <a:ext uri="{FF2B5EF4-FFF2-40B4-BE49-F238E27FC236}">
                <a16:creationId xmlns:a16="http://schemas.microsoft.com/office/drawing/2014/main" id="{139A19BD-FE6C-6D0F-EA09-0790AED845C2}"/>
              </a:ext>
            </a:extLst>
          </p:cNvPr>
          <p:cNvPicPr>
            <a:picLocks noChangeAspect="1"/>
          </p:cNvPicPr>
          <p:nvPr/>
        </p:nvPicPr>
        <p:blipFill rotWithShape="1">
          <a:blip r:embed="rId2"/>
          <a:srcRect t="33322" r="-1" b="10586"/>
          <a:stretch/>
        </p:blipFill>
        <p:spPr>
          <a:xfrm>
            <a:off x="1059093" y="511293"/>
            <a:ext cx="406555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Content Placeholder 8">
            <a:extLst>
              <a:ext uri="{FF2B5EF4-FFF2-40B4-BE49-F238E27FC236}">
                <a16:creationId xmlns:a16="http://schemas.microsoft.com/office/drawing/2014/main" id="{4825ABF8-1758-0CB0-992E-07008C0AD42D}"/>
              </a:ext>
            </a:extLst>
          </p:cNvPr>
          <p:cNvSpPr>
            <a:spLocks noGrp="1"/>
          </p:cNvSpPr>
          <p:nvPr>
            <p:ph idx="1"/>
          </p:nvPr>
        </p:nvSpPr>
        <p:spPr>
          <a:xfrm>
            <a:off x="5894962" y="1984443"/>
            <a:ext cx="5458838" cy="4192520"/>
          </a:xfrm>
        </p:spPr>
        <p:txBody>
          <a:bodyPr>
            <a:noAutofit/>
          </a:bodyPr>
          <a:lstStyle/>
          <a:p>
            <a:r>
              <a:rPr lang="en-US" sz="2000" dirty="0">
                <a:latin typeface="Arial" panose="020B0604020202020204" pitchFamily="34" charset="0"/>
                <a:cs typeface="Arial" panose="020B0604020202020204" pitchFamily="34" charset="0"/>
              </a:rPr>
              <a:t>Service satisfaction levels were slightly lower for marginalized groups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This seemed to be connected primarily to MCCSS wait times</a:t>
            </a:r>
          </a:p>
          <a:p>
            <a:r>
              <a:rPr lang="en-US" sz="2000" dirty="0">
                <a:latin typeface="Arial" panose="020B0604020202020204" pitchFamily="34" charset="0"/>
                <a:cs typeface="Arial" panose="020B0604020202020204" pitchFamily="34" charset="0"/>
              </a:rPr>
              <a:t>Families and team members provided a number of valuable ideas and connection suggestions that will be integral in guiding work moving forward</a:t>
            </a:r>
          </a:p>
          <a:p>
            <a:r>
              <a:rPr lang="en-US" sz="2000" dirty="0">
                <a:latin typeface="Arial" panose="020B0604020202020204" pitchFamily="34" charset="0"/>
                <a:cs typeface="Arial" panose="020B0604020202020204" pitchFamily="34" charset="0"/>
              </a:rPr>
              <a:t>Reducing administrative requirements is perceived as creating more equitable services </a:t>
            </a:r>
          </a:p>
          <a:p>
            <a:r>
              <a:rPr lang="en-US" sz="2000" dirty="0">
                <a:latin typeface="Arial" panose="020B0604020202020204" pitchFamily="34" charset="0"/>
                <a:cs typeface="Arial" panose="020B0604020202020204" pitchFamily="34" charset="0"/>
              </a:rPr>
              <a:t>Forging strong relationships with community groups, offering interpretation support and virtual programs to reduce transit requirements were seen as key next steps </a:t>
            </a:r>
          </a:p>
        </p:txBody>
      </p:sp>
    </p:spTree>
    <p:extLst>
      <p:ext uri="{BB962C8B-B14F-4D97-AF65-F5344CB8AC3E}">
        <p14:creationId xmlns:p14="http://schemas.microsoft.com/office/powerpoint/2010/main" val="1582975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8E476-21F7-B0E1-A6AA-E01027F9CD9F}"/>
              </a:ext>
            </a:extLst>
          </p:cNvPr>
          <p:cNvSpPr>
            <a:spLocks noGrp="1"/>
          </p:cNvSpPr>
          <p:nvPr>
            <p:ph type="title"/>
          </p:nvPr>
        </p:nvSpPr>
        <p:spPr>
          <a:xfrm>
            <a:off x="956826" y="1112969"/>
            <a:ext cx="3937298" cy="4166010"/>
          </a:xfrm>
        </p:spPr>
        <p:txBody>
          <a:bodyPr>
            <a:normAutofit/>
          </a:bodyPr>
          <a:lstStyle/>
          <a:p>
            <a:r>
              <a:rPr lang="en-US" dirty="0">
                <a:solidFill>
                  <a:srgbClr val="FFFFFF"/>
                </a:solidFill>
                <a:latin typeface="Arial" panose="020B0604020202020204" pitchFamily="34" charset="0"/>
                <a:cs typeface="Arial" panose="020B0604020202020204" pitchFamily="34" charset="0"/>
              </a:rPr>
              <a:t>Successes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7D06F45-919D-A943-3E86-F23B255144A4}"/>
              </a:ext>
            </a:extLst>
          </p:cNvPr>
          <p:cNvSpPr>
            <a:spLocks noGrp="1"/>
          </p:cNvSpPr>
          <p:nvPr>
            <p:ph idx="1"/>
          </p:nvPr>
        </p:nvSpPr>
        <p:spPr>
          <a:xfrm>
            <a:off x="6096000" y="828555"/>
            <a:ext cx="5257799" cy="4889350"/>
          </a:xfrm>
        </p:spPr>
        <p:txBody>
          <a:bodyPr anchor="t">
            <a:normAutofit/>
          </a:bodyPr>
          <a:lstStyle/>
          <a:p>
            <a:r>
              <a:rPr lang="en-US" sz="2200" dirty="0">
                <a:latin typeface="Arial" panose="020B0604020202020204" pitchFamily="34" charset="0"/>
                <a:cs typeface="Arial" panose="020B0604020202020204" pitchFamily="34" charset="0"/>
              </a:rPr>
              <a:t>Data validated some of the anecdotal evidence </a:t>
            </a:r>
          </a:p>
          <a:p>
            <a:r>
              <a:rPr lang="en-US" sz="2200" dirty="0">
                <a:latin typeface="Arial" panose="020B0604020202020204" pitchFamily="34" charset="0"/>
                <a:cs typeface="Arial" panose="020B0604020202020204" pitchFamily="34" charset="0"/>
              </a:rPr>
              <a:t>Talking about equitable services began to increase team members comfort with why this information is important to know, even if it’s awkward to ask </a:t>
            </a:r>
          </a:p>
          <a:p>
            <a:r>
              <a:rPr lang="en-US" sz="2200" dirty="0">
                <a:latin typeface="Arial" panose="020B0604020202020204" pitchFamily="34" charset="0"/>
                <a:cs typeface="Arial" panose="020B0604020202020204" pitchFamily="34" charset="0"/>
              </a:rPr>
              <a:t>Provided a baseline to work from </a:t>
            </a:r>
          </a:p>
          <a:p>
            <a:r>
              <a:rPr lang="en-US" sz="2200" dirty="0">
                <a:latin typeface="Arial" panose="020B0604020202020204" pitchFamily="34" charset="0"/>
                <a:cs typeface="Arial" panose="020B0604020202020204" pitchFamily="34" charset="0"/>
              </a:rPr>
              <a:t>Built relationships with student researchers and we are now regularly approached for project collaboration </a:t>
            </a:r>
          </a:p>
          <a:p>
            <a:r>
              <a:rPr lang="en-US" sz="2200" dirty="0">
                <a:latin typeface="Arial" panose="020B0604020202020204" pitchFamily="34" charset="0"/>
                <a:cs typeface="Arial" panose="020B0604020202020204" pitchFamily="34" charset="0"/>
              </a:rPr>
              <a:t>Ideas from team members and people who use our services provided a fantastic jumping off point to continue the work </a:t>
            </a:r>
          </a:p>
          <a:p>
            <a:endParaRPr lang="en-US" sz="22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90917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8E476-21F7-B0E1-A6AA-E01027F9CD9F}"/>
              </a:ext>
            </a:extLst>
          </p:cNvPr>
          <p:cNvSpPr>
            <a:spLocks noGrp="1"/>
          </p:cNvSpPr>
          <p:nvPr>
            <p:ph type="title"/>
          </p:nvPr>
        </p:nvSpPr>
        <p:spPr>
          <a:xfrm>
            <a:off x="956826" y="1112969"/>
            <a:ext cx="3937298" cy="4166010"/>
          </a:xfrm>
        </p:spPr>
        <p:txBody>
          <a:bodyPr>
            <a:normAutofit/>
          </a:bodyPr>
          <a:lstStyle/>
          <a:p>
            <a:r>
              <a:rPr lang="en-US" dirty="0">
                <a:solidFill>
                  <a:srgbClr val="FFFFFF"/>
                </a:solidFill>
                <a:latin typeface="Arial" panose="020B0604020202020204" pitchFamily="34" charset="0"/>
                <a:cs typeface="Arial" panose="020B0604020202020204" pitchFamily="34" charset="0"/>
              </a:rPr>
              <a:t>Opportunities</a:t>
            </a:r>
            <a:r>
              <a:rPr lang="en-US" dirty="0">
                <a:solidFill>
                  <a:srgbClr val="FFFFFF"/>
                </a:solidFill>
              </a:rPr>
              <a:t>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7D06F45-919D-A943-3E86-F23B255144A4}"/>
              </a:ext>
            </a:extLst>
          </p:cNvPr>
          <p:cNvSpPr>
            <a:spLocks noGrp="1"/>
          </p:cNvSpPr>
          <p:nvPr>
            <p:ph idx="1"/>
          </p:nvPr>
        </p:nvSpPr>
        <p:spPr>
          <a:xfrm>
            <a:off x="6096000" y="820879"/>
            <a:ext cx="5257799" cy="5589445"/>
          </a:xfrm>
        </p:spPr>
        <p:txBody>
          <a:bodyPr anchor="t">
            <a:normAutofit fontScale="85000" lnSpcReduction="20000"/>
          </a:bodyPr>
          <a:lstStyle/>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Context is key – help people understand why you’re asking the questions and anticipate some pushback from team members and people receiving support </a:t>
            </a:r>
          </a:p>
          <a:p>
            <a:r>
              <a:rPr lang="en-US" sz="2200" dirty="0">
                <a:latin typeface="Arial" panose="020B0604020202020204" pitchFamily="34" charset="0"/>
                <a:cs typeface="Arial" panose="020B0604020202020204" pitchFamily="34" charset="0"/>
              </a:rPr>
              <a:t>Survey and interview fatigue is real, even with incentives </a:t>
            </a:r>
          </a:p>
          <a:p>
            <a:r>
              <a:rPr lang="en-US" sz="2200" dirty="0">
                <a:latin typeface="Arial" panose="020B0604020202020204" pitchFamily="34" charset="0"/>
                <a:cs typeface="Arial" panose="020B0604020202020204" pitchFamily="34" charset="0"/>
              </a:rPr>
              <a:t>Share learnings publicly to support ongoing engagement, even if the results aren’t what you hoped for </a:t>
            </a:r>
          </a:p>
          <a:p>
            <a:r>
              <a:rPr lang="en-US" sz="2200" dirty="0">
                <a:latin typeface="Arial" panose="020B0604020202020204" pitchFamily="34" charset="0"/>
                <a:cs typeface="Arial" panose="020B0604020202020204" pitchFamily="34" charset="0"/>
              </a:rPr>
              <a:t>Asking questions when people join us rather than playing catch up will be less time and cost intensive, but will need engagement throughout the organization </a:t>
            </a:r>
          </a:p>
          <a:p>
            <a:r>
              <a:rPr lang="en-US" sz="2200" dirty="0">
                <a:latin typeface="Arial" panose="020B0604020202020204" pitchFamily="34" charset="0"/>
                <a:cs typeface="Arial" panose="020B0604020202020204" pitchFamily="34" charset="0"/>
              </a:rPr>
              <a:t>Different groups engage with service providers differently for a variety of reasons. We know the what, next we need to learn the why. </a:t>
            </a:r>
          </a:p>
          <a:p>
            <a:r>
              <a:rPr lang="en-US" sz="2200" dirty="0">
                <a:latin typeface="Arial" panose="020B0604020202020204" pitchFamily="34" charset="0"/>
                <a:cs typeface="Arial" panose="020B0604020202020204" pitchFamily="34" charset="0"/>
              </a:rPr>
              <a:t>Putting your survey link or interview contact email on your social media channels, especially when there are incentives will find every spam bot on the whole internet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Graphic 4" descr="Robot with solid fill">
            <a:extLst>
              <a:ext uri="{FF2B5EF4-FFF2-40B4-BE49-F238E27FC236}">
                <a16:creationId xmlns:a16="http://schemas.microsoft.com/office/drawing/2014/main" id="{3323621B-6171-B4DD-2A21-13BF6552AF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5669" y="5579921"/>
            <a:ext cx="914400" cy="914400"/>
          </a:xfrm>
          <a:prstGeom prst="rect">
            <a:avLst/>
          </a:prstGeom>
        </p:spPr>
      </p:pic>
    </p:spTree>
    <p:extLst>
      <p:ext uri="{BB962C8B-B14F-4D97-AF65-F5344CB8AC3E}">
        <p14:creationId xmlns:p14="http://schemas.microsoft.com/office/powerpoint/2010/main" val="305088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99D34-F8D7-74E1-AF9E-9E0389635626}"/>
              </a:ext>
            </a:extLst>
          </p:cNvPr>
          <p:cNvSpPr>
            <a:spLocks noGrp="1"/>
          </p:cNvSpPr>
          <p:nvPr>
            <p:ph type="title"/>
          </p:nvPr>
        </p:nvSpPr>
        <p:spPr>
          <a:xfrm>
            <a:off x="841248" y="256032"/>
            <a:ext cx="10506456" cy="1014984"/>
          </a:xfrm>
        </p:spPr>
        <p:txBody>
          <a:bodyPr anchor="b">
            <a:normAutofit/>
          </a:bodyPr>
          <a:lstStyle/>
          <a:p>
            <a:r>
              <a:rPr lang="en-US" dirty="0">
                <a:latin typeface="Arial" panose="020B0604020202020204" pitchFamily="34" charset="0"/>
                <a:cs typeface="Arial" panose="020B0604020202020204" pitchFamily="34" charset="0"/>
              </a:rPr>
              <a:t>Next Steps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descr="A Smart Art graphic indicating four next steps for EAFWR. They are ">
            <a:extLst>
              <a:ext uri="{FF2B5EF4-FFF2-40B4-BE49-F238E27FC236}">
                <a16:creationId xmlns:a16="http://schemas.microsoft.com/office/drawing/2014/main" id="{A9EB8475-9638-84C5-B471-9526FAA05B91}"/>
              </a:ext>
            </a:extLst>
          </p:cNvPr>
          <p:cNvGraphicFramePr>
            <a:graphicFrameLocks noGrp="1"/>
          </p:cNvGraphicFramePr>
          <p:nvPr>
            <p:ph idx="1"/>
            <p:extLst>
              <p:ext uri="{D42A27DB-BD31-4B8C-83A1-F6EECF244321}">
                <p14:modId xmlns:p14="http://schemas.microsoft.com/office/powerpoint/2010/main" val="258251864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7774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99D34-F8D7-74E1-AF9E-9E0389635626}"/>
              </a:ext>
            </a:extLst>
          </p:cNvPr>
          <p:cNvSpPr>
            <a:spLocks noGrp="1"/>
          </p:cNvSpPr>
          <p:nvPr>
            <p:ph type="title"/>
          </p:nvPr>
        </p:nvSpPr>
        <p:spPr>
          <a:xfrm>
            <a:off x="841248" y="256032"/>
            <a:ext cx="10506456" cy="1014984"/>
          </a:xfrm>
        </p:spPr>
        <p:txBody>
          <a:bodyPr anchor="b">
            <a:normAutofit/>
          </a:bodyPr>
          <a:lstStyle/>
          <a:p>
            <a:r>
              <a:rPr lang="en-US" dirty="0">
                <a:latin typeface="Arial" panose="020B0604020202020204" pitchFamily="34" charset="0"/>
                <a:cs typeface="Arial" panose="020B0604020202020204" pitchFamily="34" charset="0"/>
              </a:rPr>
              <a:t>Next Steps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descr="A smart art graphic indicating EAFWR's next steps following the demographic survey ">
            <a:extLst>
              <a:ext uri="{FF2B5EF4-FFF2-40B4-BE49-F238E27FC236}">
                <a16:creationId xmlns:a16="http://schemas.microsoft.com/office/drawing/2014/main" id="{A9EB8475-9638-84C5-B471-9526FAA05B91}"/>
              </a:ext>
            </a:extLst>
          </p:cNvPr>
          <p:cNvGraphicFramePr>
            <a:graphicFrameLocks noGrp="1"/>
          </p:cNvGraphicFramePr>
          <p:nvPr>
            <p:ph idx="1"/>
            <p:extLst>
              <p:ext uri="{D42A27DB-BD31-4B8C-83A1-F6EECF244321}">
                <p14:modId xmlns:p14="http://schemas.microsoft.com/office/powerpoint/2010/main" val="397902488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7608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6201256-FCE0-7FE2-86EB-01DA686E1922}"/>
              </a:ext>
            </a:extLst>
          </p:cNvPr>
          <p:cNvSpPr>
            <a:spLocks noGrp="1"/>
          </p:cNvSpPr>
          <p:nvPr>
            <p:ph type="title"/>
          </p:nvPr>
        </p:nvSpPr>
        <p:spPr>
          <a:xfrm>
            <a:off x="838200" y="365125"/>
            <a:ext cx="5387502" cy="1325563"/>
          </a:xfrm>
        </p:spPr>
        <p:txBody>
          <a:bodyPr>
            <a:normAutofit/>
          </a:bodyPr>
          <a:lstStyle/>
          <a:p>
            <a:r>
              <a:rPr lang="en-US" dirty="0">
                <a:latin typeface="Arial" panose="020B0604020202020204" pitchFamily="34" charset="0"/>
                <a:cs typeface="Arial" panose="020B0604020202020204" pitchFamily="34" charset="0"/>
              </a:rPr>
              <a:t>Key Takeaways </a:t>
            </a:r>
          </a:p>
        </p:txBody>
      </p:sp>
      <p:sp>
        <p:nvSpPr>
          <p:cNvPr id="3" name="Content Placeholder 2">
            <a:extLst>
              <a:ext uri="{FF2B5EF4-FFF2-40B4-BE49-F238E27FC236}">
                <a16:creationId xmlns:a16="http://schemas.microsoft.com/office/drawing/2014/main" id="{F6ECDC78-755A-B27B-56A1-30584AEEE024}"/>
              </a:ext>
            </a:extLst>
          </p:cNvPr>
          <p:cNvSpPr>
            <a:spLocks noGrp="1"/>
          </p:cNvSpPr>
          <p:nvPr>
            <p:ph idx="1"/>
          </p:nvPr>
        </p:nvSpPr>
        <p:spPr>
          <a:xfrm>
            <a:off x="838200" y="1825625"/>
            <a:ext cx="5387502" cy="4351338"/>
          </a:xfrm>
        </p:spPr>
        <p:txBody>
          <a:bodyPr>
            <a:normAutofit/>
          </a:bodyPr>
          <a:lstStyle/>
          <a:p>
            <a:r>
              <a:rPr lang="en-US" sz="2000" dirty="0">
                <a:latin typeface="Arial" panose="020B0604020202020204" pitchFamily="34" charset="0"/>
                <a:cs typeface="Arial" panose="020B0604020202020204" pitchFamily="34" charset="0"/>
              </a:rPr>
              <a:t>Demographic and socioeconomic factors are inextricably linked to outcomes for the people we support </a:t>
            </a:r>
          </a:p>
          <a:p>
            <a:r>
              <a:rPr lang="en-US" sz="2000" dirty="0">
                <a:latin typeface="Arial" panose="020B0604020202020204" pitchFamily="34" charset="0"/>
                <a:cs typeface="Arial" panose="020B0604020202020204" pitchFamily="34" charset="0"/>
              </a:rPr>
              <a:t>Support to intersectionality at individual, organizational and systemic levels supports people to reach their full potential in a way that is fair and appropriate from their perspective </a:t>
            </a:r>
          </a:p>
          <a:p>
            <a:r>
              <a:rPr lang="en-US" sz="2000" dirty="0">
                <a:latin typeface="Arial" panose="020B0604020202020204" pitchFamily="34" charset="0"/>
                <a:cs typeface="Arial" panose="020B0604020202020204" pitchFamily="34" charset="0"/>
              </a:rPr>
              <a:t>Knowing who you’re supporting helps you identify who you may not be supporting </a:t>
            </a:r>
          </a:p>
          <a:p>
            <a:r>
              <a:rPr lang="en-US" sz="2000" dirty="0">
                <a:latin typeface="Arial" panose="020B0604020202020204" pitchFamily="34" charset="0"/>
                <a:cs typeface="Arial" panose="020B0604020202020204" pitchFamily="34" charset="0"/>
              </a:rPr>
              <a:t>Identifying potential people to support may help attract new people to your services </a:t>
            </a:r>
          </a:p>
          <a:p>
            <a:endParaRPr lang="en-US" sz="2000" dirty="0"/>
          </a:p>
        </p:txBody>
      </p:sp>
      <p:pic>
        <p:nvPicPr>
          <p:cNvPr id="5" name="Picture 4" descr="Lock with a love heart">
            <a:extLst>
              <a:ext uri="{FF2B5EF4-FFF2-40B4-BE49-F238E27FC236}">
                <a16:creationId xmlns:a16="http://schemas.microsoft.com/office/drawing/2014/main" id="{A0D86145-4E90-B45D-9D26-454A7C176563}"/>
              </a:ext>
            </a:extLst>
          </p:cNvPr>
          <p:cNvPicPr>
            <a:picLocks noChangeAspect="1"/>
          </p:cNvPicPr>
          <p:nvPr/>
        </p:nvPicPr>
        <p:blipFill rotWithShape="1">
          <a:blip r:embed="rId2"/>
          <a:srcRect l="22153" r="2151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534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6201256-FCE0-7FE2-86EB-01DA686E1922}"/>
              </a:ext>
            </a:extLst>
          </p:cNvPr>
          <p:cNvSpPr>
            <a:spLocks noGrp="1"/>
          </p:cNvSpPr>
          <p:nvPr>
            <p:ph type="title"/>
          </p:nvPr>
        </p:nvSpPr>
        <p:spPr>
          <a:xfrm>
            <a:off x="838200" y="365125"/>
            <a:ext cx="5387502" cy="1325563"/>
          </a:xfrm>
        </p:spPr>
        <p:txBody>
          <a:bodyPr>
            <a:normAutofit/>
          </a:bodyPr>
          <a:lstStyle/>
          <a:p>
            <a:r>
              <a:rPr lang="en-US" dirty="0">
                <a:latin typeface="Arial" panose="020B0604020202020204" pitchFamily="34" charset="0"/>
                <a:cs typeface="Arial" panose="020B0604020202020204" pitchFamily="34" charset="0"/>
              </a:rPr>
              <a:t>Key Takeaways </a:t>
            </a:r>
          </a:p>
        </p:txBody>
      </p:sp>
      <p:sp>
        <p:nvSpPr>
          <p:cNvPr id="3" name="Content Placeholder 2">
            <a:extLst>
              <a:ext uri="{FF2B5EF4-FFF2-40B4-BE49-F238E27FC236}">
                <a16:creationId xmlns:a16="http://schemas.microsoft.com/office/drawing/2014/main" id="{F6ECDC78-755A-B27B-56A1-30584AEEE024}"/>
              </a:ext>
            </a:extLst>
          </p:cNvPr>
          <p:cNvSpPr>
            <a:spLocks noGrp="1"/>
          </p:cNvSpPr>
          <p:nvPr>
            <p:ph idx="1"/>
          </p:nvPr>
        </p:nvSpPr>
        <p:spPr>
          <a:xfrm>
            <a:off x="838200" y="1825625"/>
            <a:ext cx="5387502" cy="4351338"/>
          </a:xfrm>
        </p:spPr>
        <p:txBody>
          <a:bodyPr>
            <a:normAutofit/>
          </a:bodyPr>
          <a:lstStyle/>
          <a:p>
            <a:r>
              <a:rPr lang="en-US" sz="2200" dirty="0">
                <a:latin typeface="Arial" panose="020B0604020202020204" pitchFamily="34" charset="0"/>
                <a:cs typeface="Arial" panose="020B0604020202020204" pitchFamily="34" charset="0"/>
              </a:rPr>
              <a:t>Investing in good data collection will help create a workplan for moving forward </a:t>
            </a:r>
          </a:p>
          <a:p>
            <a:r>
              <a:rPr lang="en-US" sz="2200" dirty="0">
                <a:latin typeface="Arial" panose="020B0604020202020204" pitchFamily="34" charset="0"/>
                <a:cs typeface="Arial" panose="020B0604020202020204" pitchFamily="34" charset="0"/>
              </a:rPr>
              <a:t>Take the time to bring people along on your journey and understand how knowing this information improves outcome for people you support </a:t>
            </a:r>
          </a:p>
          <a:p>
            <a:r>
              <a:rPr lang="en-US" sz="2200" dirty="0">
                <a:latin typeface="Arial" panose="020B0604020202020204" pitchFamily="34" charset="0"/>
                <a:cs typeface="Arial" panose="020B0604020202020204" pitchFamily="34" charset="0"/>
              </a:rPr>
              <a:t>There may be resources in your community to support this work at low or no cost </a:t>
            </a:r>
          </a:p>
          <a:p>
            <a:r>
              <a:rPr lang="en-US" sz="2200" dirty="0">
                <a:latin typeface="Arial" panose="020B0604020202020204" pitchFamily="34" charset="0"/>
                <a:cs typeface="Arial" panose="020B0604020202020204" pitchFamily="34" charset="0"/>
              </a:rPr>
              <a:t>You’ll have some starts and stops in the process and that’s okay </a:t>
            </a:r>
          </a:p>
          <a:p>
            <a:endParaRPr lang="en-US" sz="2200" dirty="0"/>
          </a:p>
          <a:p>
            <a:endParaRPr lang="en-US" sz="2200" dirty="0"/>
          </a:p>
        </p:txBody>
      </p:sp>
      <p:pic>
        <p:nvPicPr>
          <p:cNvPr id="5" name="Picture 4" descr="Lock with a love heart">
            <a:extLst>
              <a:ext uri="{FF2B5EF4-FFF2-40B4-BE49-F238E27FC236}">
                <a16:creationId xmlns:a16="http://schemas.microsoft.com/office/drawing/2014/main" id="{A0D86145-4E90-B45D-9D26-454A7C176563}"/>
              </a:ext>
            </a:extLst>
          </p:cNvPr>
          <p:cNvPicPr>
            <a:picLocks noChangeAspect="1"/>
          </p:cNvPicPr>
          <p:nvPr/>
        </p:nvPicPr>
        <p:blipFill rotWithShape="1">
          <a:blip r:embed="rId2"/>
          <a:srcRect l="22153" r="2151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55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A63D3-3AAE-33EE-92B2-4F650EE2A90A}"/>
              </a:ext>
            </a:extLst>
          </p:cNvPr>
          <p:cNvSpPr>
            <a:spLocks noGrp="1"/>
          </p:cNvSpPr>
          <p:nvPr>
            <p:ph type="title"/>
          </p:nvPr>
        </p:nvSpPr>
        <p:spPr>
          <a:xfrm>
            <a:off x="686834" y="1153572"/>
            <a:ext cx="3200400" cy="4461163"/>
          </a:xfrm>
        </p:spPr>
        <p:txBody>
          <a:bodyPr>
            <a:normAutofit/>
          </a:bodyPr>
          <a:lstStyle/>
          <a:p>
            <a:r>
              <a:rPr lang="en-US" dirty="0">
                <a:solidFill>
                  <a:srgbClr val="FFFFFF"/>
                </a:solidFill>
                <a:latin typeface="Arial" panose="020B0604020202020204" pitchFamily="34" charset="0"/>
                <a:cs typeface="Arial" panose="020B0604020202020204" pitchFamily="34" charset="0"/>
              </a:rPr>
              <a:t>Resources</a:t>
            </a:r>
            <a:r>
              <a:rPr lang="en-US" dirty="0">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DCC294-DCEF-DD54-EC41-212FFD23AE34}"/>
              </a:ext>
            </a:extLst>
          </p:cNvPr>
          <p:cNvSpPr>
            <a:spLocks noGrp="1"/>
          </p:cNvSpPr>
          <p:nvPr>
            <p:ph idx="1"/>
          </p:nvPr>
        </p:nvSpPr>
        <p:spPr>
          <a:xfrm>
            <a:off x="4447308" y="591344"/>
            <a:ext cx="6906491" cy="5585619"/>
          </a:xfrm>
        </p:spPr>
        <p:txBody>
          <a:bodyPr anchor="ctr">
            <a:normAutofit/>
          </a:bodyPr>
          <a:lstStyle/>
          <a:p>
            <a:r>
              <a:rPr lang="en-US" sz="2600" dirty="0">
                <a:latin typeface="Arial" panose="020B0604020202020204" pitchFamily="34" charset="0"/>
                <a:cs typeface="Arial" panose="020B0604020202020204" pitchFamily="34" charset="0"/>
              </a:rPr>
              <a:t>Toronto Health Equity Program -</a:t>
            </a:r>
            <a:r>
              <a:rPr lang="en-US" sz="2600" dirty="0">
                <a:latin typeface="Arial" panose="020B0604020202020204" pitchFamily="34" charset="0"/>
                <a:cs typeface="Arial" panose="020B0604020202020204" pitchFamily="34" charset="0"/>
                <a:hlinkClick r:id="rId2"/>
              </a:rPr>
              <a:t>https://torontohealthequity.ca/</a:t>
            </a: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Wilfrid Laurier University Employers and Community Partners - </a:t>
            </a:r>
            <a:r>
              <a:rPr lang="en-US" sz="2600" dirty="0">
                <a:latin typeface="Arial" panose="020B0604020202020204" pitchFamily="34" charset="0"/>
                <a:cs typeface="Arial" panose="020B0604020202020204" pitchFamily="34" charset="0"/>
                <a:hlinkClick r:id="rId3"/>
              </a:rPr>
              <a:t>https://www.wlu.ca/information-for/community-members/employers/index.html</a:t>
            </a: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Centre for Community Research, Learning and Action - </a:t>
            </a:r>
            <a:r>
              <a:rPr lang="en-US" sz="2600" dirty="0">
                <a:latin typeface="Arial" panose="020B0604020202020204" pitchFamily="34" charset="0"/>
                <a:cs typeface="Arial" panose="020B0604020202020204" pitchFamily="34" charset="0"/>
                <a:hlinkClick r:id="rId4"/>
              </a:rPr>
              <a:t>https://researchcentres.wlu.ca/ccrla/index.html</a:t>
            </a: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EAFWR Community Partner Resources - </a:t>
            </a:r>
            <a:r>
              <a:rPr lang="en-US" sz="2600" dirty="0">
                <a:latin typeface="Arial" panose="020B0604020202020204" pitchFamily="34" charset="0"/>
                <a:cs typeface="Arial" panose="020B0604020202020204" pitchFamily="34" charset="0"/>
                <a:hlinkClick r:id="rId5"/>
              </a:rPr>
              <a:t>https://www.eafwr.on.ca/community-partner-resources/</a:t>
            </a:r>
            <a:r>
              <a:rPr lang="en-US" sz="2600" dirty="0">
                <a:latin typeface="Arial" panose="020B0604020202020204" pitchFamily="34" charset="0"/>
                <a:cs typeface="Arial" panose="020B0604020202020204" pitchFamily="34" charset="0"/>
              </a:rPr>
              <a:t> </a:t>
            </a:r>
          </a:p>
          <a:p>
            <a:endParaRPr lang="en-US" sz="2600" dirty="0"/>
          </a:p>
        </p:txBody>
      </p:sp>
    </p:spTree>
    <p:extLst>
      <p:ext uri="{BB962C8B-B14F-4D97-AF65-F5344CB8AC3E}">
        <p14:creationId xmlns:p14="http://schemas.microsoft.com/office/powerpoint/2010/main" val="3011542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video preview of Intersectionality, a YouTube link featuring colourful clay letters spelling Intersectionality and showing a playback bar from the YouTube interface">
            <a:hlinkClick r:id="rId2"/>
            <a:extLst>
              <a:ext uri="{FF2B5EF4-FFF2-40B4-BE49-F238E27FC236}">
                <a16:creationId xmlns:a16="http://schemas.microsoft.com/office/drawing/2014/main" id="{67FFB3C8-BACF-0EBB-AB6B-6B9195FA47BA}"/>
              </a:ext>
            </a:extLst>
          </p:cNvPr>
          <p:cNvPicPr>
            <a:picLocks noGrp="1" noChangeAspect="1"/>
          </p:cNvPicPr>
          <p:nvPr>
            <p:ph idx="1"/>
          </p:nvPr>
        </p:nvPicPr>
        <p:blipFill rotWithShape="1">
          <a:blip r:embed="rId3"/>
          <a:srcRect r="44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0D908-11B7-A8EE-A28A-DA98402743C7}"/>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latin typeface="Arial" panose="020B0604020202020204" pitchFamily="34" charset="0"/>
                <a:cs typeface="Arial" panose="020B0604020202020204" pitchFamily="34" charset="0"/>
              </a:rPr>
              <a:t>What Is Intersectionality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48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BB6738D-1CC2-E970-7FCB-1482DAEE7402}"/>
              </a:ext>
            </a:extLst>
          </p:cNvPr>
          <p:cNvPicPr>
            <a:picLocks noChangeAspect="1"/>
          </p:cNvPicPr>
          <p:nvPr/>
        </p:nvPicPr>
        <p:blipFill rotWithShape="1">
          <a:blip r:embed="rId2">
            <a:extLst>
              <a:ext uri="{28A0092B-C50C-407E-A947-70E740481C1C}">
                <a14:useLocalDpi xmlns:a14="http://schemas.microsoft.com/office/drawing/2010/main" val="0"/>
              </a:ext>
            </a:extLst>
          </a:blip>
          <a:srcRect l="23948" r="1651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489762" y="1507331"/>
            <a:ext cx="4840287" cy="384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Tell us one aspect of who you are that is important for people to know.</a:t>
            </a:r>
          </a:p>
        </p:txBody>
      </p:sp>
    </p:spTree>
    <p:extLst>
      <p:ext uri="{BB962C8B-B14F-4D97-AF65-F5344CB8AC3E}">
        <p14:creationId xmlns:p14="http://schemas.microsoft.com/office/powerpoint/2010/main" val="174641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BB6738D-1CC2-E970-7FCB-1482DAEE7402}"/>
              </a:ext>
            </a:extLst>
          </p:cNvPr>
          <p:cNvPicPr>
            <a:picLocks noChangeAspect="1"/>
          </p:cNvPicPr>
          <p:nvPr/>
        </p:nvPicPr>
        <p:blipFill rotWithShape="1">
          <a:blip r:embed="rId2">
            <a:extLst>
              <a:ext uri="{28A0092B-C50C-407E-A947-70E740481C1C}">
                <a14:useLocalDpi xmlns:a14="http://schemas.microsoft.com/office/drawing/2010/main" val="0"/>
              </a:ext>
            </a:extLst>
          </a:blip>
          <a:srcRect l="23948" r="1651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6632266" y="1507331"/>
            <a:ext cx="4840287" cy="384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Will one of you tell us about a time that you were not fully seen or that a significant attribute was overlooked?</a:t>
            </a:r>
          </a:p>
        </p:txBody>
      </p:sp>
    </p:spTree>
    <p:extLst>
      <p:ext uri="{BB962C8B-B14F-4D97-AF65-F5344CB8AC3E}">
        <p14:creationId xmlns:p14="http://schemas.microsoft.com/office/powerpoint/2010/main" val="334008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opcorn spread on a pink background">
            <a:extLst>
              <a:ext uri="{FF2B5EF4-FFF2-40B4-BE49-F238E27FC236}">
                <a16:creationId xmlns:a16="http://schemas.microsoft.com/office/drawing/2014/main" id="{BBB6738D-1CC2-E970-7FCB-1482DAEE7402}"/>
              </a:ext>
            </a:extLst>
          </p:cNvPr>
          <p:cNvPicPr>
            <a:picLocks noChangeAspect="1"/>
          </p:cNvPicPr>
          <p:nvPr/>
        </p:nvPicPr>
        <p:blipFill>
          <a:blip r:embed="rId2">
            <a:extLst>
              <a:ext uri="{28A0092B-C50C-407E-A947-70E740481C1C}">
                <a14:useLocalDpi xmlns:a14="http://schemas.microsoft.com/office/drawing/2010/main" val="0"/>
              </a:ext>
            </a:extLst>
          </a:blip>
          <a:srcRect l="20250" r="20250"/>
          <a:stretch/>
        </p:blipFill>
        <p:spPr>
          <a:xfrm>
            <a:off x="703182" y="664380"/>
            <a:ext cx="4777381" cy="53594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5894388" y="1984375"/>
            <a:ext cx="5459412" cy="41925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Role Play!</a:t>
            </a:r>
            <a:b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8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(Don’t worry, the panelists will do the role playing for you, you just have to pay attention and have ideas for how it could be better!) </a:t>
            </a:r>
          </a:p>
        </p:txBody>
      </p:sp>
    </p:spTree>
    <p:extLst>
      <p:ext uri="{BB962C8B-B14F-4D97-AF65-F5344CB8AC3E}">
        <p14:creationId xmlns:p14="http://schemas.microsoft.com/office/powerpoint/2010/main" val="215555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Close-up of pastel-colored Ferris wheel">
            <a:extLst>
              <a:ext uri="{FF2B5EF4-FFF2-40B4-BE49-F238E27FC236}">
                <a16:creationId xmlns:a16="http://schemas.microsoft.com/office/drawing/2014/main" id="{BBB6738D-1CC2-E970-7FCB-1482DAEE7402}"/>
              </a:ext>
            </a:extLst>
          </p:cNvPr>
          <p:cNvPicPr>
            <a:picLocks noChangeAspect="1"/>
          </p:cNvPicPr>
          <p:nvPr/>
        </p:nvPicPr>
        <p:blipFill>
          <a:blip r:embed="rId2">
            <a:extLst>
              <a:ext uri="{28A0092B-C50C-407E-A947-70E740481C1C}">
                <a14:useLocalDpi xmlns:a14="http://schemas.microsoft.com/office/drawing/2010/main" val="0"/>
              </a:ext>
            </a:extLst>
          </a:blip>
          <a:srcRect l="20299" r="20299"/>
          <a:stretch/>
        </p:blipFill>
        <p:spPr>
          <a:xfrm>
            <a:off x="703182" y="664380"/>
            <a:ext cx="4777381" cy="53594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5894388" y="1984375"/>
            <a:ext cx="5459412" cy="41925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Work…</a:t>
            </a:r>
          </a:p>
        </p:txBody>
      </p:sp>
    </p:spTree>
    <p:extLst>
      <p:ext uri="{BB962C8B-B14F-4D97-AF65-F5344CB8AC3E}">
        <p14:creationId xmlns:p14="http://schemas.microsoft.com/office/powerpoint/2010/main" val="1393111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Hospital bed in a room">
            <a:extLst>
              <a:ext uri="{FF2B5EF4-FFF2-40B4-BE49-F238E27FC236}">
                <a16:creationId xmlns:a16="http://schemas.microsoft.com/office/drawing/2014/main" id="{BBB6738D-1CC2-E970-7FCB-1482DAEE7402}"/>
              </a:ext>
            </a:extLst>
          </p:cNvPr>
          <p:cNvPicPr>
            <a:picLocks noChangeAspect="1"/>
          </p:cNvPicPr>
          <p:nvPr/>
        </p:nvPicPr>
        <p:blipFill>
          <a:blip r:embed="rId2">
            <a:extLst>
              <a:ext uri="{28A0092B-C50C-407E-A947-70E740481C1C}">
                <a14:useLocalDpi xmlns:a14="http://schemas.microsoft.com/office/drawing/2010/main" val="0"/>
              </a:ext>
            </a:extLst>
          </a:blip>
          <a:srcRect l="20243" r="20243"/>
          <a:stretch/>
        </p:blipFill>
        <p:spPr>
          <a:xfrm>
            <a:off x="703182" y="664380"/>
            <a:ext cx="4777381" cy="535949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9D30915-D411-4C7A-29BD-391EFDC224F6}"/>
              </a:ext>
            </a:extLst>
          </p:cNvPr>
          <p:cNvSpPr>
            <a:spLocks noGrp="1"/>
          </p:cNvSpPr>
          <p:nvPr>
            <p:ph type="title" idx="4294967295"/>
          </p:nvPr>
        </p:nvSpPr>
        <p:spPr>
          <a:xfrm>
            <a:off x="5894388" y="1984375"/>
            <a:ext cx="5459412" cy="41925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 Medical Situation…</a:t>
            </a:r>
          </a:p>
        </p:txBody>
      </p:sp>
    </p:spTree>
    <p:extLst>
      <p:ext uri="{BB962C8B-B14F-4D97-AF65-F5344CB8AC3E}">
        <p14:creationId xmlns:p14="http://schemas.microsoft.com/office/powerpoint/2010/main" val="12512443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docProps/app.xml><?xml version="1.0" encoding="utf-8"?>
<Properties xmlns="http://schemas.openxmlformats.org/officeDocument/2006/extended-properties" xmlns:vt="http://schemas.openxmlformats.org/officeDocument/2006/docPropsVTypes">
  <Template>Office Theme</Template>
  <TotalTime>562</TotalTime>
  <Words>1982</Words>
  <Application>Microsoft Office PowerPoint</Application>
  <PresentationFormat>Widescreen</PresentationFormat>
  <Paragraphs>164</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Aptos Display</vt:lpstr>
      <vt:lpstr>Arial</vt:lpstr>
      <vt:lpstr>Calibri</vt:lpstr>
      <vt:lpstr>Office Theme</vt:lpstr>
      <vt:lpstr>1C - Expanding Our Horizons On The Developmental Services Sector</vt:lpstr>
      <vt:lpstr>Agenda  Panel Discussion </vt:lpstr>
      <vt:lpstr>Introduction of Panelists </vt:lpstr>
      <vt:lpstr>What Is Intersectionality </vt:lpstr>
      <vt:lpstr>Tell us one aspect of who you are that is important for people to know.</vt:lpstr>
      <vt:lpstr>Will one of you tell us about a time that you were not fully seen or that a significant attribute was overlooked?</vt:lpstr>
      <vt:lpstr>Role Play!  (Don’t worry, the panelists will do the role playing for you, you just have to pay attention and have ideas for how it could be better!) </vt:lpstr>
      <vt:lpstr>   At Work…</vt:lpstr>
      <vt:lpstr>   In A Medical Situation…</vt:lpstr>
      <vt:lpstr>   At School…</vt:lpstr>
      <vt:lpstr>Does anyone want to share a personal experience related to not being fully seen or a barrier that has been experienced based on intersectionality?</vt:lpstr>
      <vt:lpstr>Intersectionality and Economics </vt:lpstr>
      <vt:lpstr>Intersectionality and Housing </vt:lpstr>
      <vt:lpstr>Can you tell us ways that your organization is recognizing someone beyond their disability?  How have you adapted your support to reflect that person’s preferences, culture, goals and gifts? </vt:lpstr>
      <vt:lpstr>Can one of you share an example of how someone in a supportive role in your life has adapted their approach to reflect who you are and what support you want or need? </vt:lpstr>
      <vt:lpstr>Agenda  EAFWR Demographic Survey Case Study </vt:lpstr>
      <vt:lpstr>About EAFWR </vt:lpstr>
      <vt:lpstr>What Did We Ask? </vt:lpstr>
      <vt:lpstr>Why Did We These Questions?</vt:lpstr>
      <vt:lpstr>Case for Data Collection at EAFWR </vt:lpstr>
      <vt:lpstr>Case for Data Collection at EAFWR </vt:lpstr>
      <vt:lpstr>Case for Data Collection Sector Wide </vt:lpstr>
      <vt:lpstr>Student Pilot Project #1 </vt:lpstr>
      <vt:lpstr>Student Pilot Project #1- Key Learnings  </vt:lpstr>
      <vt:lpstr>Student Pilot Study #2 </vt:lpstr>
      <vt:lpstr>Student Pilot Study #2 – Key Learnings </vt:lpstr>
      <vt:lpstr>Centre for Community Research Learning and Action (CCRLA) Large Study </vt:lpstr>
      <vt:lpstr>Centre for Community Research Learning and Action (CCRLA) Large Study </vt:lpstr>
      <vt:lpstr>Centre for Community Research Learning and Action (CCRLA) Large Study – Key Findings </vt:lpstr>
      <vt:lpstr>Centre for Community Research Learning and Action (CCRLA) Large Study – Key Findings </vt:lpstr>
      <vt:lpstr>Successes </vt:lpstr>
      <vt:lpstr>Opportunities  </vt:lpstr>
      <vt:lpstr>Next Steps </vt:lpstr>
      <vt:lpstr>Next Steps </vt:lpstr>
      <vt:lpstr>Key Takeaways </vt:lpstr>
      <vt:lpstr>Key Takeaways </vt:lpstr>
      <vt:lpstr>Resources </vt:lpstr>
    </vt:vector>
  </TitlesOfParts>
  <Company>Extend-A-Family Waterloo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Our Horizons On The Developmental Services Sector</dc:title>
  <dc:creator>Courtney Horowitz</dc:creator>
  <cp:lastModifiedBy>Courtney Horowitz</cp:lastModifiedBy>
  <cp:revision>39</cp:revision>
  <dcterms:created xsi:type="dcterms:W3CDTF">2024-04-15T19:40:51Z</dcterms:created>
  <dcterms:modified xsi:type="dcterms:W3CDTF">2024-04-17T18:46:15Z</dcterms:modified>
</cp:coreProperties>
</file>