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4"/>
  </p:sldMasterIdLst>
  <p:notesMasterIdLst>
    <p:notesMasterId r:id="rId17"/>
  </p:notesMasterIdLst>
  <p:sldIdLst>
    <p:sldId id="256" r:id="rId5"/>
    <p:sldId id="257" r:id="rId6"/>
    <p:sldId id="265" r:id="rId7"/>
    <p:sldId id="261" r:id="rId8"/>
    <p:sldId id="258" r:id="rId9"/>
    <p:sldId id="259" r:id="rId10"/>
    <p:sldId id="260" r:id="rId11"/>
    <p:sldId id="262" r:id="rId12"/>
    <p:sldId id="263" r:id="rId13"/>
    <p:sldId id="264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73C11F-8DAC-0554-0940-AFC18E6B3976}" v="17" dt="2024-04-15T19:59:22.2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2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A755DD-781B-425C-8C9C-BE63E17E9CB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944258E-1191-4BFF-BDF2-5E3F040CC4B0}">
      <dgm:prSet/>
      <dgm:spPr/>
      <dgm:t>
        <a:bodyPr/>
        <a:lstStyle/>
        <a:p>
          <a:r>
            <a:rPr lang="en-US"/>
            <a:t>2017 – Employment and Modernization Proposal</a:t>
          </a:r>
        </a:p>
      </dgm:t>
    </dgm:pt>
    <dgm:pt modelId="{4E387938-D96F-4EA1-97E6-C5EE048EF81A}" type="parTrans" cxnId="{90D8EA6F-5209-41D7-813E-0C57561C3023}">
      <dgm:prSet/>
      <dgm:spPr/>
      <dgm:t>
        <a:bodyPr/>
        <a:lstStyle/>
        <a:p>
          <a:endParaRPr lang="en-US"/>
        </a:p>
      </dgm:t>
    </dgm:pt>
    <dgm:pt modelId="{6B76C2A3-B6E7-4B49-83F3-5A4266C9C676}" type="sibTrans" cxnId="{90D8EA6F-5209-41D7-813E-0C57561C3023}">
      <dgm:prSet/>
      <dgm:spPr/>
      <dgm:t>
        <a:bodyPr/>
        <a:lstStyle/>
        <a:p>
          <a:endParaRPr lang="en-US"/>
        </a:p>
      </dgm:t>
    </dgm:pt>
    <dgm:pt modelId="{655AAE4F-44CE-4E6B-8646-A057C7829169}">
      <dgm:prSet/>
      <dgm:spPr/>
      <dgm:t>
        <a:bodyPr/>
        <a:lstStyle/>
        <a:p>
          <a:r>
            <a:rPr lang="en-US"/>
            <a:t>Phase 1 – Feasibility Study (Oct 2018 – March 2019)</a:t>
          </a:r>
        </a:p>
      </dgm:t>
    </dgm:pt>
    <dgm:pt modelId="{497040F3-F494-4140-9DD5-CE97BED6A93C}" type="parTrans" cxnId="{8A606422-96C9-4B71-B3E9-644494C98827}">
      <dgm:prSet/>
      <dgm:spPr/>
      <dgm:t>
        <a:bodyPr/>
        <a:lstStyle/>
        <a:p>
          <a:endParaRPr lang="en-US"/>
        </a:p>
      </dgm:t>
    </dgm:pt>
    <dgm:pt modelId="{CD1DA68B-3B08-4397-9709-22D1D78381B5}" type="sibTrans" cxnId="{8A606422-96C9-4B71-B3E9-644494C98827}">
      <dgm:prSet/>
      <dgm:spPr/>
      <dgm:t>
        <a:bodyPr/>
        <a:lstStyle/>
        <a:p>
          <a:endParaRPr lang="en-US"/>
        </a:p>
      </dgm:t>
    </dgm:pt>
    <dgm:pt modelId="{116E0760-9CD3-4A22-B2AE-A41C259C253C}">
      <dgm:prSet/>
      <dgm:spPr/>
      <dgm:t>
        <a:bodyPr/>
        <a:lstStyle/>
        <a:p>
          <a:r>
            <a:rPr lang="en-US"/>
            <a:t>Phase 2 – Due Diligence and Detailed Design (October 2019 – Nov 2020)</a:t>
          </a:r>
        </a:p>
      </dgm:t>
    </dgm:pt>
    <dgm:pt modelId="{197782F9-9E37-43B5-8E6C-DA78C5F5C8CB}" type="parTrans" cxnId="{BE83D40A-1CBC-4355-828A-8AE3B2618A36}">
      <dgm:prSet/>
      <dgm:spPr/>
      <dgm:t>
        <a:bodyPr/>
        <a:lstStyle/>
        <a:p>
          <a:endParaRPr lang="en-US"/>
        </a:p>
      </dgm:t>
    </dgm:pt>
    <dgm:pt modelId="{3FF4D8EC-1765-485C-99C3-85308162C595}" type="sibTrans" cxnId="{BE83D40A-1CBC-4355-828A-8AE3B2618A36}">
      <dgm:prSet/>
      <dgm:spPr/>
      <dgm:t>
        <a:bodyPr/>
        <a:lstStyle/>
        <a:p>
          <a:endParaRPr lang="en-US"/>
        </a:p>
      </dgm:t>
    </dgm:pt>
    <dgm:pt modelId="{4192F082-D1E0-4826-97E8-35E6A88CD563}">
      <dgm:prSet/>
      <dgm:spPr/>
      <dgm:t>
        <a:bodyPr/>
        <a:lstStyle/>
        <a:p>
          <a:r>
            <a:rPr lang="en-US"/>
            <a:t>Phase 3 – Implementation (Dec 2020 – September 2021)</a:t>
          </a:r>
        </a:p>
      </dgm:t>
    </dgm:pt>
    <dgm:pt modelId="{0321C6E5-B3EC-443E-9763-ECAA94F1DD2C}" type="parTrans" cxnId="{867C00C2-7269-408F-9B36-911B5BCB7BDA}">
      <dgm:prSet/>
      <dgm:spPr/>
      <dgm:t>
        <a:bodyPr/>
        <a:lstStyle/>
        <a:p>
          <a:endParaRPr lang="en-US"/>
        </a:p>
      </dgm:t>
    </dgm:pt>
    <dgm:pt modelId="{25984E2B-2026-4FBD-822A-899319306ADA}" type="sibTrans" cxnId="{867C00C2-7269-408F-9B36-911B5BCB7BDA}">
      <dgm:prSet/>
      <dgm:spPr/>
      <dgm:t>
        <a:bodyPr/>
        <a:lstStyle/>
        <a:p>
          <a:endParaRPr lang="en-US"/>
        </a:p>
      </dgm:t>
    </dgm:pt>
    <dgm:pt modelId="{67B5B1A5-2875-4E33-A874-1BC915C3C8F1}">
      <dgm:prSet/>
      <dgm:spPr/>
      <dgm:t>
        <a:bodyPr/>
        <a:lstStyle/>
        <a:p>
          <a:r>
            <a:rPr lang="en-US"/>
            <a:t>Ottawa Shared Services Organization – Opened October 1, 2021</a:t>
          </a:r>
        </a:p>
      </dgm:t>
    </dgm:pt>
    <dgm:pt modelId="{688ABCB7-FF42-48BF-86A3-EBE69AB9E4B9}" type="parTrans" cxnId="{8D088E87-5801-4450-AF49-9C07DB9324FE}">
      <dgm:prSet/>
      <dgm:spPr/>
      <dgm:t>
        <a:bodyPr/>
        <a:lstStyle/>
        <a:p>
          <a:endParaRPr lang="en-US"/>
        </a:p>
      </dgm:t>
    </dgm:pt>
    <dgm:pt modelId="{D684B2B4-ECA1-474F-8C66-68C659EFBF50}" type="sibTrans" cxnId="{8D088E87-5801-4450-AF49-9C07DB9324FE}">
      <dgm:prSet/>
      <dgm:spPr/>
      <dgm:t>
        <a:bodyPr/>
        <a:lstStyle/>
        <a:p>
          <a:endParaRPr lang="en-US"/>
        </a:p>
      </dgm:t>
    </dgm:pt>
    <dgm:pt modelId="{F5B62BE3-8781-4858-A6D7-10C2C3661158}" type="pres">
      <dgm:prSet presAssocID="{06A755DD-781B-425C-8C9C-BE63E17E9CBC}" presName="root" presStyleCnt="0">
        <dgm:presLayoutVars>
          <dgm:dir/>
          <dgm:resizeHandles val="exact"/>
        </dgm:presLayoutVars>
      </dgm:prSet>
      <dgm:spPr/>
    </dgm:pt>
    <dgm:pt modelId="{5969E902-AC14-47D2-8EEC-3233F2B8051A}" type="pres">
      <dgm:prSet presAssocID="{4944258E-1191-4BFF-BDF2-5E3F040CC4B0}" presName="compNode" presStyleCnt="0"/>
      <dgm:spPr/>
    </dgm:pt>
    <dgm:pt modelId="{16BF8D15-FFA4-47CC-AB6B-AD81E4BC82F1}" type="pres">
      <dgm:prSet presAssocID="{4944258E-1191-4BFF-BDF2-5E3F040CC4B0}" presName="bgRect" presStyleLbl="bgShp" presStyleIdx="0" presStyleCnt="5"/>
      <dgm:spPr/>
    </dgm:pt>
    <dgm:pt modelId="{2F153B2A-3EAA-4A84-B01E-7869F2F00E9E}" type="pres">
      <dgm:prSet presAssocID="{4944258E-1191-4BFF-BDF2-5E3F040CC4B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53049808-1959-414C-B3C6-AE26D7D0B243}" type="pres">
      <dgm:prSet presAssocID="{4944258E-1191-4BFF-BDF2-5E3F040CC4B0}" presName="spaceRect" presStyleCnt="0"/>
      <dgm:spPr/>
    </dgm:pt>
    <dgm:pt modelId="{BEC4D515-CB2E-4A43-B4AB-64F2F87DC624}" type="pres">
      <dgm:prSet presAssocID="{4944258E-1191-4BFF-BDF2-5E3F040CC4B0}" presName="parTx" presStyleLbl="revTx" presStyleIdx="0" presStyleCnt="5">
        <dgm:presLayoutVars>
          <dgm:chMax val="0"/>
          <dgm:chPref val="0"/>
        </dgm:presLayoutVars>
      </dgm:prSet>
      <dgm:spPr/>
    </dgm:pt>
    <dgm:pt modelId="{374DF4BD-F663-454B-B1E6-14D850BFA424}" type="pres">
      <dgm:prSet presAssocID="{6B76C2A3-B6E7-4B49-83F3-5A4266C9C676}" presName="sibTrans" presStyleCnt="0"/>
      <dgm:spPr/>
    </dgm:pt>
    <dgm:pt modelId="{65A6A946-6AB3-4203-A738-6AE58C5E85C0}" type="pres">
      <dgm:prSet presAssocID="{655AAE4F-44CE-4E6B-8646-A057C7829169}" presName="compNode" presStyleCnt="0"/>
      <dgm:spPr/>
    </dgm:pt>
    <dgm:pt modelId="{F9319267-7867-42D4-AE0C-6AD0BC31F067}" type="pres">
      <dgm:prSet presAssocID="{655AAE4F-44CE-4E6B-8646-A057C7829169}" presName="bgRect" presStyleLbl="bgShp" presStyleIdx="1" presStyleCnt="5"/>
      <dgm:spPr/>
    </dgm:pt>
    <dgm:pt modelId="{EE565790-9976-4333-9FE7-3996585D471B}" type="pres">
      <dgm:prSet presAssocID="{655AAE4F-44CE-4E6B-8646-A057C782916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EE5E3CC-937C-4CC8-B919-0B1D64BE8A12}" type="pres">
      <dgm:prSet presAssocID="{655AAE4F-44CE-4E6B-8646-A057C7829169}" presName="spaceRect" presStyleCnt="0"/>
      <dgm:spPr/>
    </dgm:pt>
    <dgm:pt modelId="{F9FC9EBC-FE4B-4331-B96C-DB12D7E9456B}" type="pres">
      <dgm:prSet presAssocID="{655AAE4F-44CE-4E6B-8646-A057C7829169}" presName="parTx" presStyleLbl="revTx" presStyleIdx="1" presStyleCnt="5">
        <dgm:presLayoutVars>
          <dgm:chMax val="0"/>
          <dgm:chPref val="0"/>
        </dgm:presLayoutVars>
      </dgm:prSet>
      <dgm:spPr/>
    </dgm:pt>
    <dgm:pt modelId="{0A06027E-B9C6-47E8-819F-B3201BFF9A61}" type="pres">
      <dgm:prSet presAssocID="{CD1DA68B-3B08-4397-9709-22D1D78381B5}" presName="sibTrans" presStyleCnt="0"/>
      <dgm:spPr/>
    </dgm:pt>
    <dgm:pt modelId="{17D32049-1AC3-47CF-9EA1-B6D0D6BB52A7}" type="pres">
      <dgm:prSet presAssocID="{116E0760-9CD3-4A22-B2AE-A41C259C253C}" presName="compNode" presStyleCnt="0"/>
      <dgm:spPr/>
    </dgm:pt>
    <dgm:pt modelId="{8F329206-1EDD-405F-8690-61873EE336DA}" type="pres">
      <dgm:prSet presAssocID="{116E0760-9CD3-4A22-B2AE-A41C259C253C}" presName="bgRect" presStyleLbl="bgShp" presStyleIdx="2" presStyleCnt="5"/>
      <dgm:spPr/>
    </dgm:pt>
    <dgm:pt modelId="{D8A3FBC8-048C-415C-9645-B5A3820436D5}" type="pres">
      <dgm:prSet presAssocID="{116E0760-9CD3-4A22-B2AE-A41C259C253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72B2F351-AE97-4F64-8A26-41F6104EB089}" type="pres">
      <dgm:prSet presAssocID="{116E0760-9CD3-4A22-B2AE-A41C259C253C}" presName="spaceRect" presStyleCnt="0"/>
      <dgm:spPr/>
    </dgm:pt>
    <dgm:pt modelId="{F1532502-5A35-4DA5-8A9A-21B13618DFCF}" type="pres">
      <dgm:prSet presAssocID="{116E0760-9CD3-4A22-B2AE-A41C259C253C}" presName="parTx" presStyleLbl="revTx" presStyleIdx="2" presStyleCnt="5">
        <dgm:presLayoutVars>
          <dgm:chMax val="0"/>
          <dgm:chPref val="0"/>
        </dgm:presLayoutVars>
      </dgm:prSet>
      <dgm:spPr/>
    </dgm:pt>
    <dgm:pt modelId="{547525FE-5C3A-454D-A92D-C29B9BFB1A24}" type="pres">
      <dgm:prSet presAssocID="{3FF4D8EC-1765-485C-99C3-85308162C595}" presName="sibTrans" presStyleCnt="0"/>
      <dgm:spPr/>
    </dgm:pt>
    <dgm:pt modelId="{C7BCAE8D-BFE2-433B-BF46-3BD8C91C7E32}" type="pres">
      <dgm:prSet presAssocID="{4192F082-D1E0-4826-97E8-35E6A88CD563}" presName="compNode" presStyleCnt="0"/>
      <dgm:spPr/>
    </dgm:pt>
    <dgm:pt modelId="{713EE8BA-BC28-4847-8B25-0F1AE75AD687}" type="pres">
      <dgm:prSet presAssocID="{4192F082-D1E0-4826-97E8-35E6A88CD563}" presName="bgRect" presStyleLbl="bgShp" presStyleIdx="3" presStyleCnt="5"/>
      <dgm:spPr/>
    </dgm:pt>
    <dgm:pt modelId="{98F5B100-1F5F-47EE-83F4-038F6B386295}" type="pres">
      <dgm:prSet presAssocID="{4192F082-D1E0-4826-97E8-35E6A88CD56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cket"/>
        </a:ext>
      </dgm:extLst>
    </dgm:pt>
    <dgm:pt modelId="{70ACEFC3-33C4-4639-801D-43E406690F91}" type="pres">
      <dgm:prSet presAssocID="{4192F082-D1E0-4826-97E8-35E6A88CD563}" presName="spaceRect" presStyleCnt="0"/>
      <dgm:spPr/>
    </dgm:pt>
    <dgm:pt modelId="{F7BE1437-CFBB-4AEC-89F1-9AE10AC34E8B}" type="pres">
      <dgm:prSet presAssocID="{4192F082-D1E0-4826-97E8-35E6A88CD563}" presName="parTx" presStyleLbl="revTx" presStyleIdx="3" presStyleCnt="5">
        <dgm:presLayoutVars>
          <dgm:chMax val="0"/>
          <dgm:chPref val="0"/>
        </dgm:presLayoutVars>
      </dgm:prSet>
      <dgm:spPr/>
    </dgm:pt>
    <dgm:pt modelId="{21FDD7DB-AFDD-4D03-8697-CFC6EFF28166}" type="pres">
      <dgm:prSet presAssocID="{25984E2B-2026-4FBD-822A-899319306ADA}" presName="sibTrans" presStyleCnt="0"/>
      <dgm:spPr/>
    </dgm:pt>
    <dgm:pt modelId="{B42F62E5-22DE-4A16-A6E9-4D6FF1D8CA23}" type="pres">
      <dgm:prSet presAssocID="{67B5B1A5-2875-4E33-A874-1BC915C3C8F1}" presName="compNode" presStyleCnt="0"/>
      <dgm:spPr/>
    </dgm:pt>
    <dgm:pt modelId="{B8E3E197-415F-4342-BEC3-6DCC1C1C5832}" type="pres">
      <dgm:prSet presAssocID="{67B5B1A5-2875-4E33-A874-1BC915C3C8F1}" presName="bgRect" presStyleLbl="bgShp" presStyleIdx="4" presStyleCnt="5"/>
      <dgm:spPr/>
    </dgm:pt>
    <dgm:pt modelId="{1D1384A2-F774-48C9-8767-AA8A8FEA05D7}" type="pres">
      <dgm:prSet presAssocID="{67B5B1A5-2875-4E33-A874-1BC915C3C8F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7ADEC50A-7E1B-4F10-9FFE-1765F4DA2034}" type="pres">
      <dgm:prSet presAssocID="{67B5B1A5-2875-4E33-A874-1BC915C3C8F1}" presName="spaceRect" presStyleCnt="0"/>
      <dgm:spPr/>
    </dgm:pt>
    <dgm:pt modelId="{83F7A896-1B8C-4243-815C-726F65A75C0C}" type="pres">
      <dgm:prSet presAssocID="{67B5B1A5-2875-4E33-A874-1BC915C3C8F1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8F795F01-55D4-4BCD-A547-D75EE6FAFA17}" type="presOf" srcId="{4944258E-1191-4BFF-BDF2-5E3F040CC4B0}" destId="{BEC4D515-CB2E-4A43-B4AB-64F2F87DC624}" srcOrd="0" destOrd="0" presId="urn:microsoft.com/office/officeart/2018/2/layout/IconVerticalSolidList"/>
    <dgm:cxn modelId="{BE83D40A-1CBC-4355-828A-8AE3B2618A36}" srcId="{06A755DD-781B-425C-8C9C-BE63E17E9CBC}" destId="{116E0760-9CD3-4A22-B2AE-A41C259C253C}" srcOrd="2" destOrd="0" parTransId="{197782F9-9E37-43B5-8E6C-DA78C5F5C8CB}" sibTransId="{3FF4D8EC-1765-485C-99C3-85308162C595}"/>
    <dgm:cxn modelId="{8A606422-96C9-4B71-B3E9-644494C98827}" srcId="{06A755DD-781B-425C-8C9C-BE63E17E9CBC}" destId="{655AAE4F-44CE-4E6B-8646-A057C7829169}" srcOrd="1" destOrd="0" parTransId="{497040F3-F494-4140-9DD5-CE97BED6A93C}" sibTransId="{CD1DA68B-3B08-4397-9709-22D1D78381B5}"/>
    <dgm:cxn modelId="{9176FF3A-2807-470B-BCF8-26069F59E970}" type="presOf" srcId="{655AAE4F-44CE-4E6B-8646-A057C7829169}" destId="{F9FC9EBC-FE4B-4331-B96C-DB12D7E9456B}" srcOrd="0" destOrd="0" presId="urn:microsoft.com/office/officeart/2018/2/layout/IconVerticalSolidList"/>
    <dgm:cxn modelId="{67ED8550-2152-4A58-992B-F01D31D9849B}" type="presOf" srcId="{116E0760-9CD3-4A22-B2AE-A41C259C253C}" destId="{F1532502-5A35-4DA5-8A9A-21B13618DFCF}" srcOrd="0" destOrd="0" presId="urn:microsoft.com/office/officeart/2018/2/layout/IconVerticalSolidList"/>
    <dgm:cxn modelId="{90D8EA6F-5209-41D7-813E-0C57561C3023}" srcId="{06A755DD-781B-425C-8C9C-BE63E17E9CBC}" destId="{4944258E-1191-4BFF-BDF2-5E3F040CC4B0}" srcOrd="0" destOrd="0" parTransId="{4E387938-D96F-4EA1-97E6-C5EE048EF81A}" sibTransId="{6B76C2A3-B6E7-4B49-83F3-5A4266C9C676}"/>
    <dgm:cxn modelId="{3B1C5F80-5A5C-4A12-8855-7920A6FCA9C5}" type="presOf" srcId="{4192F082-D1E0-4826-97E8-35E6A88CD563}" destId="{F7BE1437-CFBB-4AEC-89F1-9AE10AC34E8B}" srcOrd="0" destOrd="0" presId="urn:microsoft.com/office/officeart/2018/2/layout/IconVerticalSolidList"/>
    <dgm:cxn modelId="{8D088E87-5801-4450-AF49-9C07DB9324FE}" srcId="{06A755DD-781B-425C-8C9C-BE63E17E9CBC}" destId="{67B5B1A5-2875-4E33-A874-1BC915C3C8F1}" srcOrd="4" destOrd="0" parTransId="{688ABCB7-FF42-48BF-86A3-EBE69AB9E4B9}" sibTransId="{D684B2B4-ECA1-474F-8C66-68C659EFBF50}"/>
    <dgm:cxn modelId="{62F4ADAF-5498-457F-9103-4E1F375DA3F2}" type="presOf" srcId="{67B5B1A5-2875-4E33-A874-1BC915C3C8F1}" destId="{83F7A896-1B8C-4243-815C-726F65A75C0C}" srcOrd="0" destOrd="0" presId="urn:microsoft.com/office/officeart/2018/2/layout/IconVerticalSolidList"/>
    <dgm:cxn modelId="{867C00C2-7269-408F-9B36-911B5BCB7BDA}" srcId="{06A755DD-781B-425C-8C9C-BE63E17E9CBC}" destId="{4192F082-D1E0-4826-97E8-35E6A88CD563}" srcOrd="3" destOrd="0" parTransId="{0321C6E5-B3EC-443E-9763-ECAA94F1DD2C}" sibTransId="{25984E2B-2026-4FBD-822A-899319306ADA}"/>
    <dgm:cxn modelId="{F2F6CAE7-6042-4E41-9B50-71D59E8B43F0}" type="presOf" srcId="{06A755DD-781B-425C-8C9C-BE63E17E9CBC}" destId="{F5B62BE3-8781-4858-A6D7-10C2C3661158}" srcOrd="0" destOrd="0" presId="urn:microsoft.com/office/officeart/2018/2/layout/IconVerticalSolidList"/>
    <dgm:cxn modelId="{F5534742-567D-430F-8DC3-04961E218289}" type="presParOf" srcId="{F5B62BE3-8781-4858-A6D7-10C2C3661158}" destId="{5969E902-AC14-47D2-8EEC-3233F2B8051A}" srcOrd="0" destOrd="0" presId="urn:microsoft.com/office/officeart/2018/2/layout/IconVerticalSolidList"/>
    <dgm:cxn modelId="{50E1037A-0125-4C9E-88FF-FA675F0488E1}" type="presParOf" srcId="{5969E902-AC14-47D2-8EEC-3233F2B8051A}" destId="{16BF8D15-FFA4-47CC-AB6B-AD81E4BC82F1}" srcOrd="0" destOrd="0" presId="urn:microsoft.com/office/officeart/2018/2/layout/IconVerticalSolidList"/>
    <dgm:cxn modelId="{F98A0665-E75D-4815-B4B2-388B5BE76B64}" type="presParOf" srcId="{5969E902-AC14-47D2-8EEC-3233F2B8051A}" destId="{2F153B2A-3EAA-4A84-B01E-7869F2F00E9E}" srcOrd="1" destOrd="0" presId="urn:microsoft.com/office/officeart/2018/2/layout/IconVerticalSolidList"/>
    <dgm:cxn modelId="{D0C8D833-0B6A-402B-8361-093592447E9E}" type="presParOf" srcId="{5969E902-AC14-47D2-8EEC-3233F2B8051A}" destId="{53049808-1959-414C-B3C6-AE26D7D0B243}" srcOrd="2" destOrd="0" presId="urn:microsoft.com/office/officeart/2018/2/layout/IconVerticalSolidList"/>
    <dgm:cxn modelId="{3EC60111-E1BA-4BAD-BF06-7631BA7FDA79}" type="presParOf" srcId="{5969E902-AC14-47D2-8EEC-3233F2B8051A}" destId="{BEC4D515-CB2E-4A43-B4AB-64F2F87DC624}" srcOrd="3" destOrd="0" presId="urn:microsoft.com/office/officeart/2018/2/layout/IconVerticalSolidList"/>
    <dgm:cxn modelId="{EA8F5766-17E2-419C-9B68-A98642AFFBE2}" type="presParOf" srcId="{F5B62BE3-8781-4858-A6D7-10C2C3661158}" destId="{374DF4BD-F663-454B-B1E6-14D850BFA424}" srcOrd="1" destOrd="0" presId="urn:microsoft.com/office/officeart/2018/2/layout/IconVerticalSolidList"/>
    <dgm:cxn modelId="{4FC57A9A-F33F-455F-B188-E3372C1ED30B}" type="presParOf" srcId="{F5B62BE3-8781-4858-A6D7-10C2C3661158}" destId="{65A6A946-6AB3-4203-A738-6AE58C5E85C0}" srcOrd="2" destOrd="0" presId="urn:microsoft.com/office/officeart/2018/2/layout/IconVerticalSolidList"/>
    <dgm:cxn modelId="{6C578A7C-263B-40AF-B0DE-B8C32BB897DB}" type="presParOf" srcId="{65A6A946-6AB3-4203-A738-6AE58C5E85C0}" destId="{F9319267-7867-42D4-AE0C-6AD0BC31F067}" srcOrd="0" destOrd="0" presId="urn:microsoft.com/office/officeart/2018/2/layout/IconVerticalSolidList"/>
    <dgm:cxn modelId="{3AA5E5A6-03A9-439A-AA52-39197A764DA2}" type="presParOf" srcId="{65A6A946-6AB3-4203-A738-6AE58C5E85C0}" destId="{EE565790-9976-4333-9FE7-3996585D471B}" srcOrd="1" destOrd="0" presId="urn:microsoft.com/office/officeart/2018/2/layout/IconVerticalSolidList"/>
    <dgm:cxn modelId="{BA796350-6466-44D2-9A7F-C9F6A6F0E2C8}" type="presParOf" srcId="{65A6A946-6AB3-4203-A738-6AE58C5E85C0}" destId="{FEE5E3CC-937C-4CC8-B919-0B1D64BE8A12}" srcOrd="2" destOrd="0" presId="urn:microsoft.com/office/officeart/2018/2/layout/IconVerticalSolidList"/>
    <dgm:cxn modelId="{D92BAB93-E5C7-45AD-82AE-9ED1A4D96B4F}" type="presParOf" srcId="{65A6A946-6AB3-4203-A738-6AE58C5E85C0}" destId="{F9FC9EBC-FE4B-4331-B96C-DB12D7E9456B}" srcOrd="3" destOrd="0" presId="urn:microsoft.com/office/officeart/2018/2/layout/IconVerticalSolidList"/>
    <dgm:cxn modelId="{24FD9A7E-7188-4528-9307-F96BC65AC0C6}" type="presParOf" srcId="{F5B62BE3-8781-4858-A6D7-10C2C3661158}" destId="{0A06027E-B9C6-47E8-819F-B3201BFF9A61}" srcOrd="3" destOrd="0" presId="urn:microsoft.com/office/officeart/2018/2/layout/IconVerticalSolidList"/>
    <dgm:cxn modelId="{9B858267-72D4-4703-AA51-43C7F89141C6}" type="presParOf" srcId="{F5B62BE3-8781-4858-A6D7-10C2C3661158}" destId="{17D32049-1AC3-47CF-9EA1-B6D0D6BB52A7}" srcOrd="4" destOrd="0" presId="urn:microsoft.com/office/officeart/2018/2/layout/IconVerticalSolidList"/>
    <dgm:cxn modelId="{969CB0F9-7C8C-4867-B693-BA377A114BFE}" type="presParOf" srcId="{17D32049-1AC3-47CF-9EA1-B6D0D6BB52A7}" destId="{8F329206-1EDD-405F-8690-61873EE336DA}" srcOrd="0" destOrd="0" presId="urn:microsoft.com/office/officeart/2018/2/layout/IconVerticalSolidList"/>
    <dgm:cxn modelId="{C8B49CE2-601B-4DE2-AB71-22E61FB25467}" type="presParOf" srcId="{17D32049-1AC3-47CF-9EA1-B6D0D6BB52A7}" destId="{D8A3FBC8-048C-415C-9645-B5A3820436D5}" srcOrd="1" destOrd="0" presId="urn:microsoft.com/office/officeart/2018/2/layout/IconVerticalSolidList"/>
    <dgm:cxn modelId="{BBCFAAAD-7AD2-49F8-B4E8-338AE8669C2B}" type="presParOf" srcId="{17D32049-1AC3-47CF-9EA1-B6D0D6BB52A7}" destId="{72B2F351-AE97-4F64-8A26-41F6104EB089}" srcOrd="2" destOrd="0" presId="urn:microsoft.com/office/officeart/2018/2/layout/IconVerticalSolidList"/>
    <dgm:cxn modelId="{EDC56463-B7B3-48AF-B15C-3AB7B088BCE9}" type="presParOf" srcId="{17D32049-1AC3-47CF-9EA1-B6D0D6BB52A7}" destId="{F1532502-5A35-4DA5-8A9A-21B13618DFCF}" srcOrd="3" destOrd="0" presId="urn:microsoft.com/office/officeart/2018/2/layout/IconVerticalSolidList"/>
    <dgm:cxn modelId="{D8114906-B69E-4F92-BD75-75E24BD7DCC6}" type="presParOf" srcId="{F5B62BE3-8781-4858-A6D7-10C2C3661158}" destId="{547525FE-5C3A-454D-A92D-C29B9BFB1A24}" srcOrd="5" destOrd="0" presId="urn:microsoft.com/office/officeart/2018/2/layout/IconVerticalSolidList"/>
    <dgm:cxn modelId="{D585A816-F515-41EE-B885-77AD76ECD00E}" type="presParOf" srcId="{F5B62BE3-8781-4858-A6D7-10C2C3661158}" destId="{C7BCAE8D-BFE2-433B-BF46-3BD8C91C7E32}" srcOrd="6" destOrd="0" presId="urn:microsoft.com/office/officeart/2018/2/layout/IconVerticalSolidList"/>
    <dgm:cxn modelId="{6351F801-3145-451B-8BE4-959C3445CF56}" type="presParOf" srcId="{C7BCAE8D-BFE2-433B-BF46-3BD8C91C7E32}" destId="{713EE8BA-BC28-4847-8B25-0F1AE75AD687}" srcOrd="0" destOrd="0" presId="urn:microsoft.com/office/officeart/2018/2/layout/IconVerticalSolidList"/>
    <dgm:cxn modelId="{B104DD12-3B83-4D43-B3C4-4F0F324DAB39}" type="presParOf" srcId="{C7BCAE8D-BFE2-433B-BF46-3BD8C91C7E32}" destId="{98F5B100-1F5F-47EE-83F4-038F6B386295}" srcOrd="1" destOrd="0" presId="urn:microsoft.com/office/officeart/2018/2/layout/IconVerticalSolidList"/>
    <dgm:cxn modelId="{1C3593F1-4CF0-473C-B8F0-BA6FE1AF15EC}" type="presParOf" srcId="{C7BCAE8D-BFE2-433B-BF46-3BD8C91C7E32}" destId="{70ACEFC3-33C4-4639-801D-43E406690F91}" srcOrd="2" destOrd="0" presId="urn:microsoft.com/office/officeart/2018/2/layout/IconVerticalSolidList"/>
    <dgm:cxn modelId="{CAC6B76F-FF3C-4B2E-A174-B7F48E713574}" type="presParOf" srcId="{C7BCAE8D-BFE2-433B-BF46-3BD8C91C7E32}" destId="{F7BE1437-CFBB-4AEC-89F1-9AE10AC34E8B}" srcOrd="3" destOrd="0" presId="urn:microsoft.com/office/officeart/2018/2/layout/IconVerticalSolidList"/>
    <dgm:cxn modelId="{B2DB813E-7480-4745-B656-64A23E3740DA}" type="presParOf" srcId="{F5B62BE3-8781-4858-A6D7-10C2C3661158}" destId="{21FDD7DB-AFDD-4D03-8697-CFC6EFF28166}" srcOrd="7" destOrd="0" presId="urn:microsoft.com/office/officeart/2018/2/layout/IconVerticalSolidList"/>
    <dgm:cxn modelId="{02CD72FE-4BB2-4B60-B96F-43C4A0B05DC3}" type="presParOf" srcId="{F5B62BE3-8781-4858-A6D7-10C2C3661158}" destId="{B42F62E5-22DE-4A16-A6E9-4D6FF1D8CA23}" srcOrd="8" destOrd="0" presId="urn:microsoft.com/office/officeart/2018/2/layout/IconVerticalSolidList"/>
    <dgm:cxn modelId="{9C0FB7AD-B352-4111-B582-EF686E95EE0C}" type="presParOf" srcId="{B42F62E5-22DE-4A16-A6E9-4D6FF1D8CA23}" destId="{B8E3E197-415F-4342-BEC3-6DCC1C1C5832}" srcOrd="0" destOrd="0" presId="urn:microsoft.com/office/officeart/2018/2/layout/IconVerticalSolidList"/>
    <dgm:cxn modelId="{E8FD5A27-9265-4397-8922-950797C5D0C6}" type="presParOf" srcId="{B42F62E5-22DE-4A16-A6E9-4D6FF1D8CA23}" destId="{1D1384A2-F774-48C9-8767-AA8A8FEA05D7}" srcOrd="1" destOrd="0" presId="urn:microsoft.com/office/officeart/2018/2/layout/IconVerticalSolidList"/>
    <dgm:cxn modelId="{2A43FA20-4CCE-407B-9CD4-47D725877FBA}" type="presParOf" srcId="{B42F62E5-22DE-4A16-A6E9-4D6FF1D8CA23}" destId="{7ADEC50A-7E1B-4F10-9FFE-1765F4DA2034}" srcOrd="2" destOrd="0" presId="urn:microsoft.com/office/officeart/2018/2/layout/IconVerticalSolidList"/>
    <dgm:cxn modelId="{5F8BB311-52D0-43DE-8CC4-4B598562E91E}" type="presParOf" srcId="{B42F62E5-22DE-4A16-A6E9-4D6FF1D8CA23}" destId="{83F7A896-1B8C-4243-815C-726F65A75C0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0D8F30-C6B5-4D9A-8575-7BE9F5E77CE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639B821-5D4B-48CC-8EE4-4C2CF6586BC8}">
      <dgm:prSet/>
      <dgm:spPr/>
      <dgm:t>
        <a:bodyPr/>
        <a:lstStyle/>
        <a:p>
          <a:r>
            <a:rPr lang="en-US" dirty="0"/>
            <a:t>Fulfilled the commitment set out in the MOU that provided the evidence and information needed by the Board of each Partner to make the best decision concerning fiduciary responsibilities</a:t>
          </a:r>
        </a:p>
      </dgm:t>
    </dgm:pt>
    <dgm:pt modelId="{42915A83-F3B0-4A8A-A16E-B69321511B83}" type="parTrans" cxnId="{FD7E722B-68E4-4918-9897-5D782CD44491}">
      <dgm:prSet/>
      <dgm:spPr/>
      <dgm:t>
        <a:bodyPr/>
        <a:lstStyle/>
        <a:p>
          <a:endParaRPr lang="en-US"/>
        </a:p>
      </dgm:t>
    </dgm:pt>
    <dgm:pt modelId="{963B9AD2-77F5-423A-B716-BD339D7006FE}" type="sibTrans" cxnId="{FD7E722B-68E4-4918-9897-5D782CD44491}">
      <dgm:prSet/>
      <dgm:spPr/>
      <dgm:t>
        <a:bodyPr/>
        <a:lstStyle/>
        <a:p>
          <a:endParaRPr lang="en-US"/>
        </a:p>
      </dgm:t>
    </dgm:pt>
    <dgm:pt modelId="{F57ADCC0-42A1-4F80-AF61-25F0A4E803B6}">
      <dgm:prSet/>
      <dgm:spPr/>
      <dgm:t>
        <a:bodyPr/>
        <a:lstStyle/>
        <a:p>
          <a:r>
            <a:rPr lang="en-US" dirty="0"/>
            <a:t>Due Diligence, detailed organizational design, financial modelling and business cases produced for each partner agency.</a:t>
          </a:r>
        </a:p>
      </dgm:t>
    </dgm:pt>
    <dgm:pt modelId="{5998D9B4-5A92-4D1A-AE0E-6A2E054C48BA}" type="parTrans" cxnId="{C01F6E86-3590-4544-8161-C7954FAC88E2}">
      <dgm:prSet/>
      <dgm:spPr/>
      <dgm:t>
        <a:bodyPr/>
        <a:lstStyle/>
        <a:p>
          <a:endParaRPr lang="en-US"/>
        </a:p>
      </dgm:t>
    </dgm:pt>
    <dgm:pt modelId="{8B835B08-2CC2-4A04-88F4-DC26A02D2679}" type="sibTrans" cxnId="{C01F6E86-3590-4544-8161-C7954FAC88E2}">
      <dgm:prSet/>
      <dgm:spPr/>
      <dgm:t>
        <a:bodyPr/>
        <a:lstStyle/>
        <a:p>
          <a:endParaRPr lang="en-US"/>
        </a:p>
      </dgm:t>
    </dgm:pt>
    <dgm:pt modelId="{C84B4002-6AD0-41FD-B491-785F8A73BE24}">
      <dgm:prSet/>
      <dgm:spPr/>
      <dgm:t>
        <a:bodyPr/>
        <a:lstStyle/>
        <a:p>
          <a:r>
            <a:rPr lang="en-US" dirty="0"/>
            <a:t>Test of decision-making criteria was applied and met across all aspects of the project</a:t>
          </a:r>
        </a:p>
      </dgm:t>
    </dgm:pt>
    <dgm:pt modelId="{AA5E0B37-C844-4B1F-B058-2F808AC2C6F5}" type="parTrans" cxnId="{724FA17B-D52D-43AA-8184-887B20334F65}">
      <dgm:prSet/>
      <dgm:spPr/>
      <dgm:t>
        <a:bodyPr/>
        <a:lstStyle/>
        <a:p>
          <a:endParaRPr lang="en-US"/>
        </a:p>
      </dgm:t>
    </dgm:pt>
    <dgm:pt modelId="{9C9EB495-B120-4825-802F-483E90C974C1}" type="sibTrans" cxnId="{724FA17B-D52D-43AA-8184-887B20334F65}">
      <dgm:prSet/>
      <dgm:spPr/>
      <dgm:t>
        <a:bodyPr/>
        <a:lstStyle/>
        <a:p>
          <a:endParaRPr lang="en-US"/>
        </a:p>
      </dgm:t>
    </dgm:pt>
    <dgm:pt modelId="{B8BEA4A9-433F-4646-8CE5-E0A7DE3B7CF1}">
      <dgm:prSet/>
      <dgm:spPr/>
      <dgm:t>
        <a:bodyPr/>
        <a:lstStyle/>
        <a:p>
          <a:r>
            <a:rPr lang="en-US" dirty="0"/>
            <a:t>Continual engagement of the Board of Directors throughout Phase 2</a:t>
          </a:r>
        </a:p>
      </dgm:t>
    </dgm:pt>
    <dgm:pt modelId="{3992EA77-16DA-44ED-803A-4E59804776BF}" type="parTrans" cxnId="{B7FEF378-874F-464E-9A6E-E5096AA523AA}">
      <dgm:prSet/>
      <dgm:spPr/>
      <dgm:t>
        <a:bodyPr/>
        <a:lstStyle/>
        <a:p>
          <a:endParaRPr lang="en-US"/>
        </a:p>
      </dgm:t>
    </dgm:pt>
    <dgm:pt modelId="{02552DCD-DC0D-45C8-853C-BDC3895F4C8B}" type="sibTrans" cxnId="{B7FEF378-874F-464E-9A6E-E5096AA523AA}">
      <dgm:prSet/>
      <dgm:spPr/>
      <dgm:t>
        <a:bodyPr/>
        <a:lstStyle/>
        <a:p>
          <a:endParaRPr lang="en-US"/>
        </a:p>
      </dgm:t>
    </dgm:pt>
    <dgm:pt modelId="{27B475FC-3F77-4789-A9EE-BFBCAAA9E254}">
      <dgm:prSet/>
      <dgm:spPr/>
      <dgm:t>
        <a:bodyPr/>
        <a:lstStyle/>
        <a:p>
          <a:r>
            <a:rPr lang="en-US" dirty="0"/>
            <a:t>Individual Board approvals in principle for governance model and legal, business and operations due diligence</a:t>
          </a:r>
        </a:p>
      </dgm:t>
    </dgm:pt>
    <dgm:pt modelId="{B5E5BDDA-2A78-4A6A-A138-6DCF3307C126}" type="parTrans" cxnId="{215492A0-62A9-4124-A3C0-71DDA7A00568}">
      <dgm:prSet/>
      <dgm:spPr/>
      <dgm:t>
        <a:bodyPr/>
        <a:lstStyle/>
        <a:p>
          <a:endParaRPr lang="en-US"/>
        </a:p>
      </dgm:t>
    </dgm:pt>
    <dgm:pt modelId="{97F1E5EE-D37D-4E5B-80B1-4E4421DD8DD3}" type="sibTrans" cxnId="{215492A0-62A9-4124-A3C0-71DDA7A00568}">
      <dgm:prSet/>
      <dgm:spPr/>
      <dgm:t>
        <a:bodyPr/>
        <a:lstStyle/>
        <a:p>
          <a:endParaRPr lang="en-US"/>
        </a:p>
      </dgm:t>
    </dgm:pt>
    <dgm:pt modelId="{61F19A6C-C804-4F5D-B120-2956D2697CDE}">
      <dgm:prSet/>
      <dgm:spPr/>
      <dgm:t>
        <a:bodyPr/>
        <a:lstStyle/>
        <a:p>
          <a:r>
            <a:rPr lang="en-US" b="1" dirty="0"/>
            <a:t>SUPERBOARD MEETING</a:t>
          </a:r>
          <a:r>
            <a:rPr lang="en-US" dirty="0"/>
            <a:t> – all three boards come together for a vote (Nov 7th, 20220)</a:t>
          </a:r>
        </a:p>
      </dgm:t>
    </dgm:pt>
    <dgm:pt modelId="{80F28FB6-E58F-4916-9488-E5A387935037}" type="parTrans" cxnId="{DCF0647E-CB23-4AB4-9C23-76F8A46A4B11}">
      <dgm:prSet/>
      <dgm:spPr/>
      <dgm:t>
        <a:bodyPr/>
        <a:lstStyle/>
        <a:p>
          <a:endParaRPr lang="en-US"/>
        </a:p>
      </dgm:t>
    </dgm:pt>
    <dgm:pt modelId="{799DCA60-EAFB-4D81-921D-F26050F560EE}" type="sibTrans" cxnId="{DCF0647E-CB23-4AB4-9C23-76F8A46A4B11}">
      <dgm:prSet/>
      <dgm:spPr/>
      <dgm:t>
        <a:bodyPr/>
        <a:lstStyle/>
        <a:p>
          <a:endParaRPr lang="en-US"/>
        </a:p>
      </dgm:t>
    </dgm:pt>
    <dgm:pt modelId="{3BBCE644-A5DA-4514-AB44-2B5082E6A1AD}" type="pres">
      <dgm:prSet presAssocID="{EC0D8F30-C6B5-4D9A-8575-7BE9F5E77CE0}" presName="root" presStyleCnt="0">
        <dgm:presLayoutVars>
          <dgm:dir/>
          <dgm:resizeHandles val="exact"/>
        </dgm:presLayoutVars>
      </dgm:prSet>
      <dgm:spPr/>
    </dgm:pt>
    <dgm:pt modelId="{6DA13119-A6CD-4449-9085-CDD74B5A39F2}" type="pres">
      <dgm:prSet presAssocID="{9639B821-5D4B-48CC-8EE4-4C2CF6586BC8}" presName="compNode" presStyleCnt="0"/>
      <dgm:spPr/>
    </dgm:pt>
    <dgm:pt modelId="{A66ED572-F75C-4D06-89BE-575C497BED86}" type="pres">
      <dgm:prSet presAssocID="{9639B821-5D4B-48CC-8EE4-4C2CF6586BC8}" presName="bgRect" presStyleLbl="bgShp" presStyleIdx="0" presStyleCnt="4"/>
      <dgm:spPr/>
    </dgm:pt>
    <dgm:pt modelId="{42B0A8D3-1A54-4BCC-9A42-C76FE6B0D1A2}" type="pres">
      <dgm:prSet presAssocID="{9639B821-5D4B-48CC-8EE4-4C2CF6586BC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353FF469-1143-4D0C-BE15-48875EAA8FDF}" type="pres">
      <dgm:prSet presAssocID="{9639B821-5D4B-48CC-8EE4-4C2CF6586BC8}" presName="spaceRect" presStyleCnt="0"/>
      <dgm:spPr/>
    </dgm:pt>
    <dgm:pt modelId="{C694991A-6560-46B0-8E8F-BF675FAF2456}" type="pres">
      <dgm:prSet presAssocID="{9639B821-5D4B-48CC-8EE4-4C2CF6586BC8}" presName="parTx" presStyleLbl="revTx" presStyleIdx="0" presStyleCnt="5">
        <dgm:presLayoutVars>
          <dgm:chMax val="0"/>
          <dgm:chPref val="0"/>
        </dgm:presLayoutVars>
      </dgm:prSet>
      <dgm:spPr/>
    </dgm:pt>
    <dgm:pt modelId="{A5CF99B5-A57F-4BB0-9284-36C68D682611}" type="pres">
      <dgm:prSet presAssocID="{963B9AD2-77F5-423A-B716-BD339D7006FE}" presName="sibTrans" presStyleCnt="0"/>
      <dgm:spPr/>
    </dgm:pt>
    <dgm:pt modelId="{D4A928A3-934A-4A39-B0CA-E9DB2F0F5C00}" type="pres">
      <dgm:prSet presAssocID="{F57ADCC0-42A1-4F80-AF61-25F0A4E803B6}" presName="compNode" presStyleCnt="0"/>
      <dgm:spPr/>
    </dgm:pt>
    <dgm:pt modelId="{C6FC4BA1-480C-4616-89E9-FA4FD4C1A600}" type="pres">
      <dgm:prSet presAssocID="{F57ADCC0-42A1-4F80-AF61-25F0A4E803B6}" presName="bgRect" presStyleLbl="bgShp" presStyleIdx="1" presStyleCnt="4"/>
      <dgm:spPr/>
    </dgm:pt>
    <dgm:pt modelId="{C5128CAE-2477-4F0F-9CA6-F3F302CE2446}" type="pres">
      <dgm:prSet presAssocID="{F57ADCC0-42A1-4F80-AF61-25F0A4E803B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05E8FF9C-A28E-4FF8-8BD6-2320ACF92347}" type="pres">
      <dgm:prSet presAssocID="{F57ADCC0-42A1-4F80-AF61-25F0A4E803B6}" presName="spaceRect" presStyleCnt="0"/>
      <dgm:spPr/>
    </dgm:pt>
    <dgm:pt modelId="{307910BE-8057-486B-8A3C-8D750979EB07}" type="pres">
      <dgm:prSet presAssocID="{F57ADCC0-42A1-4F80-AF61-25F0A4E803B6}" presName="parTx" presStyleLbl="revTx" presStyleIdx="1" presStyleCnt="5">
        <dgm:presLayoutVars>
          <dgm:chMax val="0"/>
          <dgm:chPref val="0"/>
        </dgm:presLayoutVars>
      </dgm:prSet>
      <dgm:spPr/>
    </dgm:pt>
    <dgm:pt modelId="{66BFF583-94E7-4896-9EE1-F5CF55489E48}" type="pres">
      <dgm:prSet presAssocID="{8B835B08-2CC2-4A04-88F4-DC26A02D2679}" presName="sibTrans" presStyleCnt="0"/>
      <dgm:spPr/>
    </dgm:pt>
    <dgm:pt modelId="{63F1AAE0-54A0-4206-8463-2ABC9E99F259}" type="pres">
      <dgm:prSet presAssocID="{C84B4002-6AD0-41FD-B491-785F8A73BE24}" presName="compNode" presStyleCnt="0"/>
      <dgm:spPr/>
    </dgm:pt>
    <dgm:pt modelId="{529C8806-BED4-41D2-B175-38BE52BEA313}" type="pres">
      <dgm:prSet presAssocID="{C84B4002-6AD0-41FD-B491-785F8A73BE24}" presName="bgRect" presStyleLbl="bgShp" presStyleIdx="2" presStyleCnt="4"/>
      <dgm:spPr/>
    </dgm:pt>
    <dgm:pt modelId="{3F4977B3-F1BA-4C09-9E8C-1BC8D88C5D0F}" type="pres">
      <dgm:prSet presAssocID="{C84B4002-6AD0-41FD-B491-785F8A73BE2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A61447CF-B20A-42C6-9E13-BAF32279BED2}" type="pres">
      <dgm:prSet presAssocID="{C84B4002-6AD0-41FD-B491-785F8A73BE24}" presName="spaceRect" presStyleCnt="0"/>
      <dgm:spPr/>
    </dgm:pt>
    <dgm:pt modelId="{54A21F9B-2437-4802-904B-7B53C2307E08}" type="pres">
      <dgm:prSet presAssocID="{C84B4002-6AD0-41FD-B491-785F8A73BE24}" presName="parTx" presStyleLbl="revTx" presStyleIdx="2" presStyleCnt="5">
        <dgm:presLayoutVars>
          <dgm:chMax val="0"/>
          <dgm:chPref val="0"/>
        </dgm:presLayoutVars>
      </dgm:prSet>
      <dgm:spPr/>
    </dgm:pt>
    <dgm:pt modelId="{5B6E7FEC-D4BA-4210-B22E-EC00828C8F23}" type="pres">
      <dgm:prSet presAssocID="{9C9EB495-B120-4825-802F-483E90C974C1}" presName="sibTrans" presStyleCnt="0"/>
      <dgm:spPr/>
    </dgm:pt>
    <dgm:pt modelId="{837B1D14-51C8-4937-92C3-E4ABCFB87086}" type="pres">
      <dgm:prSet presAssocID="{B8BEA4A9-433F-4646-8CE5-E0A7DE3B7CF1}" presName="compNode" presStyleCnt="0"/>
      <dgm:spPr/>
    </dgm:pt>
    <dgm:pt modelId="{E4B5F32F-11EB-465E-80DB-0C05681CAE72}" type="pres">
      <dgm:prSet presAssocID="{B8BEA4A9-433F-4646-8CE5-E0A7DE3B7CF1}" presName="bgRect" presStyleLbl="bgShp" presStyleIdx="3" presStyleCnt="4"/>
      <dgm:spPr/>
    </dgm:pt>
    <dgm:pt modelId="{5378163B-E41A-464A-BAA6-3E00A748E0DE}" type="pres">
      <dgm:prSet presAssocID="{B8BEA4A9-433F-4646-8CE5-E0A7DE3B7CF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CF2DD289-2EE1-407D-A2CA-5F8BB73766E7}" type="pres">
      <dgm:prSet presAssocID="{B8BEA4A9-433F-4646-8CE5-E0A7DE3B7CF1}" presName="spaceRect" presStyleCnt="0"/>
      <dgm:spPr/>
    </dgm:pt>
    <dgm:pt modelId="{79A094DF-B684-418B-82C5-09DF7F2EFB30}" type="pres">
      <dgm:prSet presAssocID="{B8BEA4A9-433F-4646-8CE5-E0A7DE3B7CF1}" presName="parTx" presStyleLbl="revTx" presStyleIdx="3" presStyleCnt="5">
        <dgm:presLayoutVars>
          <dgm:chMax val="0"/>
          <dgm:chPref val="0"/>
        </dgm:presLayoutVars>
      </dgm:prSet>
      <dgm:spPr/>
    </dgm:pt>
    <dgm:pt modelId="{CB23CC77-E7B8-4A2C-B78D-5EC4714283CA}" type="pres">
      <dgm:prSet presAssocID="{B8BEA4A9-433F-4646-8CE5-E0A7DE3B7CF1}" presName="desTx" presStyleLbl="revTx" presStyleIdx="4" presStyleCnt="5">
        <dgm:presLayoutVars/>
      </dgm:prSet>
      <dgm:spPr/>
    </dgm:pt>
  </dgm:ptLst>
  <dgm:cxnLst>
    <dgm:cxn modelId="{D450C90C-81FE-4331-BD0D-97C78B0C1BB1}" type="presOf" srcId="{27B475FC-3F77-4789-A9EE-BFBCAAA9E254}" destId="{CB23CC77-E7B8-4A2C-B78D-5EC4714283CA}" srcOrd="0" destOrd="0" presId="urn:microsoft.com/office/officeart/2018/2/layout/IconVerticalSolidList"/>
    <dgm:cxn modelId="{09B0122B-9650-4113-8766-237C431C9AAC}" type="presOf" srcId="{B8BEA4A9-433F-4646-8CE5-E0A7DE3B7CF1}" destId="{79A094DF-B684-418B-82C5-09DF7F2EFB30}" srcOrd="0" destOrd="0" presId="urn:microsoft.com/office/officeart/2018/2/layout/IconVerticalSolidList"/>
    <dgm:cxn modelId="{FD7E722B-68E4-4918-9897-5D782CD44491}" srcId="{EC0D8F30-C6B5-4D9A-8575-7BE9F5E77CE0}" destId="{9639B821-5D4B-48CC-8EE4-4C2CF6586BC8}" srcOrd="0" destOrd="0" parTransId="{42915A83-F3B0-4A8A-A16E-B69321511B83}" sibTransId="{963B9AD2-77F5-423A-B716-BD339D7006FE}"/>
    <dgm:cxn modelId="{6CE3BE2E-4EBC-4481-AA1F-6838D17D8E13}" type="presOf" srcId="{61F19A6C-C804-4F5D-B120-2956D2697CDE}" destId="{CB23CC77-E7B8-4A2C-B78D-5EC4714283CA}" srcOrd="0" destOrd="1" presId="urn:microsoft.com/office/officeart/2018/2/layout/IconVerticalSolidList"/>
    <dgm:cxn modelId="{F6BFF34C-CC40-4576-A718-E88652EA4240}" type="presOf" srcId="{C84B4002-6AD0-41FD-B491-785F8A73BE24}" destId="{54A21F9B-2437-4802-904B-7B53C2307E08}" srcOrd="0" destOrd="0" presId="urn:microsoft.com/office/officeart/2018/2/layout/IconVerticalSolidList"/>
    <dgm:cxn modelId="{25B46963-5959-477C-AF9B-BE58EAC6AFEB}" type="presOf" srcId="{EC0D8F30-C6B5-4D9A-8575-7BE9F5E77CE0}" destId="{3BBCE644-A5DA-4514-AB44-2B5082E6A1AD}" srcOrd="0" destOrd="0" presId="urn:microsoft.com/office/officeart/2018/2/layout/IconVerticalSolidList"/>
    <dgm:cxn modelId="{B7FEF378-874F-464E-9A6E-E5096AA523AA}" srcId="{EC0D8F30-C6B5-4D9A-8575-7BE9F5E77CE0}" destId="{B8BEA4A9-433F-4646-8CE5-E0A7DE3B7CF1}" srcOrd="3" destOrd="0" parTransId="{3992EA77-16DA-44ED-803A-4E59804776BF}" sibTransId="{02552DCD-DC0D-45C8-853C-BDC3895F4C8B}"/>
    <dgm:cxn modelId="{724FA17B-D52D-43AA-8184-887B20334F65}" srcId="{EC0D8F30-C6B5-4D9A-8575-7BE9F5E77CE0}" destId="{C84B4002-6AD0-41FD-B491-785F8A73BE24}" srcOrd="2" destOrd="0" parTransId="{AA5E0B37-C844-4B1F-B058-2F808AC2C6F5}" sibTransId="{9C9EB495-B120-4825-802F-483E90C974C1}"/>
    <dgm:cxn modelId="{DCF0647E-CB23-4AB4-9C23-76F8A46A4B11}" srcId="{B8BEA4A9-433F-4646-8CE5-E0A7DE3B7CF1}" destId="{61F19A6C-C804-4F5D-B120-2956D2697CDE}" srcOrd="1" destOrd="0" parTransId="{80F28FB6-E58F-4916-9488-E5A387935037}" sibTransId="{799DCA60-EAFB-4D81-921D-F26050F560EE}"/>
    <dgm:cxn modelId="{C01F6E86-3590-4544-8161-C7954FAC88E2}" srcId="{EC0D8F30-C6B5-4D9A-8575-7BE9F5E77CE0}" destId="{F57ADCC0-42A1-4F80-AF61-25F0A4E803B6}" srcOrd="1" destOrd="0" parTransId="{5998D9B4-5A92-4D1A-AE0E-6A2E054C48BA}" sibTransId="{8B835B08-2CC2-4A04-88F4-DC26A02D2679}"/>
    <dgm:cxn modelId="{215492A0-62A9-4124-A3C0-71DDA7A00568}" srcId="{B8BEA4A9-433F-4646-8CE5-E0A7DE3B7CF1}" destId="{27B475FC-3F77-4789-A9EE-BFBCAAA9E254}" srcOrd="0" destOrd="0" parTransId="{B5E5BDDA-2A78-4A6A-A138-6DCF3307C126}" sibTransId="{97F1E5EE-D37D-4E5B-80B1-4E4421DD8DD3}"/>
    <dgm:cxn modelId="{9451BAAF-46AA-401C-B851-64CA23098D30}" type="presOf" srcId="{F57ADCC0-42A1-4F80-AF61-25F0A4E803B6}" destId="{307910BE-8057-486B-8A3C-8D750979EB07}" srcOrd="0" destOrd="0" presId="urn:microsoft.com/office/officeart/2018/2/layout/IconVerticalSolidList"/>
    <dgm:cxn modelId="{45A4D4F8-F8FD-46B2-AAE5-28EF723370CD}" type="presOf" srcId="{9639B821-5D4B-48CC-8EE4-4C2CF6586BC8}" destId="{C694991A-6560-46B0-8E8F-BF675FAF2456}" srcOrd="0" destOrd="0" presId="urn:microsoft.com/office/officeart/2018/2/layout/IconVerticalSolidList"/>
    <dgm:cxn modelId="{C9512ED9-62D1-4AF9-97D8-3A6762B9E142}" type="presParOf" srcId="{3BBCE644-A5DA-4514-AB44-2B5082E6A1AD}" destId="{6DA13119-A6CD-4449-9085-CDD74B5A39F2}" srcOrd="0" destOrd="0" presId="urn:microsoft.com/office/officeart/2018/2/layout/IconVerticalSolidList"/>
    <dgm:cxn modelId="{B5305E14-6551-4079-9DEF-25E58331A753}" type="presParOf" srcId="{6DA13119-A6CD-4449-9085-CDD74B5A39F2}" destId="{A66ED572-F75C-4D06-89BE-575C497BED86}" srcOrd="0" destOrd="0" presId="urn:microsoft.com/office/officeart/2018/2/layout/IconVerticalSolidList"/>
    <dgm:cxn modelId="{49BF7295-EDA8-4C64-820E-78E628217865}" type="presParOf" srcId="{6DA13119-A6CD-4449-9085-CDD74B5A39F2}" destId="{42B0A8D3-1A54-4BCC-9A42-C76FE6B0D1A2}" srcOrd="1" destOrd="0" presId="urn:microsoft.com/office/officeart/2018/2/layout/IconVerticalSolidList"/>
    <dgm:cxn modelId="{AD9C08F0-3A3B-4548-BE3B-27DB247682D6}" type="presParOf" srcId="{6DA13119-A6CD-4449-9085-CDD74B5A39F2}" destId="{353FF469-1143-4D0C-BE15-48875EAA8FDF}" srcOrd="2" destOrd="0" presId="urn:microsoft.com/office/officeart/2018/2/layout/IconVerticalSolidList"/>
    <dgm:cxn modelId="{8D4E2647-8078-4E0A-8A18-E6F8CC205EB8}" type="presParOf" srcId="{6DA13119-A6CD-4449-9085-CDD74B5A39F2}" destId="{C694991A-6560-46B0-8E8F-BF675FAF2456}" srcOrd="3" destOrd="0" presId="urn:microsoft.com/office/officeart/2018/2/layout/IconVerticalSolidList"/>
    <dgm:cxn modelId="{6267C8D8-2667-4751-9376-0B25AC432FF2}" type="presParOf" srcId="{3BBCE644-A5DA-4514-AB44-2B5082E6A1AD}" destId="{A5CF99B5-A57F-4BB0-9284-36C68D682611}" srcOrd="1" destOrd="0" presId="urn:microsoft.com/office/officeart/2018/2/layout/IconVerticalSolidList"/>
    <dgm:cxn modelId="{CC9BF4F7-7D1D-43F8-B61B-3E87DD71EAF7}" type="presParOf" srcId="{3BBCE644-A5DA-4514-AB44-2B5082E6A1AD}" destId="{D4A928A3-934A-4A39-B0CA-E9DB2F0F5C00}" srcOrd="2" destOrd="0" presId="urn:microsoft.com/office/officeart/2018/2/layout/IconVerticalSolidList"/>
    <dgm:cxn modelId="{7208B540-8DEC-4F9C-8EC4-BD520FCB6ED4}" type="presParOf" srcId="{D4A928A3-934A-4A39-B0CA-E9DB2F0F5C00}" destId="{C6FC4BA1-480C-4616-89E9-FA4FD4C1A600}" srcOrd="0" destOrd="0" presId="urn:microsoft.com/office/officeart/2018/2/layout/IconVerticalSolidList"/>
    <dgm:cxn modelId="{7D5509BB-3E98-4C2F-822F-587A6E038936}" type="presParOf" srcId="{D4A928A3-934A-4A39-B0CA-E9DB2F0F5C00}" destId="{C5128CAE-2477-4F0F-9CA6-F3F302CE2446}" srcOrd="1" destOrd="0" presId="urn:microsoft.com/office/officeart/2018/2/layout/IconVerticalSolidList"/>
    <dgm:cxn modelId="{89C7F227-8E56-4BA8-9CC7-4BBAB5D360E3}" type="presParOf" srcId="{D4A928A3-934A-4A39-B0CA-E9DB2F0F5C00}" destId="{05E8FF9C-A28E-4FF8-8BD6-2320ACF92347}" srcOrd="2" destOrd="0" presId="urn:microsoft.com/office/officeart/2018/2/layout/IconVerticalSolidList"/>
    <dgm:cxn modelId="{B6587140-A698-490E-BE56-CBABCC1AE653}" type="presParOf" srcId="{D4A928A3-934A-4A39-B0CA-E9DB2F0F5C00}" destId="{307910BE-8057-486B-8A3C-8D750979EB07}" srcOrd="3" destOrd="0" presId="urn:microsoft.com/office/officeart/2018/2/layout/IconVerticalSolidList"/>
    <dgm:cxn modelId="{3B5FCA81-78B5-48F2-97E7-E4162823860E}" type="presParOf" srcId="{3BBCE644-A5DA-4514-AB44-2B5082E6A1AD}" destId="{66BFF583-94E7-4896-9EE1-F5CF55489E48}" srcOrd="3" destOrd="0" presId="urn:microsoft.com/office/officeart/2018/2/layout/IconVerticalSolidList"/>
    <dgm:cxn modelId="{748CA766-E427-4B49-B3A6-FF1481C395E8}" type="presParOf" srcId="{3BBCE644-A5DA-4514-AB44-2B5082E6A1AD}" destId="{63F1AAE0-54A0-4206-8463-2ABC9E99F259}" srcOrd="4" destOrd="0" presId="urn:microsoft.com/office/officeart/2018/2/layout/IconVerticalSolidList"/>
    <dgm:cxn modelId="{A2F7B9DE-AE08-415C-BD2C-1D9099136FB3}" type="presParOf" srcId="{63F1AAE0-54A0-4206-8463-2ABC9E99F259}" destId="{529C8806-BED4-41D2-B175-38BE52BEA313}" srcOrd="0" destOrd="0" presId="urn:microsoft.com/office/officeart/2018/2/layout/IconVerticalSolidList"/>
    <dgm:cxn modelId="{43DB55CA-E6E7-4AC7-875E-5AA75BA15965}" type="presParOf" srcId="{63F1AAE0-54A0-4206-8463-2ABC9E99F259}" destId="{3F4977B3-F1BA-4C09-9E8C-1BC8D88C5D0F}" srcOrd="1" destOrd="0" presId="urn:microsoft.com/office/officeart/2018/2/layout/IconVerticalSolidList"/>
    <dgm:cxn modelId="{9E851BEE-4EBF-433B-95F3-6B68D9F34F1D}" type="presParOf" srcId="{63F1AAE0-54A0-4206-8463-2ABC9E99F259}" destId="{A61447CF-B20A-42C6-9E13-BAF32279BED2}" srcOrd="2" destOrd="0" presId="urn:microsoft.com/office/officeart/2018/2/layout/IconVerticalSolidList"/>
    <dgm:cxn modelId="{E9BE35F6-70E6-40EB-9C2F-35682804BD7B}" type="presParOf" srcId="{63F1AAE0-54A0-4206-8463-2ABC9E99F259}" destId="{54A21F9B-2437-4802-904B-7B53C2307E08}" srcOrd="3" destOrd="0" presId="urn:microsoft.com/office/officeart/2018/2/layout/IconVerticalSolidList"/>
    <dgm:cxn modelId="{8A82E65D-33E5-4F47-B394-7C528707FA47}" type="presParOf" srcId="{3BBCE644-A5DA-4514-AB44-2B5082E6A1AD}" destId="{5B6E7FEC-D4BA-4210-B22E-EC00828C8F23}" srcOrd="5" destOrd="0" presId="urn:microsoft.com/office/officeart/2018/2/layout/IconVerticalSolidList"/>
    <dgm:cxn modelId="{55D2EC66-1950-475C-97A9-0C5A6446B877}" type="presParOf" srcId="{3BBCE644-A5DA-4514-AB44-2B5082E6A1AD}" destId="{837B1D14-51C8-4937-92C3-E4ABCFB87086}" srcOrd="6" destOrd="0" presId="urn:microsoft.com/office/officeart/2018/2/layout/IconVerticalSolidList"/>
    <dgm:cxn modelId="{87A51984-F1C3-42B3-9A4D-E2C5DDB29D88}" type="presParOf" srcId="{837B1D14-51C8-4937-92C3-E4ABCFB87086}" destId="{E4B5F32F-11EB-465E-80DB-0C05681CAE72}" srcOrd="0" destOrd="0" presId="urn:microsoft.com/office/officeart/2018/2/layout/IconVerticalSolidList"/>
    <dgm:cxn modelId="{0ECB7559-093B-49EE-8359-88F83623B206}" type="presParOf" srcId="{837B1D14-51C8-4937-92C3-E4ABCFB87086}" destId="{5378163B-E41A-464A-BAA6-3E00A748E0DE}" srcOrd="1" destOrd="0" presId="urn:microsoft.com/office/officeart/2018/2/layout/IconVerticalSolidList"/>
    <dgm:cxn modelId="{A859B421-5959-4BDF-BF3C-0B93F211C7FC}" type="presParOf" srcId="{837B1D14-51C8-4937-92C3-E4ABCFB87086}" destId="{CF2DD289-2EE1-407D-A2CA-5F8BB73766E7}" srcOrd="2" destOrd="0" presId="urn:microsoft.com/office/officeart/2018/2/layout/IconVerticalSolidList"/>
    <dgm:cxn modelId="{B3FBBCC6-F450-457F-ABDF-EA3BE7046B76}" type="presParOf" srcId="{837B1D14-51C8-4937-92C3-E4ABCFB87086}" destId="{79A094DF-B684-418B-82C5-09DF7F2EFB30}" srcOrd="3" destOrd="0" presId="urn:microsoft.com/office/officeart/2018/2/layout/IconVerticalSolidList"/>
    <dgm:cxn modelId="{27BB8DB1-5A57-499D-B8F0-42B716840A62}" type="presParOf" srcId="{837B1D14-51C8-4937-92C3-E4ABCFB87086}" destId="{CB23CC77-E7B8-4A2C-B78D-5EC4714283CA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F8D15-FFA4-47CC-AB6B-AD81E4BC82F1}">
      <dsp:nvSpPr>
        <dsp:cNvPr id="0" name=""/>
        <dsp:cNvSpPr/>
      </dsp:nvSpPr>
      <dsp:spPr>
        <a:xfrm>
          <a:off x="0" y="4666"/>
          <a:ext cx="6879517" cy="99398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153B2A-3EAA-4A84-B01E-7869F2F00E9E}">
      <dsp:nvSpPr>
        <dsp:cNvPr id="0" name=""/>
        <dsp:cNvSpPr/>
      </dsp:nvSpPr>
      <dsp:spPr>
        <a:xfrm>
          <a:off x="300679" y="228312"/>
          <a:ext cx="546690" cy="5466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4D515-CB2E-4A43-B4AB-64F2F87DC624}">
      <dsp:nvSpPr>
        <dsp:cNvPr id="0" name=""/>
        <dsp:cNvSpPr/>
      </dsp:nvSpPr>
      <dsp:spPr>
        <a:xfrm>
          <a:off x="1148050" y="4666"/>
          <a:ext cx="5731466" cy="993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197" tIns="105197" rIns="105197" bIns="10519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2017 – Employment and Modernization Proposal</a:t>
          </a:r>
        </a:p>
      </dsp:txBody>
      <dsp:txXfrm>
        <a:off x="1148050" y="4666"/>
        <a:ext cx="5731466" cy="993982"/>
      </dsp:txXfrm>
    </dsp:sp>
    <dsp:sp modelId="{F9319267-7867-42D4-AE0C-6AD0BC31F067}">
      <dsp:nvSpPr>
        <dsp:cNvPr id="0" name=""/>
        <dsp:cNvSpPr/>
      </dsp:nvSpPr>
      <dsp:spPr>
        <a:xfrm>
          <a:off x="0" y="1247145"/>
          <a:ext cx="6879517" cy="99398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565790-9976-4333-9FE7-3996585D471B}">
      <dsp:nvSpPr>
        <dsp:cNvPr id="0" name=""/>
        <dsp:cNvSpPr/>
      </dsp:nvSpPr>
      <dsp:spPr>
        <a:xfrm>
          <a:off x="300679" y="1470791"/>
          <a:ext cx="546690" cy="5466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FC9EBC-FE4B-4331-B96C-DB12D7E9456B}">
      <dsp:nvSpPr>
        <dsp:cNvPr id="0" name=""/>
        <dsp:cNvSpPr/>
      </dsp:nvSpPr>
      <dsp:spPr>
        <a:xfrm>
          <a:off x="1148050" y="1247145"/>
          <a:ext cx="5731466" cy="993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197" tIns="105197" rIns="105197" bIns="10519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Phase 1 – Feasibility Study (Oct 2018 – March 2019)</a:t>
          </a:r>
        </a:p>
      </dsp:txBody>
      <dsp:txXfrm>
        <a:off x="1148050" y="1247145"/>
        <a:ext cx="5731466" cy="993982"/>
      </dsp:txXfrm>
    </dsp:sp>
    <dsp:sp modelId="{8F329206-1EDD-405F-8690-61873EE336DA}">
      <dsp:nvSpPr>
        <dsp:cNvPr id="0" name=""/>
        <dsp:cNvSpPr/>
      </dsp:nvSpPr>
      <dsp:spPr>
        <a:xfrm>
          <a:off x="0" y="2489623"/>
          <a:ext cx="6879517" cy="99398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A3FBC8-048C-415C-9645-B5A3820436D5}">
      <dsp:nvSpPr>
        <dsp:cNvPr id="0" name=""/>
        <dsp:cNvSpPr/>
      </dsp:nvSpPr>
      <dsp:spPr>
        <a:xfrm>
          <a:off x="300679" y="2713269"/>
          <a:ext cx="546690" cy="5466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532502-5A35-4DA5-8A9A-21B13618DFCF}">
      <dsp:nvSpPr>
        <dsp:cNvPr id="0" name=""/>
        <dsp:cNvSpPr/>
      </dsp:nvSpPr>
      <dsp:spPr>
        <a:xfrm>
          <a:off x="1148050" y="2489623"/>
          <a:ext cx="5731466" cy="993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197" tIns="105197" rIns="105197" bIns="10519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Phase 2 – Due Diligence and Detailed Design (October 2019 – Nov 2020)</a:t>
          </a:r>
        </a:p>
      </dsp:txBody>
      <dsp:txXfrm>
        <a:off x="1148050" y="2489623"/>
        <a:ext cx="5731466" cy="993982"/>
      </dsp:txXfrm>
    </dsp:sp>
    <dsp:sp modelId="{713EE8BA-BC28-4847-8B25-0F1AE75AD687}">
      <dsp:nvSpPr>
        <dsp:cNvPr id="0" name=""/>
        <dsp:cNvSpPr/>
      </dsp:nvSpPr>
      <dsp:spPr>
        <a:xfrm>
          <a:off x="0" y="3732102"/>
          <a:ext cx="6879517" cy="99398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F5B100-1F5F-47EE-83F4-038F6B386295}">
      <dsp:nvSpPr>
        <dsp:cNvPr id="0" name=""/>
        <dsp:cNvSpPr/>
      </dsp:nvSpPr>
      <dsp:spPr>
        <a:xfrm>
          <a:off x="300679" y="3955748"/>
          <a:ext cx="546690" cy="54669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BE1437-CFBB-4AEC-89F1-9AE10AC34E8B}">
      <dsp:nvSpPr>
        <dsp:cNvPr id="0" name=""/>
        <dsp:cNvSpPr/>
      </dsp:nvSpPr>
      <dsp:spPr>
        <a:xfrm>
          <a:off x="1148050" y="3732102"/>
          <a:ext cx="5731466" cy="993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197" tIns="105197" rIns="105197" bIns="10519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Phase 3 – Implementation (Dec 2020 – September 2021)</a:t>
          </a:r>
        </a:p>
      </dsp:txBody>
      <dsp:txXfrm>
        <a:off x="1148050" y="3732102"/>
        <a:ext cx="5731466" cy="993982"/>
      </dsp:txXfrm>
    </dsp:sp>
    <dsp:sp modelId="{B8E3E197-415F-4342-BEC3-6DCC1C1C5832}">
      <dsp:nvSpPr>
        <dsp:cNvPr id="0" name=""/>
        <dsp:cNvSpPr/>
      </dsp:nvSpPr>
      <dsp:spPr>
        <a:xfrm>
          <a:off x="0" y="4974580"/>
          <a:ext cx="6879517" cy="99398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1384A2-F774-48C9-8767-AA8A8FEA05D7}">
      <dsp:nvSpPr>
        <dsp:cNvPr id="0" name=""/>
        <dsp:cNvSpPr/>
      </dsp:nvSpPr>
      <dsp:spPr>
        <a:xfrm>
          <a:off x="300679" y="5198226"/>
          <a:ext cx="546690" cy="54669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F7A896-1B8C-4243-815C-726F65A75C0C}">
      <dsp:nvSpPr>
        <dsp:cNvPr id="0" name=""/>
        <dsp:cNvSpPr/>
      </dsp:nvSpPr>
      <dsp:spPr>
        <a:xfrm>
          <a:off x="1148050" y="4974580"/>
          <a:ext cx="5731466" cy="993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197" tIns="105197" rIns="105197" bIns="10519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Ottawa Shared Services Organization – Opened October 1, 2021</a:t>
          </a:r>
        </a:p>
      </dsp:txBody>
      <dsp:txXfrm>
        <a:off x="1148050" y="4974580"/>
        <a:ext cx="5731466" cy="9939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6ED572-F75C-4D06-89BE-575C497BED86}">
      <dsp:nvSpPr>
        <dsp:cNvPr id="0" name=""/>
        <dsp:cNvSpPr/>
      </dsp:nvSpPr>
      <dsp:spPr>
        <a:xfrm>
          <a:off x="0" y="2479"/>
          <a:ext cx="7660567" cy="12564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B0A8D3-1A54-4BCC-9A42-C76FE6B0D1A2}">
      <dsp:nvSpPr>
        <dsp:cNvPr id="0" name=""/>
        <dsp:cNvSpPr/>
      </dsp:nvSpPr>
      <dsp:spPr>
        <a:xfrm>
          <a:off x="380084" y="285186"/>
          <a:ext cx="691063" cy="6910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94991A-6560-46B0-8E8F-BF675FAF2456}">
      <dsp:nvSpPr>
        <dsp:cNvPr id="0" name=""/>
        <dsp:cNvSpPr/>
      </dsp:nvSpPr>
      <dsp:spPr>
        <a:xfrm>
          <a:off x="1451232" y="2479"/>
          <a:ext cx="6209334" cy="1256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977" tIns="132977" rIns="132977" bIns="13297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Fulfilled the commitment set out in the MOU that provided the evidence and information needed by the Board of each Partner to make the best decision concerning fiduciary responsibilities</a:t>
          </a:r>
        </a:p>
      </dsp:txBody>
      <dsp:txXfrm>
        <a:off x="1451232" y="2479"/>
        <a:ext cx="6209334" cy="1256478"/>
      </dsp:txXfrm>
    </dsp:sp>
    <dsp:sp modelId="{C6FC4BA1-480C-4616-89E9-FA4FD4C1A600}">
      <dsp:nvSpPr>
        <dsp:cNvPr id="0" name=""/>
        <dsp:cNvSpPr/>
      </dsp:nvSpPr>
      <dsp:spPr>
        <a:xfrm>
          <a:off x="0" y="1573076"/>
          <a:ext cx="7660567" cy="12564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128CAE-2477-4F0F-9CA6-F3F302CE2446}">
      <dsp:nvSpPr>
        <dsp:cNvPr id="0" name=""/>
        <dsp:cNvSpPr/>
      </dsp:nvSpPr>
      <dsp:spPr>
        <a:xfrm>
          <a:off x="380084" y="1855784"/>
          <a:ext cx="691063" cy="6910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7910BE-8057-486B-8A3C-8D750979EB07}">
      <dsp:nvSpPr>
        <dsp:cNvPr id="0" name=""/>
        <dsp:cNvSpPr/>
      </dsp:nvSpPr>
      <dsp:spPr>
        <a:xfrm>
          <a:off x="1451232" y="1573076"/>
          <a:ext cx="6209334" cy="1256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977" tIns="132977" rIns="132977" bIns="13297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Due Diligence, detailed organizational design, financial modelling and business cases produced for each partner agency.</a:t>
          </a:r>
        </a:p>
      </dsp:txBody>
      <dsp:txXfrm>
        <a:off x="1451232" y="1573076"/>
        <a:ext cx="6209334" cy="1256478"/>
      </dsp:txXfrm>
    </dsp:sp>
    <dsp:sp modelId="{529C8806-BED4-41D2-B175-38BE52BEA313}">
      <dsp:nvSpPr>
        <dsp:cNvPr id="0" name=""/>
        <dsp:cNvSpPr/>
      </dsp:nvSpPr>
      <dsp:spPr>
        <a:xfrm>
          <a:off x="0" y="3143674"/>
          <a:ext cx="7660567" cy="125647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4977B3-F1BA-4C09-9E8C-1BC8D88C5D0F}">
      <dsp:nvSpPr>
        <dsp:cNvPr id="0" name=""/>
        <dsp:cNvSpPr/>
      </dsp:nvSpPr>
      <dsp:spPr>
        <a:xfrm>
          <a:off x="380084" y="3426382"/>
          <a:ext cx="691063" cy="6910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A21F9B-2437-4802-904B-7B53C2307E08}">
      <dsp:nvSpPr>
        <dsp:cNvPr id="0" name=""/>
        <dsp:cNvSpPr/>
      </dsp:nvSpPr>
      <dsp:spPr>
        <a:xfrm>
          <a:off x="1451232" y="3143674"/>
          <a:ext cx="6209334" cy="1256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977" tIns="132977" rIns="132977" bIns="13297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Test of decision-making criteria was applied and met across all aspects of the project</a:t>
          </a:r>
        </a:p>
      </dsp:txBody>
      <dsp:txXfrm>
        <a:off x="1451232" y="3143674"/>
        <a:ext cx="6209334" cy="1256478"/>
      </dsp:txXfrm>
    </dsp:sp>
    <dsp:sp modelId="{E4B5F32F-11EB-465E-80DB-0C05681CAE72}">
      <dsp:nvSpPr>
        <dsp:cNvPr id="0" name=""/>
        <dsp:cNvSpPr/>
      </dsp:nvSpPr>
      <dsp:spPr>
        <a:xfrm>
          <a:off x="0" y="4714272"/>
          <a:ext cx="7660567" cy="125647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78163B-E41A-464A-BAA6-3E00A748E0DE}">
      <dsp:nvSpPr>
        <dsp:cNvPr id="0" name=""/>
        <dsp:cNvSpPr/>
      </dsp:nvSpPr>
      <dsp:spPr>
        <a:xfrm>
          <a:off x="380084" y="4996980"/>
          <a:ext cx="691063" cy="69106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A094DF-B684-418B-82C5-09DF7F2EFB30}">
      <dsp:nvSpPr>
        <dsp:cNvPr id="0" name=""/>
        <dsp:cNvSpPr/>
      </dsp:nvSpPr>
      <dsp:spPr>
        <a:xfrm>
          <a:off x="1451232" y="4714272"/>
          <a:ext cx="3447255" cy="1256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977" tIns="132977" rIns="132977" bIns="13297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Continual engagement of the Board of Directors throughout Phase 2</a:t>
          </a:r>
        </a:p>
      </dsp:txBody>
      <dsp:txXfrm>
        <a:off x="1451232" y="4714272"/>
        <a:ext cx="3447255" cy="1256478"/>
      </dsp:txXfrm>
    </dsp:sp>
    <dsp:sp modelId="{CB23CC77-E7B8-4A2C-B78D-5EC4714283CA}">
      <dsp:nvSpPr>
        <dsp:cNvPr id="0" name=""/>
        <dsp:cNvSpPr/>
      </dsp:nvSpPr>
      <dsp:spPr>
        <a:xfrm>
          <a:off x="4898487" y="4714272"/>
          <a:ext cx="2762079" cy="1256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977" tIns="132977" rIns="132977" bIns="132977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Individual Board approvals in principle for governance model and legal, business and operations due diligence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SUPERBOARD MEETING</a:t>
          </a:r>
          <a:r>
            <a:rPr lang="en-US" sz="1100" kern="1200" dirty="0"/>
            <a:t> – all three boards come together for a vote (Nov 7th, 20220)</a:t>
          </a:r>
        </a:p>
      </dsp:txBody>
      <dsp:txXfrm>
        <a:off x="4898487" y="4714272"/>
        <a:ext cx="2762079" cy="1256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7FD47-2E20-4DFC-A253-55FE7047ACCD}" type="datetimeFigureOut">
              <a:t>4/17/24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FC7F0-8A5D-4545-853F-E7D65438E84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12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Long history of collaboration – lots of practice at working projects through together</a:t>
            </a:r>
          </a:p>
          <a:p>
            <a:r>
              <a:rPr lang="en-US" dirty="0">
                <a:cs typeface="Calibri"/>
              </a:rPr>
              <a:t>Trust</a:t>
            </a:r>
          </a:p>
          <a:p>
            <a:r>
              <a:rPr lang="en-US" dirty="0">
                <a:cs typeface="Calibri"/>
              </a:rPr>
              <a:t>Some practice – elements of shared services in different forms over the years (dashboards, excellent projects, shared staffing for back office functions, sharing expertise)</a:t>
            </a:r>
          </a:p>
          <a:p>
            <a:r>
              <a:rPr lang="en-US" dirty="0">
                <a:cs typeface="Calibri"/>
              </a:rPr>
              <a:t>"Remember the Why" -really strong focus from day 1 to stay true to the purpose of why we were heading down this path.</a:t>
            </a:r>
          </a:p>
          <a:p>
            <a:r>
              <a:rPr lang="en-US" dirty="0">
                <a:cs typeface="Calibri"/>
              </a:rPr>
              <a:t>This was not about amalgamation of services – maintain our own grassroot identifies ensuring diversity in the system.  Best strategies to </a:t>
            </a:r>
            <a:r>
              <a:rPr lang="en-US" dirty="0" err="1">
                <a:cs typeface="Calibri"/>
              </a:rPr>
              <a:t>strenghten</a:t>
            </a:r>
            <a:r>
              <a:rPr lang="en-US" dirty="0">
                <a:cs typeface="Calibri"/>
              </a:rPr>
              <a:t> service delivery, promote financial </a:t>
            </a:r>
            <a:r>
              <a:rPr lang="en-US" dirty="0" err="1">
                <a:cs typeface="Calibri"/>
              </a:rPr>
              <a:t>sustainabiity</a:t>
            </a:r>
            <a:r>
              <a:rPr lang="en-US" dirty="0">
                <a:cs typeface="Calibri"/>
              </a:rPr>
              <a:t> and improve outcomes for individuals with dev dis</a:t>
            </a:r>
          </a:p>
          <a:p>
            <a:r>
              <a:rPr lang="en-US" dirty="0">
                <a:cs typeface="Calibri"/>
              </a:rPr>
              <a:t>Potential to replicate it across the province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FC7F0-8A5D-4545-853F-E7D65438E847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49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RFP process and </a:t>
            </a:r>
            <a:r>
              <a:rPr lang="en-US" dirty="0" err="1">
                <a:cs typeface="Calibri"/>
              </a:rPr>
              <a:t>engaegd</a:t>
            </a:r>
            <a:r>
              <a:rPr lang="en-US" dirty="0">
                <a:cs typeface="Calibri"/>
              </a:rPr>
              <a:t> a consulting firm to help us manage the project</a:t>
            </a:r>
            <a:endParaRPr lang="en-US" dirty="0"/>
          </a:p>
          <a:p>
            <a:r>
              <a:rPr lang="en-US" dirty="0"/>
              <a:t>Decision points built in throughout each phase requiring a vote and documentation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Commitment to </a:t>
            </a:r>
            <a:r>
              <a:rPr lang="en-US">
                <a:cs typeface="Calibri"/>
              </a:rPr>
              <a:t>constantly</a:t>
            </a:r>
            <a:r>
              <a:rPr lang="en-US" dirty="0">
                <a:cs typeface="Calibri"/>
              </a:rPr>
              <a:t> refer back to our shared principles and goals</a:t>
            </a:r>
          </a:p>
          <a:p>
            <a:r>
              <a:rPr lang="en-US" dirty="0">
                <a:cs typeface="Calibri"/>
              </a:rPr>
              <a:t>Formed a Steering Committee that was comprised of the three ED's and 2 board members from each board.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FC7F0-8A5D-4545-853F-E7D65438E847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95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Terms of Reference, MOU, </a:t>
            </a:r>
          </a:p>
          <a:p>
            <a:r>
              <a:rPr lang="en-US" dirty="0">
                <a:cs typeface="Calibri"/>
              </a:rPr>
              <a:t>Communication, communication, communication – joint – all three logo's on letterhead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FC7F0-8A5D-4545-853F-E7D65438E847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76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Involved Lean Mapping exercise for each process for each organization individually</a:t>
            </a:r>
          </a:p>
          <a:p>
            <a:r>
              <a:rPr lang="en-US">
                <a:cs typeface="Calibri"/>
              </a:rPr>
              <a:t>Continued alignment among the Partners</a:t>
            </a:r>
          </a:p>
          <a:p>
            <a:r>
              <a:rPr lang="en-US" dirty="0">
                <a:cs typeface="Calibri"/>
              </a:rPr>
              <a:t>Sets all three </a:t>
            </a:r>
            <a:r>
              <a:rPr lang="en-US" dirty="0" err="1">
                <a:cs typeface="Calibri"/>
              </a:rPr>
              <a:t>orgnaization</a:t>
            </a:r>
            <a:r>
              <a:rPr lang="en-US" dirty="0">
                <a:cs typeface="Calibri"/>
              </a:rPr>
              <a:t> up for the future: addresses immediate and long term back office pressures, allows greater focus on clients and community, opportunity to grow SSO and reduce costs over time</a:t>
            </a:r>
          </a:p>
          <a:p>
            <a:r>
              <a:rPr lang="en-US" dirty="0">
                <a:cs typeface="Calibri"/>
              </a:rPr>
              <a:t>Initiative was also generating interest and support across the region</a:t>
            </a:r>
          </a:p>
          <a:p>
            <a:r>
              <a:rPr lang="en-US" dirty="0">
                <a:cs typeface="Calibri"/>
              </a:rPr>
              <a:t>Likely the Province's Path of modernization and only accelerated into the future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FC7F0-8A5D-4545-853F-E7D65438E847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96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3A7CD3-94E1-42A9-BAB7-2AFCD9FCB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78" y="722903"/>
            <a:ext cx="10495904" cy="246077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7609B-8FD3-4FF7-8EBC-6619CA868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078" y="3428997"/>
            <a:ext cx="10495904" cy="230663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7A76F-3401-4F50-AE85-8F2AA247B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02E50-D34E-4DD4-8B3B-55D08F25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53B71-D2FA-4DDC-9C9C-E26F7B59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0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D70F-ACE4-4595-845E-2296BDF8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78CD9-E0B5-4B48-8366-91E6D22C9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AF4B4-44D3-4E29-B235-A1B86820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7BA37-9639-480E-84AB-EA277225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FC658-154E-48DE-AD31-813E5170C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2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5405209-5179-4359-91ED-1B1A46619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E32344F-3BE0-4CE8-B1BD-9ABD425E1C0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99DE306-F4FB-4730-A066-ADF38D73956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CB32885-303F-477F-A081-27425944F230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60C0C0B-4CD0-467D-A382-2B2415102C48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788DF0F-327F-43A5-AB71-3D32053D83CA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98A0902-2662-4911-A532-AA6310861479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BDA4F7-23F4-46D1-8B7E-A21DD84083E1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7FC9FC2-8808-438E-8FFB-5FE416BFB5C8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04694E5-71F9-4210-9BE8-FC12CC177BD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B37E805-A7E5-4906-B0C5-1373F3DA962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4CD964-FBD6-41AB-8A02-9509A2BAC11F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CD7FF8-E827-4E0A-BCE2-CCB34EDAC0F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C4AD6BB-F1EE-4FB8-96E8-6890447800EC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E935057-E0A3-4DAE-B9C8-6E818D7A7205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08DDF69-1C14-453C-BC3A-37D3FE69DFC7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6C26D82-15BA-4B2E-A42D-2ECA8012D30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7F73B67-E5E9-4000-91DA-034B2127EFD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AFAC1B5-F0DD-4FC0-B4C9-77CB29DF44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ACB3DB-54B2-4CEE-A791-C6FC6C758DA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8324004-1030-47D9-B817-425FF6ECC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AA001C4-81AB-4FA6-ADAA-C861805635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D1DAD34-7844-4F16-9874-F51F2A23B9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7DCBC6D-1BDA-4CB1-A3EC-59F240C8FA1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5B3C1A0-58E7-47E4-831B-CF3EE21D1E9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8A09FAA-E123-4FE4-B67A-9EBDE1A313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317B7C6-C816-4A58-B184-135E4FD19F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4D22ABB-4CE8-47DC-80BF-39B3E4CF704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A17DE37-A292-4031-AF42-CDB00A13EE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73EF673-CB75-435F-9BF3-7594EC3ADF8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35F4581-15F6-47EE-87D0-1132A093DBA5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65CF984-F5BD-45C4-9A12-B02DB4F044E1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ACE66A86-8455-497B-9CA4-F460A19E5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7770390" y="-287370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68C62B-71EF-4824-9EE8-6CAE179842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07774" y="715616"/>
            <a:ext cx="3295876" cy="50265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3E4C8-4AA9-49D7-BF71-1AB5F2CFE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3588" y="715616"/>
            <a:ext cx="6770448" cy="5026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898B3-014E-440B-BA4E-106339212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22643-CE63-4C3E-B437-5A1A5EF9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1CE5E-160A-4B37-94E2-3D9DC75B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6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D8D6B-70A2-430A-9F5D-DA093D8C1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A2845-6CA6-4745-A951-25B8D5319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49424-7A20-4BA1-9F60-671A5DBB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BD2B2-E17F-402E-8EA3-5C7C1118A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23070-8658-4AC0-B2A3-4BE605A8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19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69DB7AC-F7D7-430A-A2A7-CD3EBBF1D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6AAF10E-F092-4160-BF4A-FF568555B790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6341C04-9B94-4385-A661-7B8C170004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C1D709-6A0F-409C-B2D0-C248E562265E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99BE53-BA11-4B67-BFBB-6281DB50C75D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B662D93-31C1-4DFB-A938-E631F89AA9F0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7ECC8DA-0BEC-4508-89D4-12FA35B481F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7DC8E6C-1B78-4B89-82DD-BBA778CD1482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8E5F54A-0315-4B15-B865-1F0460526260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7F352-DE39-4835-8D3F-69CDEC490F1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9D6F20A-F777-4F41-B23B-735A64FA5DA3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1BBADBA-0F74-418B-BC50-AD44596C3EF8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918BE26-88E5-457C-8095-745F34D1536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FB269E0-E058-4340-B93D-7D40FFF521F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DD9AEE-5501-4385-B339-4616F567B53D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4D29C61-8926-4C98-882B-AB90108C8386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C585F9-B633-4F7E-AADE-75079DC17158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5DC6366-5525-4FBC-9886-D4409F6B299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CC03CF9-098C-4140-806A-023D3DC3F2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C41BC4-89DF-4EC4-A141-9EF16D8EEB5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32AD067-E64C-499E-9C0A-A725258744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653DD54-FA2B-4B91-A94E-3C46AE21B3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86AC204-156B-442E-B028-01036BD1F2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03512DE-F013-431A-9F6E-ADDA88FB2D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E95FEE1-61A9-4065-B9F8-5589180AC62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028AA59-C1FA-46C0-BFDD-1C1D3404C81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A5C99EE-B791-470A-8639-0357A751EB4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54F4204-F48B-4AF5-B11E-0CE7D972AC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6643FE-3966-4B82-9623-C61A56EDD20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DD769C5-B1B1-45BD-A40A-67E6568C843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A511707-50C7-48B2-81F7-5C82BF57795C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38D44F3-CCFE-48A0-8414-FFF5E43D9184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D126FE0-8204-40BB-AD46-4A0C7A475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18115"/>
            <a:ext cx="10312571" cy="278150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5E350-4200-419C-A167-527DD6B77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3753350"/>
            <a:ext cx="10312571" cy="1991572"/>
          </a:xfrm>
        </p:spPr>
        <p:txBody>
          <a:bodyPr/>
          <a:lstStyle>
            <a:lvl1pPr marL="0" indent="0">
              <a:buNone/>
              <a:defRPr lang="en-US" sz="24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6741F519-22CF-4C01-B140-5480DBAB3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D1550-9064-4767-B70A-3501AF956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E1C33-2E8E-4041-9683-12048CB8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36992-B921-4F3F-9C4A-0D67E618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FDF5-4B31-4F1B-83BA-82A951037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312571" cy="13548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EC9A6-F718-4497-8A75-637EE1745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078" y="2345843"/>
            <a:ext cx="500958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03E57-9695-4508-9778-B3DB1FB5F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5075" y="2345843"/>
            <a:ext cx="506857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4CEE6-B9DC-4CCC-8F4C-0B4DADFB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4/17/24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85191-5804-47C9-95EB-D49D7157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B0A03-44F6-4299-B45D-E07A0239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1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920E6-CC97-4BD8-92FE-8F36024D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0"/>
            <a:ext cx="10320062" cy="14075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872FB-EDD5-42FB-8A9A-279EAD4FB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2331481"/>
            <a:ext cx="4963444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F28C1-95C8-476A-8D93-D580DD39D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078" y="2954564"/>
            <a:ext cx="4963444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315485-EE1A-41B0-873A-BA9D06E88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3351" y="2331481"/>
            <a:ext cx="4900298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81A6FB-1583-4A1B-A4A7-C65062C57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3351" y="2954564"/>
            <a:ext cx="4900298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A29EA7-E61E-4617-9DA9-40B9299B3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87" y="6215870"/>
            <a:ext cx="3843779" cy="417126"/>
          </a:xfrm>
        </p:spPr>
        <p:txBody>
          <a:bodyPr/>
          <a:lstStyle/>
          <a:p>
            <a:fld id="{8F72BA41-EC5B-4197-BCC8-0FD2E523CD7A}" type="datetimeFigureOut">
              <a:rPr lang="en-US" smtClean="0"/>
              <a:t>4/17/24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6249CC-EB72-46A6-87D9-5FBDA8E4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A04EE7-47BE-4ECE-A170-793C4E56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04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E4946-24AD-40DD-95A7-49BA49C2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501177" cy="14012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8CF342-49F6-482D-943E-7E50B169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4/17/24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4033E5-3797-4FF8-866F-9FD9325A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C1E67-424D-4638-98F8-38E71A41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10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5BED274-5EB4-4EF4-B353-E55BD5026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0418BE5-560E-4E49-B12D-B555511FED72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9D1162-73B9-420F-BCBE-95039D00CD2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2BA76FE-316A-48E2-A03B-4E05691C4348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E678FBC-A6AD-4422-BA24-A4172F8862CA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D3C5C3E-2D08-43F0-AFAC-E15360CA7D3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BEAC62-AF92-4A65-9790-6F6E0C6C5A1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77D7C5-E76E-4E82-BFC4-9A75D2C8089D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66E0152-96B9-4067-80D3-D9BDE6D7EC9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918AFCC-B9DA-4092-8FBA-2CFEDB0388E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1EC7D33-C87E-4812-A722-53C5D99272B5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5F239E3-501A-4C3C-9BE4-6BFA0D3126B7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62BF3B-95BB-4188-AAE5-015A0EF3D18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14E5F0F-0124-40D0-A0BF-AE307A0E15F4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BADC3B1-26C7-4CF1-B29D-4D0DEA3E263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0A7DF6E-1132-4A80-9B18-593B1ACD778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EF19589-10D8-4A8F-A0B1-F7CE380E3001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8E6BB32-C4F8-4914-88D3-7DC5E79D023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8F046EE-9DBA-4924-A19C-ED8741F5F81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AABBC44-ABA8-4913-824E-64D34472464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4272B22-1C39-47A0-8551-73666AFBE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8CDFF66-464C-4ABF-BB01-00500A3B75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079FC88-BD3B-4C04-9B90-0FC93C1792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1FCAED8-8687-4141-A7C3-0D88ACEDFEC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65038E6-7B32-460F-B804-D6C105FF44C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C5DAE85-AD17-454B-AB64-CEFF52FDAB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C603643-2066-4967-AE4B-9DA143843B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37E9533-9B07-43E3-B939-7BADC01FEE8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DCCAAEE-AB2E-4534-893A-3DB109499F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8BD39A2-970F-4714-AAA6-67EE99A0EAA9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F4A1387-348B-4E46-9B65-FDF76ED0EF20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F5DAF27-A54D-442A-93E4-BA7F04EAE379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EA265F-80A1-448D-A6EB-CE8D6F6E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4/17/24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15D00D-89E6-4E7A-9A4D-A8CCEB3B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B5AEA-8C38-4776-878C-AB01474D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0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C4853C57-22BC-4465-8B37-DC06FE5A0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2" y="31448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67C0A6-48E9-4845-9EBF-EF2A3DFD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99914" cy="299658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8B542-2084-485C-ABFC-94340B4C7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672" y="708102"/>
            <a:ext cx="5656716" cy="54306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7791F-9546-470D-A174-D7528526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6544"/>
            <a:ext cx="4499914" cy="2162201"/>
          </a:xfrm>
        </p:spPr>
        <p:txBody>
          <a:bodyPr>
            <a:normAutofit/>
          </a:bodyPr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50D594-9D00-4E12-9A7B-8B78EC199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5DEA230-2680-47DD-BD49-FDBF4C1105A5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0BA61D-887F-46F1-B20D-EA4C38D467C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350DFBA-D16D-4AE0-8339-58C4089B94AD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F4AAAA5-CEFC-4C25-91D3-5AE49F720DA5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4D142AD-3FA3-43E4-8A61-61CF1E41568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C3755A3-93F4-4EC4-9635-7E89E4AF1D3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0BFB588-0AB8-4BD8-9272-1CA867726018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45A6DF3-CF29-4480-A235-EAE88D65A63C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D6FF036-365A-4C15-8E15-0D5BBEBCEA58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85E76FF-4E86-4E42-B67E-B11AAE8D3076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1A64CEE-7CED-4EB2-A414-6F2D91E824F9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12C571B-47A6-49EB-A29F-678368BAED9F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160B109-845C-4119-BB66-9887B3859A7D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68B7447-FF64-42D9-B3C6-2BDC6F547ED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FFF9B71-8653-450D-AFBE-2140D586FB5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F0B9E5A-C1DA-445C-A911-721DF98DDCD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C9A3DC-A478-4469-9359-34A435689F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7DE3299-EED7-4771-A270-F6B02941AD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434422A-5B59-41DC-8E2A-1A8244580E3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176117-0990-434B-A9D9-B4B9043C54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7D6425E-C84A-462F-98F8-D0AB4FC3AF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F13AB68-7321-4AC2-AC60-0F417877D07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E275CCE-D06F-49D0-8A47-372C5040330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D4B374E-EEBC-4A9C-B3B4-B269EC7198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D80A7E6-BBEF-4EF1-B14A-29F26BFCF8E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7BC013-9B50-459D-8B8D-F756514A478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48964C0-675D-4807-B795-4B695A8F84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6911512-51A8-4CE7-A043-425C809EB5F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3C15D1E-0EDF-4AD7-90C7-3D8D64E645D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8265A2D-2A6A-4301-B59F-8BAD98D9A57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4A4907F-2D1D-49D1-882D-119AA5E1183B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A2284-37AB-43F5-98B8-8AB49DBF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4/17/24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8ABAA-E2F7-4C89-99ED-2C340220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2EF12-B2CD-4F3C-9F19-A8691540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11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DA6865-0A03-48FA-AD6E-D5BF8FDE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277E8EB-0DA2-40E4-AD12-1CCD0D262D0B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5BFE9F8-907A-4FFC-9FDE-2B51D238C4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BDDC323-8732-4007-BB81-1BE917E3B2FF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908FC40-8403-438D-95CA-E4EDC66192A9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11D218-3FEA-4455-9809-91F029FB55AE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541390F-BE50-4E4E-9DA2-B5F23F1A93D8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EB3F094-97B5-48E1-A4DE-8BEED255028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D4DBB43-CB34-4881-9445-A7FE131D5327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71F972-027A-47F0-996C-84BFE4574050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C41353D-93C8-43F8-BBDE-7AB6B29EC38C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F07B24-CBD8-4F09-81EB-504285F8E11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27873BB-1D79-4055-801C-BDA0F9A1513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008D42B-2F35-497E-A26D-9AF008619D4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7F57499-C4D9-4B7D-BADA-38462AA3164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271F2B9-1FFA-4350-9370-B098459A232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8FBAFFC-DC8F-4BB4-B405-E4AAA269AED4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94FCE64-D7A5-411A-8795-932DD39F95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0B4ECFC-FD43-44CF-B7FA-2A8C565140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9DFBC12-1E1D-44DE-9966-BAB05B2466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9BEF096-361C-478B-81EB-37584119BFE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FC81993-CE86-4910-B9CE-B69375BDCE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75613D7-9FB0-4D33-8784-EC059DE019C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520AFD9-E849-4F42-99B2-928E6098C29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A200B0B-91CD-4D66-ADFC-9585D28310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5DB0C45-30CE-4C85-95C6-FFF4977C64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DC31604-5F93-436D-A9D2-A48846D4E0D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FF1B965-7DE1-4AE3-B28B-DB6847BC52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FD9FB65-4392-4D6A-8ACC-8151F682BFE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B40380C-3493-4AFE-BF13-AE68A8D244B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CB21DF1-4859-4991-9C10-F8FA68F41013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54AD212-17DC-4506-AAA0-34A46A0B11C3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B556E7-762B-4E18-A961-A4F7A9EC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34823" cy="302051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7118AF-C54D-406D-AABE-AED6576D1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672" y="713677"/>
            <a:ext cx="5304977" cy="5430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205CDEB9-8DED-4711-8140-4C943FC2C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314330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13C3F-6360-4760-9477-C3831A6E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0330"/>
            <a:ext cx="4434823" cy="2173992"/>
          </a:xfrm>
        </p:spPr>
        <p:txBody>
          <a:bodyPr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92D3B-60EE-4FC5-9ED7-444530084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4/17/24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F831E-9B19-4936-8BC9-F62A9B118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1E1D1-F7A2-40D0-91DA-07468A96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95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DF0D99C-5D42-41C6-A50C-C4E2D6B2A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F28962D-50BA-43F8-8863-28ECE711D3F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80F5939-D4E0-46FD-9A5A-5D648E3810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633D331-78CB-40A1-B167-8185EC5D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512E4B1-E78E-49E7-AA36-374CC1B084E4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7D46340-CBFC-490F-B44E-7AA8FBF58B05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575C26C-3EBD-4AA9-BA4D-2561E295D65D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35DB6BE-E065-4559-BF5C-36B56B379040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DA54272-CD9D-4F68-BBAB-4F0C0C3EC63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002CE8F-9256-4F2C-B474-58873717119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9C9DE9F-4252-401D-913E-B74C9E326F9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E4E69B-534F-4A80-9E1C-798BEE1B079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7564E1C-009C-4832-AE8D-E98286693F0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305DF1C-5801-43F2-A8B9-5351369418C0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06E71C8-0783-4E17-9B34-F51231DD2954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D908F17-2A89-4B0A-A2EA-692390969FE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BE22751-380F-44F9-BEED-0A553CF87BE5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7B27910-846F-4E4E-B588-F5B2E026FE9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E0501E-134E-46D7-984F-3A382B0BB29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0A83974-CBD7-4A69-9D84-2D3BBDE027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503E931-00D4-4B0C-BC69-49FE5C76651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7732A30-BE2F-4D71-BC37-60F7B44591B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C8EB840-DE7D-4E67-989C-F4D8F50E15B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05D2CC2-53CC-487E-A72E-42B1E9B184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3A12D6B-1D60-4F26-8FB9-74AD5B070BD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1895D00-2D63-443C-95A8-5EB6E5EECBF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AC50652-2A56-4382-95D0-971644EE0F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A50A374-8880-482D-B54F-F74E0D7BE1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66364D8-CCC7-4AAF-94BC-766EC160D9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A0DC409-26E2-4453-89FD-745EA849BE7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39ED039-D66C-4A5E-AA35-E7A5FA2E64C2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72C13DC-161E-49CF-96B5-5383AA052AB7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103067-48DA-458C-99F6-9921C19A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10325000" cy="1442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86862-507E-4F73-890F-3B77BCFA3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9" y="2340131"/>
            <a:ext cx="10325000" cy="3564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BC0BB-AF05-4753-9159-41A16FBFC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2BA41-EC5B-4197-BCC8-0FD2E523CD7A}" type="datetimeFigureOut">
              <a:rPr lang="en-US" smtClean="0"/>
              <a:pPr/>
              <a:t>4/17/24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62F82-EA1A-4B02-8A64-3B44C0D9D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078" y="236364"/>
            <a:ext cx="4114800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5EF32-1CA9-4CDA-8182-2FB0C30A0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108C-154A-4A5A-9C05-91A49A422B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63BAC6E0-ADAC-40FB-AF53-88FA5F837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4" y="151621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4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43" r:id="rId6"/>
    <p:sldLayoutId id="2147483739" r:id="rId7"/>
    <p:sldLayoutId id="2147483740" r:id="rId8"/>
    <p:sldLayoutId id="2147483741" r:id="rId9"/>
    <p:sldLayoutId id="2147483742" r:id="rId10"/>
    <p:sldLayoutId id="214748374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173122F-D466-4F08-90FA-0038F7AC2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FA838A-0E6E-4C88-AD16-9F85F559A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776151C-B860-4795-BFFE-F03EA5ED1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09A6CDA-1F80-461D-8F38-7CB1291434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CDB1976-3A6B-4C16-97AC-67C792186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CA8B170-F785-4124-87F7-3572171AF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79AF682-A8D7-4472-A839-942C27784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7C796E0-2433-4EC2-BC73-AE164D10E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30062F3-843F-4526-900A-D2E2087935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DCB46FC-1F32-4277-859B-CA43B63EC6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A8221B7-2F05-4B1C-86FD-19584DC95D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2AF832F-AB88-42C7-B2F7-4BF3659A5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9BC4C10-0437-44D7-9B16-5D65CBDE5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3635B49-FBB3-46C2-9DF8-CF0075EE3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C6703F5-894D-4289-97F5-E57DD4092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4005768-6A84-42F3-B812-F73EFC6A3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9764DCF-F546-4CF1-AD5D-48FC34631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D4A8437-E10D-4D18-8C3F-DA4A6CF4F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A16393C-72E3-4119-8F85-2BE2F3335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CE950CD-0BA2-4E8E-8A28-238F5A128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44E765B-48B0-4E85-8F07-5A919C71D1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DB66722-3EF0-4F8A-9DC8-78E0707CB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AF9B387-70F9-4CAC-A228-6CE60EC3F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27FA5C8-229C-44FF-B402-6F923E45C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EBC897A-E45F-4C79-AF98-0822C279A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5AB8DD1-BC74-473C-A3BD-D8FB548B5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77BBCDF-045D-48C1-A45C-BEEB892B36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43A2613-A9FC-4330-8BF0-AF8AA2A23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06C82F6-F384-4FF8-8C8D-E2E8C4F3E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A1AD9FE-6990-40AF-BA95-B0CB398A4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A32048C-7FE5-4B3D-9FC0-C544A1217D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81D93C9-C94C-4F4C-97DA-01D1AF5E97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1596736-466A-49D2-9B3C-FC567257CB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1078" y="3439314"/>
            <a:ext cx="10809844" cy="1608021"/>
          </a:xfrm>
        </p:spPr>
        <p:txBody>
          <a:bodyPr anchor="t">
            <a:normAutofit/>
          </a:bodyPr>
          <a:lstStyle/>
          <a:p>
            <a:r>
              <a:rPr lang="en-US" dirty="0"/>
              <a:t>Our Journey to Shared Services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86744" y="5067957"/>
            <a:ext cx="4414178" cy="10754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US" sz="2000"/>
              <a:t>Presented by Kim Gallant (Ottawa Foyers Partage) and Gina </a:t>
            </a:r>
            <a:r>
              <a:rPr lang="en-US" sz="2000" err="1"/>
              <a:t>St.Amour</a:t>
            </a:r>
            <a:r>
              <a:rPr lang="en-US" sz="2000"/>
              <a:t> (Ottawa Rotary Home)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FB3226-A99B-145B-4CE2-24BB8FF498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96" r="-5" b="43895"/>
          <a:stretch/>
        </p:blipFill>
        <p:spPr>
          <a:xfrm>
            <a:off x="-6214" y="10"/>
            <a:ext cx="12214825" cy="3267587"/>
          </a:xfrm>
          <a:custGeom>
            <a:avLst/>
            <a:gdLst/>
            <a:ahLst/>
            <a:cxnLst/>
            <a:rect l="l" t="t" r="r" b="b"/>
            <a:pathLst>
              <a:path w="12214825" h="3383384">
                <a:moveTo>
                  <a:pt x="12213819" y="0"/>
                </a:moveTo>
                <a:cubicBezTo>
                  <a:pt x="12213819" y="29107"/>
                  <a:pt x="12214067" y="89770"/>
                  <a:pt x="12214502" y="174101"/>
                </a:cubicBezTo>
                <a:lnTo>
                  <a:pt x="12214825" y="234681"/>
                </a:lnTo>
                <a:lnTo>
                  <a:pt x="12214825" y="2718323"/>
                </a:lnTo>
                <a:lnTo>
                  <a:pt x="11377417" y="2725712"/>
                </a:lnTo>
                <a:cubicBezTo>
                  <a:pt x="7318291" y="2799276"/>
                  <a:pt x="6189525" y="3387660"/>
                  <a:pt x="3246747" y="3383361"/>
                </a:cubicBezTo>
                <a:cubicBezTo>
                  <a:pt x="2493396" y="3382260"/>
                  <a:pt x="1619330" y="3339570"/>
                  <a:pt x="544071" y="3235389"/>
                </a:cubicBezTo>
                <a:lnTo>
                  <a:pt x="19466" y="3181198"/>
                </a:lnTo>
                <a:cubicBezTo>
                  <a:pt x="22117" y="2650999"/>
                  <a:pt x="12840" y="2122787"/>
                  <a:pt x="3563" y="1594575"/>
                </a:cubicBezTo>
                <a:lnTo>
                  <a:pt x="0" y="1239098"/>
                </a:lnTo>
                <a:lnTo>
                  <a:pt x="0" y="7944"/>
                </a:lnTo>
                <a:close/>
              </a:path>
            </a:pathLst>
          </a:custGeom>
        </p:spPr>
      </p:pic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DB537E44-9142-4F0D-A29D-C1409784F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1" y="3682052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A9631-0A7C-890C-4F31-64AFD5E6E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3 Outcomes -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BF46F-53D2-D0A3-E629-8B2E5C8F6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Governance Structure of Shared Services – BD and Membership</a:t>
            </a:r>
          </a:p>
          <a:p>
            <a:pPr>
              <a:buClr>
                <a:srgbClr val="B68A7B"/>
              </a:buClr>
            </a:pPr>
            <a:r>
              <a:rPr lang="en-US" dirty="0"/>
              <a:t>Project Management Map for Implementation</a:t>
            </a:r>
          </a:p>
          <a:p>
            <a:pPr>
              <a:buClr>
                <a:srgbClr val="B68A7B"/>
              </a:buClr>
            </a:pPr>
            <a:r>
              <a:rPr lang="en-US" dirty="0"/>
              <a:t>Working with lawyers to create and sign legal documents (incorporating, Bylaws, Membership agreements, Service Agreements)</a:t>
            </a:r>
          </a:p>
          <a:p>
            <a:pPr>
              <a:buClr>
                <a:srgbClr val="B68A7B"/>
              </a:buClr>
            </a:pPr>
            <a:r>
              <a:rPr lang="en-US" dirty="0"/>
              <a:t>Working with HR lawyer for approach and transfer of staff</a:t>
            </a:r>
          </a:p>
          <a:p>
            <a:pPr>
              <a:buClr>
                <a:srgbClr val="B68A7B"/>
              </a:buClr>
            </a:pPr>
            <a:r>
              <a:rPr lang="en-US" dirty="0"/>
              <a:t>Create the NEWCO Board</a:t>
            </a:r>
          </a:p>
          <a:p>
            <a:pPr>
              <a:buClr>
                <a:srgbClr val="B68A7B"/>
              </a:buClr>
            </a:pPr>
            <a:r>
              <a:rPr lang="en-US" dirty="0"/>
              <a:t>Determine office space and logistics</a:t>
            </a:r>
          </a:p>
          <a:p>
            <a:pPr>
              <a:buClr>
                <a:srgbClr val="B68A7B"/>
              </a:buClr>
            </a:pPr>
            <a:r>
              <a:rPr lang="en-US" dirty="0"/>
              <a:t>Change Management</a:t>
            </a:r>
          </a:p>
        </p:txBody>
      </p:sp>
    </p:spTree>
    <p:extLst>
      <p:ext uri="{BB962C8B-B14F-4D97-AF65-F5344CB8AC3E}">
        <p14:creationId xmlns:p14="http://schemas.microsoft.com/office/powerpoint/2010/main" val="2780749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431671-5191-4947-8899-E90505A70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77D2E98-ED65-4121-9DA5-6DBB831D0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A94A307-5B5D-4E42-95B3-064D5093A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CB3B32C-3BDA-4D41-9802-681B0599F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5BDBFD6-7C61-4520-8203-BAB1986C1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4ABA4D7-9904-42C4-B0CD-B1CE2E0D3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B63F0D6-8747-4126-9359-B730EB21B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91CD660-F5B2-49AC-9EFC-CE94B843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4BEB7EB-8E7F-4A4B-8581-73CE2003F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04FB70E-6820-4456-872A-937F52060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3598DD6-9887-4CF7-BAFE-F96E0324E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A503E64-565F-465B-A25C-042C5706C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140EE7B-5CA1-4DCB-8652-6E4D2147B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85077BE-700D-4C44-AA4D-7CF4E8FD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B8B3FEB-D353-443D-A148-39156065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1FF5FBB-3BD8-46EB-BDF9-081B29A44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C2E11FD-78A4-4F5C-A419-F0237DCAD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F708EBE-3154-4FF4-8E8F-88A076208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7A99B5C-EB03-4D56-8DFE-B006D708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FCBAFF0-9FB4-4160-B9BE-CCBE1D8B8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26953D7-154A-49A4-B2E1-D94D365EC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36E3E12-5D96-48DB-8320-62942877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A059482-79BA-4E80-80A2-36FD8408D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4EF88B3-C210-433D-B20D-FE41B4D5F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3665D3E-61E7-4EDF-A208-56449D765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74CF3B0-C9C3-4683-94A3-DC0AE1E74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BE90EF9-6DF5-47F4-A069-9F613C814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844EBDE-5A9F-4E9F-8A55-57FB9E979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491FC45-82C4-40CD-8D0C-0A2F86E8A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1AD0FE3-6144-4171-943E-0E65D08E8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7BA4499-5E6A-4998-A0F4-614E6555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AFE7A6F-A7F0-4406-809F-E23FCB20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F64334A-EFAE-2FCC-4990-C3C8B88B4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4927425" cy="1938525"/>
          </a:xfrm>
        </p:spPr>
        <p:txBody>
          <a:bodyPr>
            <a:normAutofit/>
          </a:bodyPr>
          <a:lstStyle/>
          <a:p>
            <a:r>
              <a:rPr lang="en-US" dirty="0"/>
              <a:t>Lessons Learned</a:t>
            </a:r>
          </a:p>
        </p:txBody>
      </p:sp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BEAC0A80-07D3-49CB-87C3-BC34F219D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1" y="20640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D86D8-9FAB-22C0-6DCE-3F32E4C86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9" y="2886116"/>
            <a:ext cx="4927425" cy="324593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400"/>
              <a:t>Investing in relationship building and shared experience/learning is integral</a:t>
            </a:r>
          </a:p>
          <a:p>
            <a:pPr marL="0" indent="0">
              <a:lnSpc>
                <a:spcPct val="100000"/>
              </a:lnSpc>
              <a:buClr>
                <a:srgbClr val="B68A7B"/>
              </a:buClr>
              <a:buNone/>
            </a:pPr>
            <a:r>
              <a:rPr lang="en-US" sz="1400"/>
              <a:t>Thinking long term and sustainable (10 year cost model for ROE)</a:t>
            </a:r>
          </a:p>
          <a:p>
            <a:pPr marL="0" indent="0">
              <a:lnSpc>
                <a:spcPct val="100000"/>
              </a:lnSpc>
              <a:buClr>
                <a:srgbClr val="B68A7B"/>
              </a:buClr>
              <a:buNone/>
            </a:pPr>
            <a:r>
              <a:rPr lang="en-US" sz="1400"/>
              <a:t>Disciplined Pace (in chunks, celebrate before proceeding)</a:t>
            </a:r>
          </a:p>
          <a:p>
            <a:pPr marL="0" indent="0">
              <a:lnSpc>
                <a:spcPct val="100000"/>
              </a:lnSpc>
              <a:buClr>
                <a:srgbClr val="B68A7B"/>
              </a:buClr>
              <a:buNone/>
            </a:pPr>
            <a:r>
              <a:rPr lang="en-US" sz="1400"/>
              <a:t>Constant, consistent Communication ("sign off" at each step, running Q &amp; A, rational)</a:t>
            </a:r>
          </a:p>
          <a:p>
            <a:pPr marL="0" indent="0">
              <a:lnSpc>
                <a:spcPct val="100000"/>
              </a:lnSpc>
              <a:buClr>
                <a:srgbClr val="B68A7B"/>
              </a:buClr>
              <a:buNone/>
            </a:pPr>
            <a:r>
              <a:rPr lang="en-US" sz="1400"/>
              <a:t>Be Cautious in Broadening the Network (there will be interest)</a:t>
            </a:r>
          </a:p>
          <a:p>
            <a:pPr marL="0" indent="0">
              <a:lnSpc>
                <a:spcPct val="100000"/>
              </a:lnSpc>
              <a:buClr>
                <a:srgbClr val="B68A7B"/>
              </a:buClr>
              <a:buNone/>
            </a:pPr>
            <a:r>
              <a:rPr lang="en-US" sz="1400"/>
              <a:t>HR Planning – be prepared to pivot</a:t>
            </a:r>
          </a:p>
          <a:p>
            <a:pPr marL="457200" indent="-457200">
              <a:lnSpc>
                <a:spcPct val="100000"/>
              </a:lnSpc>
              <a:buClr>
                <a:srgbClr val="B68A7B"/>
              </a:buClr>
              <a:buAutoNum type="arabicParenR"/>
            </a:pPr>
            <a:endParaRPr lang="en-US" sz="1400"/>
          </a:p>
        </p:txBody>
      </p: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6474CD05-391F-96B6-6096-50514645AC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21" r="2387" b="-4"/>
          <a:stretch/>
        </p:blipFill>
        <p:spPr>
          <a:xfrm>
            <a:off x="6309311" y="1"/>
            <a:ext cx="5899302" cy="6862230"/>
          </a:xfrm>
          <a:custGeom>
            <a:avLst/>
            <a:gdLst/>
            <a:ahLst/>
            <a:cxnLst/>
            <a:rect l="l" t="t" r="r" b="b"/>
            <a:pathLst>
              <a:path w="5923149" h="6857997">
                <a:moveTo>
                  <a:pt x="320173" y="0"/>
                </a:moveTo>
                <a:lnTo>
                  <a:pt x="5923149" y="0"/>
                </a:lnTo>
                <a:lnTo>
                  <a:pt x="5923149" y="6857997"/>
                </a:lnTo>
                <a:lnTo>
                  <a:pt x="1111789" y="6857997"/>
                </a:lnTo>
                <a:lnTo>
                  <a:pt x="1106562" y="6546368"/>
                </a:lnTo>
                <a:cubicBezTo>
                  <a:pt x="1000021" y="3425651"/>
                  <a:pt x="-688878" y="3321843"/>
                  <a:pt x="32017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99235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ight Triangle 41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Magnifying glass on clear background">
            <a:extLst>
              <a:ext uri="{FF2B5EF4-FFF2-40B4-BE49-F238E27FC236}">
                <a16:creationId xmlns:a16="http://schemas.microsoft.com/office/drawing/2014/main" id="{4CB805C1-08C7-DFC0-F235-9FCAD71056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5726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0854B02B-0B9C-4F1C-AA77-810192994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871A3F3-7B20-453C-B836-95EE1B194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F0D9088-A9DD-44D1-9480-54C6D9C5C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EF294E8-3387-4EC5-8FEF-B6619381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B9E4F71-1563-49A7-9E36-B6F17274CD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5711EDE-15AE-45C1-BB5D-A75C2DBCE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2B2208C-A2E8-4A3A-A096-18F4A4CFF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F3D91FA-90DD-41F3-9BA4-DCECE004C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46A5051-8549-4326-889F-D444806DAF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21A1F84-F65A-4182-A980-DAB5DDBA1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EB902F0-87AC-443C-80DE-A74F802B9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7E8A466-B6A0-4DB3-B8A3-CF8125CD33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1D000BE-82F9-40A6-8F25-A0599C5255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9C32A44-65BE-4E50-B57F-40F70F0F6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1210BAD-6517-4B69-9957-4A96B63EE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28EA630-A8D1-41B2-A192-87C68DBF69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DC7DD0A-8900-44D2-ACC3-5BA55DC6BA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DF3D55D-BDAF-4568-B302-287E983B6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7011E7F-BA17-4517-978C-62A1CAC75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376F9B6-38DE-4DD5-86C1-3422118C4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41C3734-DAEF-4A46-BEA1-D5AD3312C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477B67C-64B0-4276-A896-25046D11B7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DFC2517-2C23-416A-816A-78BC0D55C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0C33528-1E61-46AF-AB71-5D8A4421A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FEEF936-1B01-48F9-92E8-409D0D0AE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A937AE8-840F-4140-9ABB-092572380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29BB531-A47E-49A2-B75C-12D80A405D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9A5FD65-1327-4177-AE7B-43F621AF5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9AE2EAE-6FC0-4C80-89B2-17458DB60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CE40E8B-1E04-4754-94C9-ACE347819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FE685B0-23E4-4A55-97D5-8667B3690C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2D75DC8-932A-4363-AFCC-31CD4672D1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00FA6579-9606-4A7A-8519-FBED9C6FA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971" y="1"/>
            <a:ext cx="12196969" cy="3200399"/>
          </a:xfrm>
          <a:custGeom>
            <a:avLst/>
            <a:gdLst>
              <a:gd name="connsiteX0" fmla="*/ 8951169 w 12179808"/>
              <a:gd name="connsiteY0" fmla="*/ 14 h 3200399"/>
              <a:gd name="connsiteX1" fmla="*/ 11653845 w 12179808"/>
              <a:gd name="connsiteY1" fmla="*/ 98641 h 3200399"/>
              <a:gd name="connsiteX2" fmla="*/ 12178450 w 12179808"/>
              <a:gd name="connsiteY2" fmla="*/ 134761 h 3200399"/>
              <a:gd name="connsiteX3" fmla="*/ 12178450 w 12179808"/>
              <a:gd name="connsiteY3" fmla="*/ 852282 h 3200399"/>
              <a:gd name="connsiteX4" fmla="*/ 12179808 w 12179808"/>
              <a:gd name="connsiteY4" fmla="*/ 852282 h 3200399"/>
              <a:gd name="connsiteX5" fmla="*/ 12179808 w 12179808"/>
              <a:gd name="connsiteY5" fmla="*/ 1752600 h 3200399"/>
              <a:gd name="connsiteX6" fmla="*/ 12179808 w 12179808"/>
              <a:gd name="connsiteY6" fmla="*/ 1981199 h 3200399"/>
              <a:gd name="connsiteX7" fmla="*/ 12179808 w 12179808"/>
              <a:gd name="connsiteY7" fmla="*/ 3200399 h 3200399"/>
              <a:gd name="connsiteX8" fmla="*/ 0 w 12179808"/>
              <a:gd name="connsiteY8" fmla="*/ 3200399 h 3200399"/>
              <a:gd name="connsiteX9" fmla="*/ 0 w 12179808"/>
              <a:gd name="connsiteY9" fmla="*/ 1981199 h 3200399"/>
              <a:gd name="connsiteX10" fmla="*/ 0 w 12179808"/>
              <a:gd name="connsiteY10" fmla="*/ 1752600 h 3200399"/>
              <a:gd name="connsiteX11" fmla="*/ 0 w 12179808"/>
              <a:gd name="connsiteY11" fmla="*/ 940776 h 3200399"/>
              <a:gd name="connsiteX12" fmla="*/ 0 w 12179808"/>
              <a:gd name="connsiteY12" fmla="*/ 852282 h 3200399"/>
              <a:gd name="connsiteX13" fmla="*/ 0 w 12179808"/>
              <a:gd name="connsiteY13" fmla="*/ 475166 h 3200399"/>
              <a:gd name="connsiteX14" fmla="*/ 8951169 w 12179808"/>
              <a:gd name="connsiteY14" fmla="*/ 14 h 320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79808" h="3200399">
                <a:moveTo>
                  <a:pt x="8951169" y="14"/>
                </a:moveTo>
                <a:cubicBezTo>
                  <a:pt x="9704520" y="748"/>
                  <a:pt x="10578586" y="29202"/>
                  <a:pt x="11653845" y="98641"/>
                </a:cubicBezTo>
                <a:lnTo>
                  <a:pt x="12178450" y="134761"/>
                </a:lnTo>
                <a:lnTo>
                  <a:pt x="12178450" y="852282"/>
                </a:lnTo>
                <a:lnTo>
                  <a:pt x="12179808" y="852282"/>
                </a:lnTo>
                <a:lnTo>
                  <a:pt x="12179808" y="1752600"/>
                </a:lnTo>
                <a:lnTo>
                  <a:pt x="12179808" y="1981199"/>
                </a:lnTo>
                <a:lnTo>
                  <a:pt x="12179808" y="3200399"/>
                </a:lnTo>
                <a:lnTo>
                  <a:pt x="0" y="3200399"/>
                </a:lnTo>
                <a:lnTo>
                  <a:pt x="0" y="1981199"/>
                </a:lnTo>
                <a:lnTo>
                  <a:pt x="0" y="1752600"/>
                </a:lnTo>
                <a:lnTo>
                  <a:pt x="0" y="940776"/>
                </a:lnTo>
                <a:lnTo>
                  <a:pt x="0" y="852282"/>
                </a:lnTo>
                <a:lnTo>
                  <a:pt x="0" y="475166"/>
                </a:lnTo>
                <a:cubicBezTo>
                  <a:pt x="4768989" y="475166"/>
                  <a:pt x="5812206" y="-3043"/>
                  <a:pt x="8951169" y="14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FE12C3-AFA3-2597-4297-1EBA4685D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25" y="168613"/>
            <a:ext cx="10318738" cy="10857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820993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D431671-5191-4947-8899-E90505A70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77D2E98-ED65-4121-9DA5-6DBB831D0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A94A307-5B5D-4E42-95B3-064D5093A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CB3B32C-3BDA-4D41-9802-681B0599F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5BDBFD6-7C61-4520-8203-BAB1986C1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4ABA4D7-9904-42C4-B0CD-B1CE2E0D3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B63F0D6-8747-4126-9359-B730EB21B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91CD660-F5B2-49AC-9EFC-CE94B843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4BEB7EB-8E7F-4A4B-8581-73CE2003F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04FB70E-6820-4456-872A-937F52060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3598DD6-9887-4CF7-BAFE-F96E0324E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A503E64-565F-465B-A25C-042C5706C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140EE7B-5CA1-4DCB-8652-6E4D2147B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85077BE-700D-4C44-AA4D-7CF4E8FD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B8B3FEB-D353-443D-A148-39156065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1FF5FBB-3BD8-46EB-BDF9-081B29A44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C2E11FD-78A4-4F5C-A419-F0237DCAD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F708EBE-3154-4FF4-8E8F-88A076208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7A99B5C-EB03-4D56-8DFE-B006D708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FCBAFF0-9FB4-4160-B9BE-CCBE1D8B8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26953D7-154A-49A4-B2E1-D94D365EC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36E3E12-5D96-48DB-8320-62942877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A059482-79BA-4E80-80A2-36FD8408D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4EF88B3-C210-433D-B20D-FE41B4D5F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3665D3E-61E7-4EDF-A208-56449D765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74CF3B0-C9C3-4683-94A3-DC0AE1E74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BE90EF9-6DF5-47F4-A069-9F613C814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844EBDE-5A9F-4E9F-8A55-57FB9E979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491FC45-82C4-40CD-8D0C-0A2F86E8A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1AD0FE3-6144-4171-943E-0E65D08E8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7BA4499-5E6A-4998-A0F4-614E6555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AFE7A6F-A7F0-4406-809F-E23FCB20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A7C0F5F-D35E-9303-7E24-EDB12F4A4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653" y="725951"/>
            <a:ext cx="4927425" cy="1938525"/>
          </a:xfrm>
        </p:spPr>
        <p:txBody>
          <a:bodyPr>
            <a:normAutofit/>
          </a:bodyPr>
          <a:lstStyle/>
          <a:p>
            <a:r>
              <a:rPr lang="en-US" dirty="0"/>
              <a:t>Where it all started....</a:t>
            </a:r>
          </a:p>
        </p:txBody>
      </p:sp>
      <p:pic>
        <p:nvPicPr>
          <p:cNvPr id="48" name="Picture 47" descr="Bottles in a production line">
            <a:extLst>
              <a:ext uri="{FF2B5EF4-FFF2-40B4-BE49-F238E27FC236}">
                <a16:creationId xmlns:a16="http://schemas.microsoft.com/office/drawing/2014/main" id="{5A7F68E9-D30C-C967-7F37-1C909C99A6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97" r="38399" b="-3"/>
          <a:stretch/>
        </p:blipFill>
        <p:spPr>
          <a:xfrm>
            <a:off x="1" y="10"/>
            <a:ext cx="5854890" cy="6857990"/>
          </a:xfrm>
          <a:custGeom>
            <a:avLst/>
            <a:gdLst/>
            <a:ahLst/>
            <a:cxnLst/>
            <a:rect l="l" t="t" r="r" b="b"/>
            <a:pathLst>
              <a:path w="6036633" h="6858000">
                <a:moveTo>
                  <a:pt x="0" y="0"/>
                </a:moveTo>
                <a:lnTo>
                  <a:pt x="5782584" y="0"/>
                </a:lnTo>
                <a:lnTo>
                  <a:pt x="5847735" y="280891"/>
                </a:lnTo>
                <a:cubicBezTo>
                  <a:pt x="6512611" y="3337011"/>
                  <a:pt x="5215360" y="3533975"/>
                  <a:pt x="5130974" y="6590095"/>
                </a:cubicBezTo>
                <a:lnTo>
                  <a:pt x="512734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9" name="Right Triangle 48">
            <a:extLst>
              <a:ext uri="{FF2B5EF4-FFF2-40B4-BE49-F238E27FC236}">
                <a16:creationId xmlns:a16="http://schemas.microsoft.com/office/drawing/2014/main" id="{BEAC0A80-07D3-49CB-87C3-BC34F219D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6297339" y="-29262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B4A9E-0BBC-EE4E-49C3-017D3832F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8653" y="2886116"/>
            <a:ext cx="4927425" cy="32459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2016 – three Executive Directors and a bottle of wine</a:t>
            </a:r>
          </a:p>
          <a:p>
            <a:pPr lvl="1">
              <a:buClr>
                <a:srgbClr val="B68A7B"/>
              </a:buClr>
              <a:buFont typeface="Courier New" panose="05000000000000000000" pitchFamily="2" charset="2"/>
              <a:buChar char="o"/>
            </a:pPr>
            <a:r>
              <a:rPr lang="en-US" dirty="0"/>
              <a:t>Ottawa Carleton </a:t>
            </a:r>
            <a:r>
              <a:rPr lang="en-US" dirty="0" err="1"/>
              <a:t>Lifeskills</a:t>
            </a:r>
            <a:r>
              <a:rPr lang="en-US" dirty="0"/>
              <a:t> (12 million budget; 200 of staff)</a:t>
            </a:r>
          </a:p>
          <a:p>
            <a:pPr lvl="1">
              <a:buClr>
                <a:srgbClr val="B68A7B"/>
              </a:buClr>
              <a:buFont typeface="Courier New" panose="05000000000000000000" pitchFamily="2" charset="2"/>
              <a:buChar char="o"/>
            </a:pPr>
            <a:r>
              <a:rPr lang="en-US" dirty="0"/>
              <a:t>Ottawa Foyers Partage (4 million budget,100 of staff)</a:t>
            </a:r>
          </a:p>
          <a:p>
            <a:pPr lvl="1">
              <a:buClr>
                <a:srgbClr val="B68A7B"/>
              </a:buClr>
              <a:buFont typeface="Courier New" panose="05000000000000000000" pitchFamily="2" charset="2"/>
              <a:buChar char="o"/>
            </a:pPr>
            <a:r>
              <a:rPr lang="en-US" dirty="0"/>
              <a:t>Ottawa Rotary Home (5 million budget, 65 staff)</a:t>
            </a:r>
          </a:p>
          <a:p>
            <a:pPr marL="0" indent="0">
              <a:buClr>
                <a:srgbClr val="B68A7B"/>
              </a:buClr>
              <a:buNone/>
            </a:pPr>
            <a:endParaRPr lang="en-US" dirty="0"/>
          </a:p>
          <a:p>
            <a:pPr>
              <a:buClr>
                <a:srgbClr val="B68A7B"/>
              </a:buClr>
            </a:pPr>
            <a:endParaRPr lang="en-US" dirty="0"/>
          </a:p>
          <a:p>
            <a:pPr lvl="2">
              <a:buClr>
                <a:srgbClr val="B68A7B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23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431671-5191-4947-8899-E90505A70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77D2E98-ED65-4121-9DA5-6DBB831D0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A94A307-5B5D-4E42-95B3-064D5093A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CB3B32C-3BDA-4D41-9802-681B0599F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5BDBFD6-7C61-4520-8203-BAB1986C1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4ABA4D7-9904-42C4-B0CD-B1CE2E0D3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B63F0D6-8747-4126-9359-B730EB21B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91CD660-F5B2-49AC-9EFC-CE94B843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4BEB7EB-8E7F-4A4B-8581-73CE2003F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04FB70E-6820-4456-872A-937F52060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3598DD6-9887-4CF7-BAFE-F96E0324E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A503E64-565F-465B-A25C-042C5706C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140EE7B-5CA1-4DCB-8652-6E4D2147B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85077BE-700D-4C44-AA4D-7CF4E8FD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B8B3FEB-D353-443D-A148-39156065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1FF5FBB-3BD8-46EB-BDF9-081B29A44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C2E11FD-78A4-4F5C-A419-F0237DCAD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F708EBE-3154-4FF4-8E8F-88A076208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7A99B5C-EB03-4D56-8DFE-B006D708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FCBAFF0-9FB4-4160-B9BE-CCBE1D8B8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26953D7-154A-49A4-B2E1-D94D365EC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36E3E12-5D96-48DB-8320-62942877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A059482-79BA-4E80-80A2-36FD8408D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4EF88B3-C210-433D-B20D-FE41B4D5F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3665D3E-61E7-4EDF-A208-56449D765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74CF3B0-C9C3-4683-94A3-DC0AE1E74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BE90EF9-6DF5-47F4-A069-9F613C814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844EBDE-5A9F-4E9F-8A55-57FB9E979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491FC45-82C4-40CD-8D0C-0A2F86E8A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1AD0FE3-6144-4171-943E-0E65D08E8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7BA4499-5E6A-4998-A0F4-614E6555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AFE7A6F-A7F0-4406-809F-E23FCB20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5DEB13D-FB78-3DA8-2799-B8ACAA97A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653" y="725951"/>
            <a:ext cx="4927425" cy="1938525"/>
          </a:xfrm>
        </p:spPr>
        <p:txBody>
          <a:bodyPr>
            <a:normAutofit/>
          </a:bodyPr>
          <a:lstStyle/>
          <a:p>
            <a:r>
              <a:rPr lang="en-US" dirty="0"/>
              <a:t>Initial Objectives</a:t>
            </a:r>
          </a:p>
        </p:txBody>
      </p: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BA58C874-0296-6095-71D9-EBB95126A9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901" r="2576" b="3"/>
          <a:stretch/>
        </p:blipFill>
        <p:spPr>
          <a:xfrm>
            <a:off x="1" y="10"/>
            <a:ext cx="5854890" cy="6857990"/>
          </a:xfrm>
          <a:custGeom>
            <a:avLst/>
            <a:gdLst/>
            <a:ahLst/>
            <a:cxnLst/>
            <a:rect l="l" t="t" r="r" b="b"/>
            <a:pathLst>
              <a:path w="6036633" h="6858000">
                <a:moveTo>
                  <a:pt x="0" y="0"/>
                </a:moveTo>
                <a:lnTo>
                  <a:pt x="5782584" y="0"/>
                </a:lnTo>
                <a:lnTo>
                  <a:pt x="5847735" y="280891"/>
                </a:lnTo>
                <a:cubicBezTo>
                  <a:pt x="6512611" y="3337011"/>
                  <a:pt x="5215360" y="3533975"/>
                  <a:pt x="5130974" y="6590095"/>
                </a:cubicBezTo>
                <a:lnTo>
                  <a:pt x="512734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BEAC0A80-07D3-49CB-87C3-BC34F219D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6297339" y="-29262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E68DD-DFD8-AB5B-73E5-A30BF1BB1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8653" y="2886116"/>
            <a:ext cx="4927425" cy="324593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400"/>
              <a:t>Act as a center of excellence in leading best practices, knowledge transfer, partnering and collaboration</a:t>
            </a:r>
          </a:p>
          <a:p>
            <a:pPr>
              <a:lnSpc>
                <a:spcPct val="100000"/>
              </a:lnSpc>
              <a:buClr>
                <a:srgbClr val="B68A7B"/>
              </a:buClr>
            </a:pPr>
            <a:r>
              <a:rPr lang="en-US" sz="1400"/>
              <a:t>Streamline business functions for efficiency to increase performance and accountability</a:t>
            </a:r>
          </a:p>
          <a:p>
            <a:pPr>
              <a:lnSpc>
                <a:spcPct val="100000"/>
              </a:lnSpc>
              <a:buClr>
                <a:srgbClr val="B68A7B"/>
              </a:buClr>
            </a:pPr>
            <a:r>
              <a:rPr lang="en-US" sz="1400"/>
              <a:t>Improve administrative efficiencies to eliminate redundancy and duplication of work</a:t>
            </a:r>
          </a:p>
          <a:p>
            <a:pPr>
              <a:lnSpc>
                <a:spcPct val="100000"/>
              </a:lnSpc>
              <a:buClr>
                <a:srgbClr val="B68A7B"/>
              </a:buClr>
            </a:pPr>
            <a:r>
              <a:rPr lang="en-US" sz="1400"/>
              <a:t>Better manage and mitigate upcoming risks in terms of succession planning, implementation of new legislative requirements, </a:t>
            </a:r>
            <a:r>
              <a:rPr lang="en-US" sz="1400" err="1"/>
              <a:t>etc</a:t>
            </a:r>
          </a:p>
          <a:p>
            <a:pPr>
              <a:lnSpc>
                <a:spcPct val="100000"/>
              </a:lnSpc>
              <a:buClr>
                <a:srgbClr val="B68A7B"/>
              </a:buClr>
            </a:pPr>
            <a:r>
              <a:rPr lang="en-US" sz="1400"/>
              <a:t>Building community capacity by developing sustainable service delivery models </a:t>
            </a:r>
          </a:p>
        </p:txBody>
      </p:sp>
    </p:spTree>
    <p:extLst>
      <p:ext uri="{BB962C8B-B14F-4D97-AF65-F5344CB8AC3E}">
        <p14:creationId xmlns:p14="http://schemas.microsoft.com/office/powerpoint/2010/main" val="2684895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4D45BF-E397-40C0-AFE3-A4149E60E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F4CD44-7930-4EB8-9A74-8D2F9E636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F1268F0-44F7-4AC9-A3E6-9527C22F3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880B23C-29A4-4D11-8671-EE46FECE7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C2CF28E-44F6-4983-9729-A705B8709B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B11666B-80E2-4F7D-9613-17A65CBC17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ABFAC7C-C1E8-4988-864D-3B05D3006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2EE5A4C-9245-46EB-B145-8FDFBE6E1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BFEDEDB-B657-4E62-9962-28BF54122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65EFAA5-5243-4FE8-819B-80D4995BB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F92E633-809E-4E07-965A-F2F9EDCF7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0DE1690-3F94-4C79-9357-6653BEEF1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529D5DF-1A9E-4690-B016-03FB1E72DC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6F8E2D2-E88C-4F73-A660-D2B76298C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37BF3BB-FE7A-410E-AA57-73485A775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0EC5EB5-F6E1-441C-AB44-799A5DF1B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D6F199F-9E76-4C7E-9DF6-20EE550DF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91704E7-976B-4FE0-9381-8EB7818E7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5603A9-61D4-4172-AF77-7A7CE408A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73C1AA7-2357-41A1-A057-FA2D44DAD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0024205-8F58-4C8D-BE50-35E40091B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737BEEA-3398-4C1B-AB48-E7173325C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5EE29AB-4E85-418B-A6D3-3E7B401855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ADE2BEB-6A23-4DFC-9A4E-E44F3CA9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ECE8D73-51C6-4818-8BD9-9202BBA0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EA7AA7F-CD9D-4820-B463-7B9CFEC8E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1618CA6-513B-458C-89C1-1FE15F1F43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5BACA43-902B-4444-95CB-5165D5483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8A07376-1103-43DD-A6D6-D7BAF6F00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FCEA8A1-BC0E-4221-B9E5-3D3C7BA261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55D27E5-DFE1-4EE8-B982-0A3922359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FD07B27-85E5-4F3B-B432-CDBDC0F6E6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B78179E-DE7D-4A30-9BDC-05D7AE217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07E3C0EF-2D2A-42BA-B4E2-76E2B1FC5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4143" y="3153945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BC1E98-5ADD-50E1-4D75-0F2CA662D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0"/>
            <a:ext cx="3428812" cy="5436630"/>
          </a:xfrm>
        </p:spPr>
        <p:txBody>
          <a:bodyPr anchor="ctr">
            <a:normAutofit/>
          </a:bodyPr>
          <a:lstStyle/>
          <a:p>
            <a:r>
              <a:rPr lang="en-US" sz="3700"/>
              <a:t>Employment and Modernization Proposal submitted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72D0573-37D9-055A-2E01-F241CE2453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8081620"/>
              </p:ext>
            </p:extLst>
          </p:nvPr>
        </p:nvGraphicFramePr>
        <p:xfrm>
          <a:off x="5103282" y="170170"/>
          <a:ext cx="6879517" cy="5973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44209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ACF18-6F29-2B3B-A668-78DB5296E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of the Project</a:t>
            </a:r>
          </a:p>
        </p:txBody>
      </p:sp>
      <p:pic>
        <p:nvPicPr>
          <p:cNvPr id="4" name="Content Placeholder 3" descr="A diagram of a project&#10;&#10;Description automatically generated">
            <a:extLst>
              <a:ext uri="{FF2B5EF4-FFF2-40B4-BE49-F238E27FC236}">
                <a16:creationId xmlns:a16="http://schemas.microsoft.com/office/drawing/2014/main" id="{587D59C3-2639-E67B-2952-B4D8B3A139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52727" y="2340131"/>
            <a:ext cx="7902345" cy="3564436"/>
          </a:xfrm>
        </p:spPr>
      </p:pic>
    </p:spTree>
    <p:extLst>
      <p:ext uri="{BB962C8B-B14F-4D97-AF65-F5344CB8AC3E}">
        <p14:creationId xmlns:p14="http://schemas.microsoft.com/office/powerpoint/2010/main" val="1599368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107134A1-6E23-4417-8A0E-6B7013EE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2FD622D-988E-4643-87EB-6197BAB53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017DA54-DDDC-44E6-8AC4-7FDC000A2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82E709A-9270-42A6-8B58-D1F149D2D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D07979B-226B-4F37-B9F9-DAAAFCF187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61923EF-C2E0-4CB2-A37D-56251914B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81FC8C6-CA0F-414F-B5D8-A22C3BA18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D0A1778-5358-4A84-AFC7-F5FE52170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7CA575A-2DD5-4400-A8EB-CA087B366E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6FE83E2-842D-4DB0-879B-0AAE74E88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C65B4D5-97A8-4B99-95F1-A8ABACD57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99C1AEC-921E-4B21-AB7C-3B314FAF8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BC6C036-973A-4049-A3ED-DBE599BFC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933D27E-05C8-4261-BFB0-C543438143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810A5DC-6FA9-4464-B677-A8EE7C068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C4C342D-588F-4B7E-8911-5079C1E27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B43446F-FEE4-48A6-B092-FCA67607A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37AAF31-1287-4F06-82C2-152B97CE4C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B0E018F-0A4A-4940-A9C5-2F75378781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FAD144D6-982B-4822-9C5F-D588A3CF38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B969311-3C7A-46EE-9348-6B4336641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9FECC74-E0E3-4128-8632-2FA994140F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8D280A9-4057-47B5-A9AE-7AF211431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EDAC388-396D-47BE-A84F-13F905DE47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BC423F5-785F-4726-A136-AFB50AA1E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1D18134-78BA-4375-8130-1036457BC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1EC74D1-2591-4C00-AADF-5CCDAA556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7C355CE-3A38-42CE-B108-F859C995E1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838FD71-CBEE-4752-81BF-145F91BAE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0C40E9D-9C2D-478A-8BD0-FC1623D55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800592A-3AD4-4CB7-A596-B160E835B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84DF9447-BDCC-4AD3-BD3F-6203D64B1E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B8BF451A-8BE3-4DAE-9731-362B5D5E35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Flowchart: Document 83">
            <a:extLst>
              <a:ext uri="{FF2B5EF4-FFF2-40B4-BE49-F238E27FC236}">
                <a16:creationId xmlns:a16="http://schemas.microsoft.com/office/drawing/2014/main" id="{B135F0A9-346D-45D8-9316-99A6C7776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2192000" cy="6491298"/>
          </a:xfrm>
          <a:prstGeom prst="flowChartDocumen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uzzle pieces">
            <a:extLst>
              <a:ext uri="{FF2B5EF4-FFF2-40B4-BE49-F238E27FC236}">
                <a16:creationId xmlns:a16="http://schemas.microsoft.com/office/drawing/2014/main" id="{CC086008-1444-1148-F60B-CE7113FF5B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0429" r="2" b="10436"/>
          <a:stretch/>
        </p:blipFill>
        <p:spPr>
          <a:xfrm>
            <a:off x="-6331" y="-14856"/>
            <a:ext cx="12208610" cy="6424896"/>
          </a:xfrm>
          <a:custGeom>
            <a:avLst/>
            <a:gdLst/>
            <a:ahLst/>
            <a:cxnLst/>
            <a:rect l="l" t="t" r="r" b="b"/>
            <a:pathLst>
              <a:path w="12205236" h="6424896">
                <a:moveTo>
                  <a:pt x="0" y="0"/>
                </a:moveTo>
                <a:lnTo>
                  <a:pt x="12205236" y="0"/>
                </a:lnTo>
                <a:lnTo>
                  <a:pt x="12205236" y="5218929"/>
                </a:lnTo>
                <a:cubicBezTo>
                  <a:pt x="6290213" y="5218929"/>
                  <a:pt x="6105369" y="7085096"/>
                  <a:pt x="548482" y="6174545"/>
                </a:cubicBezTo>
                <a:lnTo>
                  <a:pt x="0" y="60787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C0D860-A541-B50C-5B54-4EC3BD29E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10325000" cy="14424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Shared Vision and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F6359-A715-5630-C557-606E571A5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9" y="2340131"/>
            <a:ext cx="9312562" cy="2475557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1300" dirty="0">
                <a:solidFill>
                  <a:srgbClr val="FFFFFF"/>
                </a:solidFill>
              </a:rPr>
              <a:t>At the beginning of the project, all three organizations agreed that NEWCO will:</a:t>
            </a:r>
          </a:p>
          <a:p>
            <a:pPr lvl="1">
              <a:lnSpc>
                <a:spcPct val="100000"/>
              </a:lnSpc>
              <a:buClr>
                <a:srgbClr val="B68A7B"/>
              </a:buClr>
              <a:buFont typeface="Courier New" panose="05000000000000000000" pitchFamily="2" charset="2"/>
              <a:buChar char="o"/>
            </a:pPr>
            <a:r>
              <a:rPr lang="en-US" sz="1300" dirty="0">
                <a:solidFill>
                  <a:srgbClr val="FFFFFF"/>
                </a:solidFill>
              </a:rPr>
              <a:t>Build on the goodwill and history of collaboration and partnerships between the Partners and strengthen services to the Partner's clients and community.</a:t>
            </a:r>
          </a:p>
          <a:p>
            <a:pPr lvl="1">
              <a:lnSpc>
                <a:spcPct val="100000"/>
              </a:lnSpc>
              <a:buClr>
                <a:srgbClr val="B68A7B"/>
              </a:buClr>
              <a:buFont typeface="Courier New" panose="05000000000000000000" pitchFamily="2" charset="2"/>
              <a:buChar char="o"/>
            </a:pPr>
            <a:r>
              <a:rPr lang="en-US" sz="1300" dirty="0">
                <a:solidFill>
                  <a:srgbClr val="FFFFFF"/>
                </a:solidFill>
              </a:rPr>
              <a:t>Maintain the uniqueness of each Partner throughout the process (maintain individual mandates –not a merger and no job loss)</a:t>
            </a:r>
          </a:p>
          <a:p>
            <a:pPr lvl="1">
              <a:lnSpc>
                <a:spcPct val="100000"/>
              </a:lnSpc>
              <a:buClr>
                <a:srgbClr val="B68A7B"/>
              </a:buClr>
              <a:buFont typeface="Courier New" panose="05000000000000000000" pitchFamily="2" charset="2"/>
              <a:buChar char="o"/>
            </a:pPr>
            <a:r>
              <a:rPr lang="en-US" sz="1300" dirty="0">
                <a:solidFill>
                  <a:srgbClr val="FFFFFF"/>
                </a:solidFill>
              </a:rPr>
              <a:t>Enhance Partner financial sustainability and facilitate future growth</a:t>
            </a:r>
          </a:p>
          <a:p>
            <a:pPr lvl="1">
              <a:lnSpc>
                <a:spcPct val="100000"/>
              </a:lnSpc>
              <a:buClr>
                <a:srgbClr val="B68A7B"/>
              </a:buClr>
              <a:buFont typeface="Courier New" panose="05000000000000000000" pitchFamily="2" charset="2"/>
              <a:buChar char="o"/>
            </a:pPr>
            <a:r>
              <a:rPr lang="en-US" sz="1300" dirty="0">
                <a:solidFill>
                  <a:srgbClr val="FFFFFF"/>
                </a:solidFill>
              </a:rPr>
              <a:t>Ensure staff concerns are addressed through timely communication throughout process</a:t>
            </a:r>
          </a:p>
          <a:p>
            <a:pPr lvl="1">
              <a:lnSpc>
                <a:spcPct val="100000"/>
              </a:lnSpc>
              <a:buClr>
                <a:srgbClr val="B68A7B"/>
              </a:buClr>
              <a:buFont typeface="Courier New" panose="05000000000000000000" pitchFamily="2" charset="2"/>
              <a:buChar char="o"/>
            </a:pPr>
            <a:r>
              <a:rPr lang="en-US" sz="1300" dirty="0">
                <a:solidFill>
                  <a:srgbClr val="FFFFFF"/>
                </a:solidFill>
              </a:rPr>
              <a:t>Be open to new and innovative External Shared </a:t>
            </a:r>
            <a:r>
              <a:rPr lang="en-US" sz="1300" dirty="0" err="1">
                <a:solidFill>
                  <a:srgbClr val="FFFFFF"/>
                </a:solidFill>
              </a:rPr>
              <a:t>ervices</a:t>
            </a:r>
            <a:r>
              <a:rPr lang="en-US" sz="1300" dirty="0">
                <a:solidFill>
                  <a:srgbClr val="FFFFFF"/>
                </a:solidFill>
              </a:rPr>
              <a:t> models for NFP sector</a:t>
            </a:r>
          </a:p>
          <a:p>
            <a:pPr lvl="1">
              <a:lnSpc>
                <a:spcPct val="100000"/>
              </a:lnSpc>
              <a:buClr>
                <a:srgbClr val="B68A7B"/>
              </a:buClr>
              <a:buFont typeface="Courier New" panose="05000000000000000000" pitchFamily="2" charset="2"/>
              <a:buChar char="o"/>
            </a:pPr>
            <a:r>
              <a:rPr lang="en-US" sz="1300" dirty="0">
                <a:solidFill>
                  <a:srgbClr val="FFFFFF"/>
                </a:solidFill>
              </a:rPr>
              <a:t>Improve outcomes </a:t>
            </a:r>
            <a:r>
              <a:rPr lang="en-US" sz="1300" dirty="0" err="1">
                <a:solidFill>
                  <a:srgbClr val="FFFFFF"/>
                </a:solidFill>
              </a:rPr>
              <a:t>fo</a:t>
            </a:r>
            <a:r>
              <a:rPr lang="en-US" sz="1300" dirty="0">
                <a:solidFill>
                  <a:srgbClr val="FFFFFF"/>
                </a:solidFill>
              </a:rPr>
              <a:t> individuals with developmental disabilities</a:t>
            </a:r>
          </a:p>
          <a:p>
            <a:pPr lvl="1">
              <a:lnSpc>
                <a:spcPct val="100000"/>
              </a:lnSpc>
              <a:buClr>
                <a:srgbClr val="B68A7B"/>
              </a:buClr>
              <a:buFont typeface="Courier New" panose="05000000000000000000" pitchFamily="2" charset="2"/>
              <a:buChar char="o"/>
            </a:pPr>
            <a:r>
              <a:rPr lang="en-US" sz="1300" dirty="0">
                <a:solidFill>
                  <a:srgbClr val="FFFFFF"/>
                </a:solidFill>
              </a:rPr>
              <a:t>Focus on outcomes that are realistic, appropriate and able to be implemented</a:t>
            </a:r>
          </a:p>
        </p:txBody>
      </p:sp>
    </p:spTree>
    <p:extLst>
      <p:ext uri="{BB962C8B-B14F-4D97-AF65-F5344CB8AC3E}">
        <p14:creationId xmlns:p14="http://schemas.microsoft.com/office/powerpoint/2010/main" val="4237921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431671-5191-4947-8899-E90505A70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77D2E98-ED65-4121-9DA5-6DBB831D0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A94A307-5B5D-4E42-95B3-064D5093A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CB3B32C-3BDA-4D41-9802-681B0599F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5BDBFD6-7C61-4520-8203-BAB1986C1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4ABA4D7-9904-42C4-B0CD-B1CE2E0D3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B63F0D6-8747-4126-9359-B730EB21B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91CD660-F5B2-49AC-9EFC-CE94B843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4BEB7EB-8E7F-4A4B-8581-73CE2003F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04FB70E-6820-4456-872A-937F52060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3598DD6-9887-4CF7-BAFE-F96E0324E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A503E64-565F-465B-A25C-042C5706C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140EE7B-5CA1-4DCB-8652-6E4D2147B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85077BE-700D-4C44-AA4D-7CF4E8FD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B8B3FEB-D353-443D-A148-39156065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1FF5FBB-3BD8-46EB-BDF9-081B29A44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C2E11FD-78A4-4F5C-A419-F0237DCAD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F708EBE-3154-4FF4-8E8F-88A076208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7A99B5C-EB03-4D56-8DFE-B006D708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FCBAFF0-9FB4-4160-B9BE-CCBE1D8B8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26953D7-154A-49A4-B2E1-D94D365EC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36E3E12-5D96-48DB-8320-62942877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A059482-79BA-4E80-80A2-36FD8408D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4EF88B3-C210-433D-B20D-FE41B4D5F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3665D3E-61E7-4EDF-A208-56449D765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74CF3B0-C9C3-4683-94A3-DC0AE1E74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BE90EF9-6DF5-47F4-A069-9F613C814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844EBDE-5A9F-4E9F-8A55-57FB9E979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491FC45-82C4-40CD-8D0C-0A2F86E8A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1AD0FE3-6144-4171-943E-0E65D08E8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7BA4499-5E6A-4998-A0F4-614E6555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AFE7A6F-A7F0-4406-809F-E23FCB20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DB912EE-F9F3-8A70-DAEA-09F43F218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4927425" cy="19385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Agreed Criteria for Decision Making</a:t>
            </a:r>
            <a:endParaRPr lang="en-US"/>
          </a:p>
        </p:txBody>
      </p:sp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BEAC0A80-07D3-49CB-87C3-BC34F219D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1" y="20640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DE1B-82DF-C08A-1E60-6E827D6B2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9" y="2886116"/>
            <a:ext cx="4927425" cy="324593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Organizational Considerations: equal voice for each partner, costs shared, improve outcomes, maintain grassroots and individual missions, will result in greater capacity and quality of services</a:t>
            </a:r>
          </a:p>
          <a:p>
            <a:pPr>
              <a:lnSpc>
                <a:spcPct val="100000"/>
              </a:lnSpc>
              <a:buClr>
                <a:srgbClr val="B68A7B"/>
              </a:buClr>
            </a:pPr>
            <a:r>
              <a:rPr lang="en-US" sz="1600"/>
              <a:t>Shared Service Entity Considerations: facilitates sharing of best practice, systems and processes, streamlines and improves efficiency, revenue remains with partners, facilitates future growth, ability to expand model, develop a dispute resolution mechanism/agreement,</a:t>
            </a:r>
          </a:p>
          <a:p>
            <a:pPr>
              <a:lnSpc>
                <a:spcPct val="100000"/>
              </a:lnSpc>
              <a:buClr>
                <a:srgbClr val="B68A7B"/>
              </a:buClr>
            </a:pPr>
            <a:endParaRPr lang="en-US" sz="1600"/>
          </a:p>
        </p:txBody>
      </p:sp>
      <p:pic>
        <p:nvPicPr>
          <p:cNvPr id="5" name="Picture 4" descr="Puzzle pieces">
            <a:extLst>
              <a:ext uri="{FF2B5EF4-FFF2-40B4-BE49-F238E27FC236}">
                <a16:creationId xmlns:a16="http://schemas.microsoft.com/office/drawing/2014/main" id="{841620A8-D5DA-7E28-065E-A04ACC3C68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09" r="17406" b="5"/>
          <a:stretch/>
        </p:blipFill>
        <p:spPr>
          <a:xfrm>
            <a:off x="6309311" y="1"/>
            <a:ext cx="5899302" cy="6862230"/>
          </a:xfrm>
          <a:custGeom>
            <a:avLst/>
            <a:gdLst/>
            <a:ahLst/>
            <a:cxnLst/>
            <a:rect l="l" t="t" r="r" b="b"/>
            <a:pathLst>
              <a:path w="5923149" h="6857997">
                <a:moveTo>
                  <a:pt x="320173" y="0"/>
                </a:moveTo>
                <a:lnTo>
                  <a:pt x="5923149" y="0"/>
                </a:lnTo>
                <a:lnTo>
                  <a:pt x="5923149" y="6857997"/>
                </a:lnTo>
                <a:lnTo>
                  <a:pt x="1111789" y="6857997"/>
                </a:lnTo>
                <a:lnTo>
                  <a:pt x="1106562" y="6546368"/>
                </a:lnTo>
                <a:cubicBezTo>
                  <a:pt x="1000021" y="3425651"/>
                  <a:pt x="-688878" y="3321843"/>
                  <a:pt x="32017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82059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F5A73-8C7D-8227-9BA0-E788D21C7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1 Outcomes – Feasibility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87510-B2E4-32BA-1DAF-DB7D5107F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Shared commitment to strengthen infrastructure to better serve clients</a:t>
            </a:r>
          </a:p>
          <a:p>
            <a:pPr>
              <a:buClr>
                <a:srgbClr val="B68A7B"/>
              </a:buClr>
            </a:pPr>
            <a:r>
              <a:rPr lang="en-US" dirty="0"/>
              <a:t>Continuing synergies across three organizations</a:t>
            </a:r>
          </a:p>
          <a:p>
            <a:pPr>
              <a:buClr>
                <a:srgbClr val="B68A7B"/>
              </a:buClr>
            </a:pPr>
            <a:r>
              <a:rPr lang="en-US" dirty="0"/>
              <a:t>No significant barriers to achieving successful integration of back office services</a:t>
            </a:r>
          </a:p>
          <a:p>
            <a:pPr>
              <a:buClr>
                <a:srgbClr val="B68A7B"/>
              </a:buClr>
            </a:pPr>
            <a:r>
              <a:rPr lang="en-US" dirty="0"/>
              <a:t>Government support for continuing into next phase of activity</a:t>
            </a:r>
          </a:p>
          <a:p>
            <a:pPr>
              <a:buClr>
                <a:srgbClr val="B68A7B"/>
              </a:buClr>
            </a:pPr>
            <a:r>
              <a:rPr lang="en-US" dirty="0"/>
              <a:t>The consensus among the three partners is that the creation of a new shared services organization (SSO) could achieve several advantages.</a:t>
            </a:r>
          </a:p>
          <a:p>
            <a:pPr lvl="2">
              <a:buClr>
                <a:srgbClr val="B68A7B"/>
              </a:buClr>
            </a:pPr>
            <a:r>
              <a:rPr lang="en-US" dirty="0"/>
              <a:t>Reinforce that it wasn't a merger or amalgamation</a:t>
            </a:r>
          </a:p>
          <a:p>
            <a:pPr lvl="2">
              <a:buClr>
                <a:srgbClr val="B68A7B"/>
              </a:buClr>
            </a:pPr>
            <a:r>
              <a:rPr lang="en-US" dirty="0"/>
              <a:t>A new entity could support each organization in achieving vision and mission</a:t>
            </a:r>
          </a:p>
          <a:p>
            <a:pPr lvl="2">
              <a:buClr>
                <a:srgbClr val="B68A7B"/>
              </a:buClr>
            </a:pPr>
            <a:r>
              <a:rPr lang="en-US" dirty="0"/>
              <a:t>Opportunity to increase capacity and efficiencies – for organization and the sector</a:t>
            </a:r>
          </a:p>
          <a:p>
            <a:pPr marL="457200" lvl="2" indent="0">
              <a:buClr>
                <a:srgbClr val="B68A7B"/>
              </a:buClr>
              <a:buNone/>
            </a:pPr>
            <a:r>
              <a:rPr lang="en-US" dirty="0"/>
              <a:t>Non-Bind MOU signed to demonstrate organizational commitment</a:t>
            </a:r>
          </a:p>
        </p:txBody>
      </p:sp>
    </p:spTree>
    <p:extLst>
      <p:ext uri="{BB962C8B-B14F-4D97-AF65-F5344CB8AC3E}">
        <p14:creationId xmlns:p14="http://schemas.microsoft.com/office/powerpoint/2010/main" val="3963355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4D45BF-E397-40C0-AFE3-A4149E60E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F4CD44-7930-4EB8-9A74-8D2F9E636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F1268F0-44F7-4AC9-A3E6-9527C22F3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880B23C-29A4-4D11-8671-EE46FECE7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C2CF28E-44F6-4983-9729-A705B8709B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B11666B-80E2-4F7D-9613-17A65CBC17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ABFAC7C-C1E8-4988-864D-3B05D3006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2EE5A4C-9245-46EB-B145-8FDFBE6E1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BFEDEDB-B657-4E62-9962-28BF54122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65EFAA5-5243-4FE8-819B-80D4995BB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F92E633-809E-4E07-965A-F2F9EDCF7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0DE1690-3F94-4C79-9357-6653BEEF1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529D5DF-1A9E-4690-B016-03FB1E72DC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6F8E2D2-E88C-4F73-A660-D2B76298C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37BF3BB-FE7A-410E-AA57-73485A775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0EC5EB5-F6E1-441C-AB44-799A5DF1B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D6F199F-9E76-4C7E-9DF6-20EE550DF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91704E7-976B-4FE0-9381-8EB7818E7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5603A9-61D4-4172-AF77-7A7CE408A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73C1AA7-2357-41A1-A057-FA2D44DAD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0024205-8F58-4C8D-BE50-35E40091B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737BEEA-3398-4C1B-AB48-E7173325C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5EE29AB-4E85-418B-A6D3-3E7B401855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ADE2BEB-6A23-4DFC-9A4E-E44F3CA9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ECE8D73-51C6-4818-8BD9-9202BBA0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EA7AA7F-CD9D-4820-B463-7B9CFEC8E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1618CA6-513B-458C-89C1-1FE15F1F43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5BACA43-902B-4444-95CB-5165D5483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8A07376-1103-43DD-A6D6-D7BAF6F00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FCEA8A1-BC0E-4221-B9E5-3D3C7BA261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55D27E5-DFE1-4EE8-B982-0A3922359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FD07B27-85E5-4F3B-B432-CDBDC0F6E6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B78179E-DE7D-4A30-9BDC-05D7AE217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07E3C0EF-2D2A-42BA-B4E2-76E2B1FC5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4143" y="3153945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094D70-DBAE-EEBF-01EC-4B192C63D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0"/>
            <a:ext cx="3428812" cy="5436630"/>
          </a:xfrm>
        </p:spPr>
        <p:txBody>
          <a:bodyPr anchor="ctr">
            <a:normAutofit/>
          </a:bodyPr>
          <a:lstStyle/>
          <a:p>
            <a:r>
              <a:rPr lang="en-US" dirty="0"/>
              <a:t>Phase 2 Outcomes – Due Diligence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D4F572B-1C1B-6DE2-F910-7127CBDC9E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9978526"/>
              </p:ext>
            </p:extLst>
          </p:nvPr>
        </p:nvGraphicFramePr>
        <p:xfrm>
          <a:off x="4036482" y="189220"/>
          <a:ext cx="7660567" cy="5973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6257486"/>
      </p:ext>
    </p:extLst>
  </p:cSld>
  <p:clrMapOvr>
    <a:masterClrMapping/>
  </p:clrMapOvr>
</p:sld>
</file>

<file path=ppt/theme/theme1.xml><?xml version="1.0" encoding="utf-8"?>
<a:theme xmlns:a="http://schemas.openxmlformats.org/drawingml/2006/main" name="CosineVTI">
  <a:themeElements>
    <a:clrScheme name="AnalogousFromLightSeedRightStep">
      <a:dk1>
        <a:srgbClr val="000000"/>
      </a:dk1>
      <a:lt1>
        <a:srgbClr val="FFFFFF"/>
      </a:lt1>
      <a:dk2>
        <a:srgbClr val="412B24"/>
      </a:dk2>
      <a:lt2>
        <a:srgbClr val="E2E7E8"/>
      </a:lt2>
      <a:accent1>
        <a:srgbClr val="C1988C"/>
      </a:accent1>
      <a:accent2>
        <a:srgbClr val="B6A17C"/>
      </a:accent2>
      <a:accent3>
        <a:srgbClr val="A4A67E"/>
      </a:accent3>
      <a:accent4>
        <a:srgbClr val="90A974"/>
      </a:accent4>
      <a:accent5>
        <a:srgbClr val="86AB81"/>
      </a:accent5>
      <a:accent6>
        <a:srgbClr val="77AF88"/>
      </a:accent6>
      <a:hlink>
        <a:srgbClr val="5C8A98"/>
      </a:hlink>
      <a:folHlink>
        <a:srgbClr val="7F7F7F"/>
      </a:folHlink>
    </a:clrScheme>
    <a:fontScheme name="Custom 50">
      <a:majorFont>
        <a:latin typeface="Grandview"/>
        <a:ea typeface=""/>
        <a:cs typeface=""/>
      </a:majorFont>
      <a:minorFont>
        <a:latin typeface="Grandvi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ineVTI" id="{4F4449D5-5E9D-4D83-9E2A-939F9CF20276}" vid="{03166EA1-370F-4321-A61E-8851365B43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00504de-e1b8-4c12-bd27-48b7ff95c7b5">
      <Terms xmlns="http://schemas.microsoft.com/office/infopath/2007/PartnerControls"/>
    </lcf76f155ced4ddcb4097134ff3c332f>
    <TaxCatchAll xmlns="fdbd84cc-1b02-4ca7-a94b-58a74657846e" xsi:nil="true"/>
    <_Flow_SignoffStatus xmlns="200504de-e1b8-4c12-bd27-48b7ff95c7b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FBFB4E4AC4A2459FC80C84C19B118C" ma:contentTypeVersion="19" ma:contentTypeDescription="Create a new document." ma:contentTypeScope="" ma:versionID="7ea9681add58a2702421cb1056d5a422">
  <xsd:schema xmlns:xsd="http://www.w3.org/2001/XMLSchema" xmlns:xs="http://www.w3.org/2001/XMLSchema" xmlns:p="http://schemas.microsoft.com/office/2006/metadata/properties" xmlns:ns2="200504de-e1b8-4c12-bd27-48b7ff95c7b5" xmlns:ns3="fdbd84cc-1b02-4ca7-a94b-58a74657846e" targetNamespace="http://schemas.microsoft.com/office/2006/metadata/properties" ma:root="true" ma:fieldsID="587041ea4369c11908e4e51045629fde" ns2:_="" ns3:_="">
    <xsd:import namespace="200504de-e1b8-4c12-bd27-48b7ff95c7b5"/>
    <xsd:import namespace="fdbd84cc-1b02-4ca7-a94b-58a7465784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0504de-e1b8-4c12-bd27-48b7ff95c7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13" nillable="true" ma:displayName="Sign-off status" ma:internalName="Sign_x002d_off_x0020_status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9075318-c3f1-4c77-bd39-e06bf952eb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bd84cc-1b02-4ca7-a94b-58a74657846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8a44486-7f9e-4430-93d0-7cf2aebe68a0}" ma:internalName="TaxCatchAll" ma:showField="CatchAllData" ma:web="fdbd84cc-1b02-4ca7-a94b-58a7465784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123557-9E30-4228-80E1-6EE9007200FC}">
  <ds:schemaRefs>
    <ds:schemaRef ds:uri="http://schemas.microsoft.com/office/2006/metadata/properties"/>
    <ds:schemaRef ds:uri="http://schemas.microsoft.com/office/infopath/2007/PartnerControls"/>
    <ds:schemaRef ds:uri="200504de-e1b8-4c12-bd27-48b7ff95c7b5"/>
    <ds:schemaRef ds:uri="fdbd84cc-1b02-4ca7-a94b-58a74657846e"/>
  </ds:schemaRefs>
</ds:datastoreItem>
</file>

<file path=customXml/itemProps2.xml><?xml version="1.0" encoding="utf-8"?>
<ds:datastoreItem xmlns:ds="http://schemas.openxmlformats.org/officeDocument/2006/customXml" ds:itemID="{07F9019B-11F3-4350-AAED-D658554163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ED5842-C7DF-4AA5-B4A8-77BB1250C4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0504de-e1b8-4c12-bd27-48b7ff95c7b5"/>
    <ds:schemaRef ds:uri="fdbd84cc-1b02-4ca7-a94b-58a7465784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1011</Words>
  <Application>Microsoft Macintosh PowerPoint</Application>
  <PresentationFormat>Widescreen</PresentationFormat>
  <Paragraphs>88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Grandview</vt:lpstr>
      <vt:lpstr>Wingdings</vt:lpstr>
      <vt:lpstr>CosineVTI</vt:lpstr>
      <vt:lpstr>Our Journey to Shared Services</vt:lpstr>
      <vt:lpstr>Where it all started....</vt:lpstr>
      <vt:lpstr>Initial Objectives</vt:lpstr>
      <vt:lpstr>Employment and Modernization Proposal submitted</vt:lpstr>
      <vt:lpstr>Stages of the Project</vt:lpstr>
      <vt:lpstr>Shared Vision and Principles</vt:lpstr>
      <vt:lpstr>Agreed Criteria for Decision Making</vt:lpstr>
      <vt:lpstr>Phase 1 Outcomes – Feasibility Study</vt:lpstr>
      <vt:lpstr>Phase 2 Outcomes – Due Diligence</vt:lpstr>
      <vt:lpstr>Phase 3 Outcomes - Implementation</vt:lpstr>
      <vt:lpstr>Lessons Learned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Gina St.Amour</dc:creator>
  <cp:lastModifiedBy>Connect Dot</cp:lastModifiedBy>
  <cp:revision>467</cp:revision>
  <dcterms:created xsi:type="dcterms:W3CDTF">2024-03-22T13:23:46Z</dcterms:created>
  <dcterms:modified xsi:type="dcterms:W3CDTF">2024-04-17T20:19:38Z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0x010100E4FBFB4E4AC4A2459FC80C84C19B118C</vt:lpwstr>
  </property>
  <property fmtid="{D5CDD505-2E9C-101B-9397-08002B2CF9AE}" pid="3" name="MediaServiceImageTags">
    <vt:lpwstr/>
  </property>
</Properties>
</file>