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67" r:id="rId5"/>
    <p:sldId id="268" r:id="rId6"/>
    <p:sldId id="269" r:id="rId7"/>
    <p:sldId id="258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27F44F-A9F4-4DBC-966E-E66676723FF9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2C8ECC-A9C3-445B-B8B4-7FBE61DD9AE8}">
      <dgm:prSet phldrT="[Text]"/>
      <dgm:spPr/>
      <dgm:t>
        <a:bodyPr/>
        <a:lstStyle/>
        <a:p>
          <a:r>
            <a:rPr lang="en-US" dirty="0" smtClean="0"/>
            <a:t>Budget Figures from other  Excel spreadsheets</a:t>
          </a:r>
          <a:endParaRPr lang="en-US" dirty="0"/>
        </a:p>
      </dgm:t>
    </dgm:pt>
    <dgm:pt modelId="{C5E23A11-FC99-4DDE-9C0F-B1756EF9FF0E}" type="parTrans" cxnId="{4A14FCEB-A80C-4DF4-92D4-1B58EDF230C1}">
      <dgm:prSet/>
      <dgm:spPr/>
      <dgm:t>
        <a:bodyPr/>
        <a:lstStyle/>
        <a:p>
          <a:endParaRPr lang="en-US"/>
        </a:p>
      </dgm:t>
    </dgm:pt>
    <dgm:pt modelId="{E34F345A-A55A-4BC2-8EC4-BCA7C713C1EC}" type="sibTrans" cxnId="{4A14FCEB-A80C-4DF4-92D4-1B58EDF230C1}">
      <dgm:prSet/>
      <dgm:spPr/>
      <dgm:t>
        <a:bodyPr/>
        <a:lstStyle/>
        <a:p>
          <a:endParaRPr lang="en-US"/>
        </a:p>
      </dgm:t>
    </dgm:pt>
    <dgm:pt modelId="{3E6DAC78-D468-40CF-BBF1-1DD71BBEE10F}">
      <dgm:prSet phldrT="[Text]"/>
      <dgm:spPr/>
      <dgm:t>
        <a:bodyPr/>
        <a:lstStyle/>
        <a:p>
          <a:r>
            <a:rPr lang="en-US" dirty="0" smtClean="0"/>
            <a:t>Actuals from Sage</a:t>
          </a:r>
          <a:endParaRPr lang="en-US" dirty="0"/>
        </a:p>
      </dgm:t>
    </dgm:pt>
    <dgm:pt modelId="{F8403B71-A94E-4F03-9F1E-548997006185}" type="parTrans" cxnId="{CEE61A93-19F7-48A0-9D45-9475C97D0B7C}">
      <dgm:prSet/>
      <dgm:spPr/>
      <dgm:t>
        <a:bodyPr/>
        <a:lstStyle/>
        <a:p>
          <a:endParaRPr lang="en-US"/>
        </a:p>
      </dgm:t>
    </dgm:pt>
    <dgm:pt modelId="{3064FE38-79F6-4424-909D-C51B3C9FC072}" type="sibTrans" cxnId="{CEE61A93-19F7-48A0-9D45-9475C97D0B7C}">
      <dgm:prSet/>
      <dgm:spPr/>
      <dgm:t>
        <a:bodyPr/>
        <a:lstStyle/>
        <a:p>
          <a:endParaRPr lang="en-US"/>
        </a:p>
      </dgm:t>
    </dgm:pt>
    <dgm:pt modelId="{B0D7E8C8-23AF-49D8-84D5-E45CB68F5FC0}">
      <dgm:prSet phldrT="[Text]"/>
      <dgm:spPr/>
      <dgm:t>
        <a:bodyPr/>
        <a:lstStyle/>
        <a:p>
          <a:r>
            <a:rPr lang="en-US" dirty="0" smtClean="0"/>
            <a:t>Use Excel to calculate and format</a:t>
          </a:r>
          <a:endParaRPr lang="en-US" dirty="0"/>
        </a:p>
      </dgm:t>
    </dgm:pt>
    <dgm:pt modelId="{72DE7398-97C8-400D-B8C3-7059C3615E94}" type="parTrans" cxnId="{EA659FEB-92C2-4611-B5C9-56AFC404044F}">
      <dgm:prSet/>
      <dgm:spPr/>
      <dgm:t>
        <a:bodyPr/>
        <a:lstStyle/>
        <a:p>
          <a:endParaRPr lang="en-US"/>
        </a:p>
      </dgm:t>
    </dgm:pt>
    <dgm:pt modelId="{BC6196D5-DABE-4B56-BB12-BFCE7326E738}" type="sibTrans" cxnId="{EA659FEB-92C2-4611-B5C9-56AFC404044F}">
      <dgm:prSet/>
      <dgm:spPr/>
      <dgm:t>
        <a:bodyPr/>
        <a:lstStyle/>
        <a:p>
          <a:endParaRPr lang="en-US"/>
        </a:p>
      </dgm:t>
    </dgm:pt>
    <dgm:pt modelId="{66753855-504C-4E39-80A2-D2DFEDEF11FC}">
      <dgm:prSet phldrT="[Text]"/>
      <dgm:spPr/>
      <dgm:t>
        <a:bodyPr/>
        <a:lstStyle/>
        <a:p>
          <a:r>
            <a:rPr lang="en-US" dirty="0" smtClean="0"/>
            <a:t>Excel Report</a:t>
          </a:r>
          <a:endParaRPr lang="en-US" dirty="0"/>
        </a:p>
      </dgm:t>
    </dgm:pt>
    <dgm:pt modelId="{9BD41E7F-0759-4157-904D-97DB136659E8}" type="parTrans" cxnId="{3B72E225-A88E-435C-85F6-E4A04E92F4B6}">
      <dgm:prSet/>
      <dgm:spPr/>
      <dgm:t>
        <a:bodyPr/>
        <a:lstStyle/>
        <a:p>
          <a:endParaRPr lang="en-US"/>
        </a:p>
      </dgm:t>
    </dgm:pt>
    <dgm:pt modelId="{222941F9-8A9D-40DB-BBA3-3EA3D46AFD2D}" type="sibTrans" cxnId="{3B72E225-A88E-435C-85F6-E4A04E92F4B6}">
      <dgm:prSet/>
      <dgm:spPr/>
      <dgm:t>
        <a:bodyPr/>
        <a:lstStyle/>
        <a:p>
          <a:endParaRPr lang="en-US"/>
        </a:p>
      </dgm:t>
    </dgm:pt>
    <dgm:pt modelId="{14112B66-4403-465D-A540-5D850695FE22}" type="pres">
      <dgm:prSet presAssocID="{6327F44F-A9F4-4DBC-966E-E66676723FF9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03642E-EE81-40D0-BF2B-5E24423A68AE}" type="pres">
      <dgm:prSet presAssocID="{6327F44F-A9F4-4DBC-966E-E66676723FF9}" presName="ellipse" presStyleLbl="trBgShp" presStyleIdx="0" presStyleCnt="1"/>
      <dgm:spPr/>
    </dgm:pt>
    <dgm:pt modelId="{E1136A46-1443-42FB-922F-8E8F5C684325}" type="pres">
      <dgm:prSet presAssocID="{6327F44F-A9F4-4DBC-966E-E66676723FF9}" presName="arrow1" presStyleLbl="fgShp" presStyleIdx="0" presStyleCnt="1"/>
      <dgm:spPr/>
    </dgm:pt>
    <dgm:pt modelId="{0551AAF6-67E7-4644-9D4A-D96BF61BA53E}" type="pres">
      <dgm:prSet presAssocID="{6327F44F-A9F4-4DBC-966E-E66676723FF9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19FDAD-E0FD-48F3-B971-9218DD939EB7}" type="pres">
      <dgm:prSet presAssocID="{3E6DAC78-D468-40CF-BBF1-1DD71BBEE10F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5822D1-47B2-4135-8EE0-67FCD20F39BA}" type="pres">
      <dgm:prSet presAssocID="{B0D7E8C8-23AF-49D8-84D5-E45CB68F5FC0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FEDFF3-9BBE-426D-A55E-17B68175CBF8}" type="pres">
      <dgm:prSet presAssocID="{66753855-504C-4E39-80A2-D2DFEDEF11FC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2D4019-D300-4198-A102-9233C5F694AD}" type="pres">
      <dgm:prSet presAssocID="{6327F44F-A9F4-4DBC-966E-E66676723FF9}" presName="funnel" presStyleLbl="trAlignAcc1" presStyleIdx="0" presStyleCnt="1"/>
      <dgm:spPr/>
    </dgm:pt>
  </dgm:ptLst>
  <dgm:cxnLst>
    <dgm:cxn modelId="{E06B1B55-7E61-4384-B0F9-35793CDECF0C}" type="presOf" srcId="{66753855-504C-4E39-80A2-D2DFEDEF11FC}" destId="{0551AAF6-67E7-4644-9D4A-D96BF61BA53E}" srcOrd="0" destOrd="0" presId="urn:microsoft.com/office/officeart/2005/8/layout/funnel1"/>
    <dgm:cxn modelId="{1CC9E32D-78A6-478A-AA21-CE5FCEA25BC7}" type="presOf" srcId="{6327F44F-A9F4-4DBC-966E-E66676723FF9}" destId="{14112B66-4403-465D-A540-5D850695FE22}" srcOrd="0" destOrd="0" presId="urn:microsoft.com/office/officeart/2005/8/layout/funnel1"/>
    <dgm:cxn modelId="{C390F42B-E366-48FE-8F11-CE4B9C3E0CF9}" type="presOf" srcId="{B0D7E8C8-23AF-49D8-84D5-E45CB68F5FC0}" destId="{9019FDAD-E0FD-48F3-B971-9218DD939EB7}" srcOrd="0" destOrd="0" presId="urn:microsoft.com/office/officeart/2005/8/layout/funnel1"/>
    <dgm:cxn modelId="{136A54B0-5EE6-433B-9EF5-07281A68600F}" type="presOf" srcId="{3E6DAC78-D468-40CF-BBF1-1DD71BBEE10F}" destId="{B85822D1-47B2-4135-8EE0-67FCD20F39BA}" srcOrd="0" destOrd="0" presId="urn:microsoft.com/office/officeart/2005/8/layout/funnel1"/>
    <dgm:cxn modelId="{EA659FEB-92C2-4611-B5C9-56AFC404044F}" srcId="{6327F44F-A9F4-4DBC-966E-E66676723FF9}" destId="{B0D7E8C8-23AF-49D8-84D5-E45CB68F5FC0}" srcOrd="2" destOrd="0" parTransId="{72DE7398-97C8-400D-B8C3-7059C3615E94}" sibTransId="{BC6196D5-DABE-4B56-BB12-BFCE7326E738}"/>
    <dgm:cxn modelId="{3B72E225-A88E-435C-85F6-E4A04E92F4B6}" srcId="{6327F44F-A9F4-4DBC-966E-E66676723FF9}" destId="{66753855-504C-4E39-80A2-D2DFEDEF11FC}" srcOrd="3" destOrd="0" parTransId="{9BD41E7F-0759-4157-904D-97DB136659E8}" sibTransId="{222941F9-8A9D-40DB-BBA3-3EA3D46AFD2D}"/>
    <dgm:cxn modelId="{CEE61A93-19F7-48A0-9D45-9475C97D0B7C}" srcId="{6327F44F-A9F4-4DBC-966E-E66676723FF9}" destId="{3E6DAC78-D468-40CF-BBF1-1DD71BBEE10F}" srcOrd="1" destOrd="0" parTransId="{F8403B71-A94E-4F03-9F1E-548997006185}" sibTransId="{3064FE38-79F6-4424-909D-C51B3C9FC072}"/>
    <dgm:cxn modelId="{4A14FCEB-A80C-4DF4-92D4-1B58EDF230C1}" srcId="{6327F44F-A9F4-4DBC-966E-E66676723FF9}" destId="{AE2C8ECC-A9C3-445B-B8B4-7FBE61DD9AE8}" srcOrd="0" destOrd="0" parTransId="{C5E23A11-FC99-4DDE-9C0F-B1756EF9FF0E}" sibTransId="{E34F345A-A55A-4BC2-8EC4-BCA7C713C1EC}"/>
    <dgm:cxn modelId="{4948EFE0-4494-4075-897E-42715483CAC5}" type="presOf" srcId="{AE2C8ECC-A9C3-445B-B8B4-7FBE61DD9AE8}" destId="{6FFEDFF3-9BBE-426D-A55E-17B68175CBF8}" srcOrd="0" destOrd="0" presId="urn:microsoft.com/office/officeart/2005/8/layout/funnel1"/>
    <dgm:cxn modelId="{934D3804-58B6-4D59-AC83-D6A02B0F3EAF}" type="presParOf" srcId="{14112B66-4403-465D-A540-5D850695FE22}" destId="{4F03642E-EE81-40D0-BF2B-5E24423A68AE}" srcOrd="0" destOrd="0" presId="urn:microsoft.com/office/officeart/2005/8/layout/funnel1"/>
    <dgm:cxn modelId="{B3E4362F-36B4-43F1-8749-811D6E204E26}" type="presParOf" srcId="{14112B66-4403-465D-A540-5D850695FE22}" destId="{E1136A46-1443-42FB-922F-8E8F5C684325}" srcOrd="1" destOrd="0" presId="urn:microsoft.com/office/officeart/2005/8/layout/funnel1"/>
    <dgm:cxn modelId="{F4D3AA20-036E-43AA-916F-0E2530C6D23A}" type="presParOf" srcId="{14112B66-4403-465D-A540-5D850695FE22}" destId="{0551AAF6-67E7-4644-9D4A-D96BF61BA53E}" srcOrd="2" destOrd="0" presId="urn:microsoft.com/office/officeart/2005/8/layout/funnel1"/>
    <dgm:cxn modelId="{78F85B1D-47CE-4567-99F0-9DAB5747158E}" type="presParOf" srcId="{14112B66-4403-465D-A540-5D850695FE22}" destId="{9019FDAD-E0FD-48F3-B971-9218DD939EB7}" srcOrd="3" destOrd="0" presId="urn:microsoft.com/office/officeart/2005/8/layout/funnel1"/>
    <dgm:cxn modelId="{14B9ADFB-F49F-4509-8850-76B5F717E813}" type="presParOf" srcId="{14112B66-4403-465D-A540-5D850695FE22}" destId="{B85822D1-47B2-4135-8EE0-67FCD20F39BA}" srcOrd="4" destOrd="0" presId="urn:microsoft.com/office/officeart/2005/8/layout/funnel1"/>
    <dgm:cxn modelId="{C20D934D-151D-4148-BC48-5737DFC544BD}" type="presParOf" srcId="{14112B66-4403-465D-A540-5D850695FE22}" destId="{6FFEDFF3-9BBE-426D-A55E-17B68175CBF8}" srcOrd="5" destOrd="0" presId="urn:microsoft.com/office/officeart/2005/8/layout/funnel1"/>
    <dgm:cxn modelId="{B2F852D0-76E1-4102-B7D6-7EEEACDE23CA}" type="presParOf" srcId="{14112B66-4403-465D-A540-5D850695FE22}" destId="{862D4019-D300-4198-A102-9233C5F694AD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03642E-EE81-40D0-BF2B-5E24423A68AE}">
      <dsp:nvSpPr>
        <dsp:cNvPr id="0" name=""/>
        <dsp:cNvSpPr/>
      </dsp:nvSpPr>
      <dsp:spPr>
        <a:xfrm>
          <a:off x="1834610" y="229076"/>
          <a:ext cx="4546282" cy="1578864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136A46-1443-42FB-922F-8E8F5C684325}">
      <dsp:nvSpPr>
        <dsp:cNvPr id="0" name=""/>
        <dsp:cNvSpPr/>
      </dsp:nvSpPr>
      <dsp:spPr>
        <a:xfrm>
          <a:off x="3674268" y="4095178"/>
          <a:ext cx="881062" cy="56388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51AAF6-67E7-4644-9D4A-D96BF61BA53E}">
      <dsp:nvSpPr>
        <dsp:cNvPr id="0" name=""/>
        <dsp:cNvSpPr/>
      </dsp:nvSpPr>
      <dsp:spPr>
        <a:xfrm>
          <a:off x="2000249" y="4546282"/>
          <a:ext cx="4229100" cy="1057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Excel Report</a:t>
          </a:r>
          <a:endParaRPr lang="en-US" sz="3700" kern="1200" dirty="0"/>
        </a:p>
      </dsp:txBody>
      <dsp:txXfrm>
        <a:off x="2000249" y="4546282"/>
        <a:ext cx="4229100" cy="1057275"/>
      </dsp:txXfrm>
    </dsp:sp>
    <dsp:sp modelId="{9019FDAD-E0FD-48F3-B971-9218DD939EB7}">
      <dsp:nvSpPr>
        <dsp:cNvPr id="0" name=""/>
        <dsp:cNvSpPr/>
      </dsp:nvSpPr>
      <dsp:spPr>
        <a:xfrm>
          <a:off x="3487483" y="1929879"/>
          <a:ext cx="1585912" cy="15859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Use Excel to calculate and format</a:t>
          </a:r>
          <a:endParaRPr lang="en-US" sz="1500" kern="1200" dirty="0"/>
        </a:p>
      </dsp:txBody>
      <dsp:txXfrm>
        <a:off x="3719734" y="2162130"/>
        <a:ext cx="1121410" cy="1121410"/>
      </dsp:txXfrm>
    </dsp:sp>
    <dsp:sp modelId="{B85822D1-47B2-4135-8EE0-67FCD20F39BA}">
      <dsp:nvSpPr>
        <dsp:cNvPr id="0" name=""/>
        <dsp:cNvSpPr/>
      </dsp:nvSpPr>
      <dsp:spPr>
        <a:xfrm>
          <a:off x="2352674" y="740092"/>
          <a:ext cx="1585912" cy="15859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Actuals from Sage</a:t>
          </a:r>
          <a:endParaRPr lang="en-US" sz="1500" kern="1200" dirty="0"/>
        </a:p>
      </dsp:txBody>
      <dsp:txXfrm>
        <a:off x="2584925" y="972343"/>
        <a:ext cx="1121410" cy="1121410"/>
      </dsp:txXfrm>
    </dsp:sp>
    <dsp:sp modelId="{6FFEDFF3-9BBE-426D-A55E-17B68175CBF8}">
      <dsp:nvSpPr>
        <dsp:cNvPr id="0" name=""/>
        <dsp:cNvSpPr/>
      </dsp:nvSpPr>
      <dsp:spPr>
        <a:xfrm>
          <a:off x="3973830" y="356654"/>
          <a:ext cx="1585912" cy="15859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Budget Figures from other  Excel spreadsheets</a:t>
          </a:r>
          <a:endParaRPr lang="en-US" sz="1500" kern="1200" dirty="0"/>
        </a:p>
      </dsp:txBody>
      <dsp:txXfrm>
        <a:off x="4206081" y="588905"/>
        <a:ext cx="1121410" cy="1121410"/>
      </dsp:txXfrm>
    </dsp:sp>
    <dsp:sp modelId="{862D4019-D300-4198-A102-9233C5F694AD}">
      <dsp:nvSpPr>
        <dsp:cNvPr id="0" name=""/>
        <dsp:cNvSpPr/>
      </dsp:nvSpPr>
      <dsp:spPr>
        <a:xfrm>
          <a:off x="1647824" y="35242"/>
          <a:ext cx="4933950" cy="394716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6352B-123E-4D86-9697-197118092104}" type="datetimeFigureOut">
              <a:rPr lang="en-CA" smtClean="0"/>
              <a:t>27/10/2014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35953-EBE0-480D-9716-E27627AB50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9601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	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35953-EBE0-480D-9716-E27627AB5040}" type="slidenum">
              <a:rPr lang="en-CA" smtClean="0"/>
              <a:t>6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242C-CF35-4EB2-8869-4D8FC7A01F2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6886-37D1-4244-89F1-E9508D056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04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242C-CF35-4EB2-8869-4D8FC7A01F2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6886-37D1-4244-89F1-E9508D056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27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242C-CF35-4EB2-8869-4D8FC7A01F2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6886-37D1-4244-89F1-E9508D056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242C-CF35-4EB2-8869-4D8FC7A01F2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6886-37D1-4244-89F1-E9508D056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45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242C-CF35-4EB2-8869-4D8FC7A01F2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6886-37D1-4244-89F1-E9508D056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3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242C-CF35-4EB2-8869-4D8FC7A01F2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6886-37D1-4244-89F1-E9508D056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78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242C-CF35-4EB2-8869-4D8FC7A01F2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6886-37D1-4244-89F1-E9508D056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8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242C-CF35-4EB2-8869-4D8FC7A01F2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6886-37D1-4244-89F1-E9508D056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08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242C-CF35-4EB2-8869-4D8FC7A01F2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6886-37D1-4244-89F1-E9508D056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82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242C-CF35-4EB2-8869-4D8FC7A01F2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6886-37D1-4244-89F1-E9508D056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51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242C-CF35-4EB2-8869-4D8FC7A01F2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6886-37D1-4244-89F1-E9508D056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5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B242C-CF35-4EB2-8869-4D8FC7A01F2F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96886-37D1-4244-89F1-E9508D056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Excel &amp; Sage</a:t>
            </a:r>
            <a:br>
              <a:rPr lang="en-US" dirty="0" smtClean="0"/>
            </a:br>
            <a:r>
              <a:rPr lang="en-US" dirty="0" smtClean="0"/>
              <a:t>Using the Financial Reporter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940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62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Do you use Sage?</a:t>
            </a:r>
          </a:p>
          <a:p>
            <a:endParaRPr lang="en-US" dirty="0" smtClean="0"/>
          </a:p>
          <a:p>
            <a:r>
              <a:rPr lang="en-US" dirty="0" smtClean="0"/>
              <a:t>Do you use the financial reporter?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49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Sixty </a:t>
            </a:r>
            <a:r>
              <a:rPr lang="en-US" dirty="0" smtClean="0"/>
              <a:t>two agency’s </a:t>
            </a:r>
            <a:r>
              <a:rPr lang="en-US" dirty="0" smtClean="0"/>
              <a:t>responded</a:t>
            </a:r>
          </a:p>
          <a:p>
            <a:pPr marL="0" indent="0">
              <a:buNone/>
            </a:pPr>
            <a:r>
              <a:rPr lang="en-US" dirty="0" smtClean="0"/>
              <a:t>Accounting Software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Sage /ACCPAC   		</a:t>
            </a:r>
            <a:r>
              <a:rPr lang="en-US" dirty="0" smtClean="0"/>
              <a:t>31  </a:t>
            </a:r>
            <a:r>
              <a:rPr lang="en-US" dirty="0" smtClean="0"/>
              <a:t>	</a:t>
            </a:r>
            <a:r>
              <a:rPr lang="en-US" dirty="0" smtClean="0"/>
              <a:t>50%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Adagio			10	</a:t>
            </a:r>
            <a:r>
              <a:rPr lang="en-US" dirty="0" smtClean="0"/>
              <a:t>16%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Simply	 		8	13%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Quickbooks</a:t>
            </a:r>
            <a:r>
              <a:rPr lang="en-US" dirty="0" smtClean="0"/>
              <a:t> Pro 		5	8%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Great Plains		3	5%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Other 			5	</a:t>
            </a:r>
            <a:r>
              <a:rPr lang="en-US" dirty="0" smtClean="0"/>
              <a:t>8%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1240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Payroll Software </a:t>
            </a:r>
          </a:p>
          <a:p>
            <a:pPr lvl="1"/>
            <a:r>
              <a:rPr lang="en-US" dirty="0" smtClean="0"/>
              <a:t>ADP	</a:t>
            </a:r>
            <a:r>
              <a:rPr lang="en-US" dirty="0" smtClean="0"/>
              <a:t>		</a:t>
            </a:r>
            <a:r>
              <a:rPr lang="en-US" dirty="0" smtClean="0"/>
              <a:t>12</a:t>
            </a:r>
            <a:r>
              <a:rPr lang="en-US" dirty="0" smtClean="0"/>
              <a:t>	</a:t>
            </a:r>
            <a:r>
              <a:rPr lang="en-US" dirty="0" smtClean="0"/>
              <a:t>19%</a:t>
            </a:r>
            <a:endParaRPr lang="en-US" dirty="0" smtClean="0"/>
          </a:p>
          <a:p>
            <a:pPr lvl="1"/>
            <a:r>
              <a:rPr lang="en-US" dirty="0" smtClean="0"/>
              <a:t>Sage/ACCPAC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/>
              <a:t>11</a:t>
            </a:r>
            <a:r>
              <a:rPr lang="en-US" dirty="0" smtClean="0"/>
              <a:t>	18%</a:t>
            </a:r>
          </a:p>
          <a:p>
            <a:pPr lvl="1"/>
            <a:r>
              <a:rPr lang="en-US" dirty="0" smtClean="0"/>
              <a:t>Ceridian		10	</a:t>
            </a:r>
            <a:r>
              <a:rPr lang="en-US" dirty="0" smtClean="0"/>
              <a:t>16%</a:t>
            </a:r>
            <a:endParaRPr lang="en-US" dirty="0" smtClean="0"/>
          </a:p>
          <a:p>
            <a:pPr lvl="1"/>
            <a:r>
              <a:rPr lang="en-US" dirty="0" err="1" smtClean="0"/>
              <a:t>ComVida</a:t>
            </a:r>
            <a:r>
              <a:rPr lang="en-US" dirty="0" smtClean="0"/>
              <a:t>		8	13%	</a:t>
            </a:r>
          </a:p>
          <a:p>
            <a:pPr lvl="1"/>
            <a:r>
              <a:rPr lang="en-US" dirty="0" err="1" smtClean="0"/>
              <a:t>PayDirt</a:t>
            </a:r>
            <a:r>
              <a:rPr lang="en-US" dirty="0" smtClean="0"/>
              <a:t> 		</a:t>
            </a:r>
            <a:r>
              <a:rPr lang="en-US" dirty="0" smtClean="0"/>
              <a:t>7</a:t>
            </a:r>
            <a:r>
              <a:rPr lang="en-US" dirty="0" smtClean="0"/>
              <a:t>	</a:t>
            </a:r>
            <a:r>
              <a:rPr lang="en-US" dirty="0" smtClean="0"/>
              <a:t>11%</a:t>
            </a:r>
            <a:endParaRPr lang="en-US" dirty="0" smtClean="0"/>
          </a:p>
          <a:p>
            <a:pPr lvl="1"/>
            <a:r>
              <a:rPr lang="en-US" dirty="0" smtClean="0"/>
              <a:t>Other 			14	</a:t>
            </a:r>
            <a:r>
              <a:rPr lang="en-US" dirty="0" smtClean="0"/>
              <a:t>23%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51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Time/attendance Software</a:t>
            </a:r>
          </a:p>
          <a:p>
            <a:pPr lvl="1"/>
            <a:r>
              <a:rPr lang="en-US" dirty="0" err="1" smtClean="0"/>
              <a:t>ComVida</a:t>
            </a:r>
            <a:r>
              <a:rPr lang="en-US" dirty="0" smtClean="0"/>
              <a:t> 		11	18%</a:t>
            </a:r>
          </a:p>
          <a:p>
            <a:pPr lvl="1"/>
            <a:r>
              <a:rPr lang="en-US" dirty="0" err="1" smtClean="0"/>
              <a:t>TriCam</a:t>
            </a:r>
            <a:r>
              <a:rPr lang="en-US" dirty="0" smtClean="0"/>
              <a:t>			6	10%			</a:t>
            </a:r>
          </a:p>
          <a:p>
            <a:pPr lvl="1"/>
            <a:r>
              <a:rPr lang="en-US" dirty="0" smtClean="0"/>
              <a:t>ADP			5	8%</a:t>
            </a:r>
          </a:p>
          <a:p>
            <a:pPr lvl="1"/>
            <a:r>
              <a:rPr lang="en-US" dirty="0" smtClean="0"/>
              <a:t>Excel 			5	8%</a:t>
            </a:r>
          </a:p>
          <a:p>
            <a:pPr lvl="1"/>
            <a:r>
              <a:rPr lang="en-US" dirty="0" smtClean="0"/>
              <a:t>Ceridian		4	</a:t>
            </a:r>
            <a:r>
              <a:rPr lang="en-US" dirty="0" smtClean="0"/>
              <a:t>6%</a:t>
            </a:r>
            <a:endParaRPr lang="en-US" dirty="0" smtClean="0"/>
          </a:p>
          <a:p>
            <a:pPr lvl="1"/>
            <a:r>
              <a:rPr lang="en-US" dirty="0" smtClean="0"/>
              <a:t>Sage/ACCPAC		2	3%</a:t>
            </a:r>
          </a:p>
          <a:p>
            <a:pPr lvl="1"/>
            <a:r>
              <a:rPr lang="en-US" dirty="0" smtClean="0"/>
              <a:t>None			6	10%</a:t>
            </a:r>
          </a:p>
          <a:p>
            <a:pPr lvl="1"/>
            <a:r>
              <a:rPr lang="en-US" dirty="0" smtClean="0"/>
              <a:t>Other 			</a:t>
            </a:r>
            <a:r>
              <a:rPr lang="en-US" dirty="0" smtClean="0"/>
              <a:t>23</a:t>
            </a:r>
            <a:r>
              <a:rPr lang="en-US" dirty="0" smtClean="0"/>
              <a:t>	</a:t>
            </a:r>
            <a:r>
              <a:rPr lang="en-US" dirty="0" smtClean="0"/>
              <a:t>37%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215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Survey Results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Case Management</a:t>
            </a:r>
          </a:p>
          <a:p>
            <a:pPr>
              <a:buNone/>
            </a:pPr>
            <a:r>
              <a:rPr lang="en-CA" dirty="0" smtClean="0"/>
              <a:t>	None		</a:t>
            </a:r>
            <a:r>
              <a:rPr lang="en-CA" dirty="0" smtClean="0"/>
              <a:t>23</a:t>
            </a:r>
            <a:r>
              <a:rPr lang="en-CA" dirty="0" smtClean="0"/>
              <a:t>		37%</a:t>
            </a:r>
          </a:p>
          <a:p>
            <a:pPr>
              <a:buNone/>
            </a:pPr>
            <a:r>
              <a:rPr lang="en-CA" dirty="0" smtClean="0"/>
              <a:t>	AIMS		18		</a:t>
            </a:r>
            <a:r>
              <a:rPr lang="en-CA" dirty="0" smtClean="0"/>
              <a:t>29</a:t>
            </a:r>
            <a:r>
              <a:rPr lang="en-CA" dirty="0" smtClean="0"/>
              <a:t>%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	</a:t>
            </a:r>
            <a:r>
              <a:rPr lang="en-CA" dirty="0" err="1" smtClean="0"/>
              <a:t>Sharevision</a:t>
            </a:r>
            <a:r>
              <a:rPr lang="en-CA" dirty="0" smtClean="0"/>
              <a:t>	6		10%</a:t>
            </a:r>
          </a:p>
          <a:p>
            <a:pPr>
              <a:buNone/>
            </a:pPr>
            <a:r>
              <a:rPr lang="en-CA" dirty="0" smtClean="0"/>
              <a:t>	Access		5		8%</a:t>
            </a:r>
          </a:p>
          <a:p>
            <a:pPr>
              <a:buNone/>
            </a:pPr>
            <a:r>
              <a:rPr lang="en-CA" dirty="0" smtClean="0"/>
              <a:t>	CIMS		</a:t>
            </a:r>
            <a:r>
              <a:rPr lang="en-CA" dirty="0" smtClean="0"/>
              <a:t>2		3%</a:t>
            </a:r>
          </a:p>
          <a:p>
            <a:pPr>
              <a:buNone/>
            </a:pPr>
            <a:r>
              <a:rPr lang="en-CA" dirty="0" smtClean="0"/>
              <a:t>	</a:t>
            </a:r>
            <a:r>
              <a:rPr lang="en-CA" dirty="0" err="1" smtClean="0"/>
              <a:t>NucleusLabs</a:t>
            </a:r>
            <a:r>
              <a:rPr lang="en-CA" dirty="0" smtClean="0"/>
              <a:t>	2</a:t>
            </a:r>
            <a:r>
              <a:rPr lang="en-CA" dirty="0" smtClean="0"/>
              <a:t>		3%</a:t>
            </a:r>
          </a:p>
          <a:p>
            <a:pPr>
              <a:buNone/>
            </a:pPr>
            <a:r>
              <a:rPr lang="en-CA" dirty="0" smtClean="0"/>
              <a:t>	Other		</a:t>
            </a:r>
            <a:r>
              <a:rPr lang="en-CA" dirty="0" smtClean="0"/>
              <a:t>6</a:t>
            </a:r>
            <a:r>
              <a:rPr lang="en-CA" dirty="0" smtClean="0"/>
              <a:t>		</a:t>
            </a:r>
            <a:r>
              <a:rPr lang="en-CA" dirty="0" smtClean="0"/>
              <a:t>10%</a:t>
            </a:r>
            <a:endParaRPr lang="en-CA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 like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create any spreadsheet you want and pull in the specific information </a:t>
            </a:r>
            <a:r>
              <a:rPr lang="en-US" dirty="0" smtClean="0"/>
              <a:t>from </a:t>
            </a:r>
            <a:r>
              <a:rPr lang="en-US" dirty="0" smtClean="0"/>
              <a:t>other sources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701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Sage &amp; Excel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698239"/>
              </p:ext>
            </p:extLst>
          </p:nvPr>
        </p:nvGraphicFramePr>
        <p:xfrm>
          <a:off x="457200" y="990600"/>
          <a:ext cx="82296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1226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not that familiar with financial reporter specifications you can use excel instead for constant information.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For example titles, account descriptions, formulas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622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107</Words>
  <Application>Microsoft Office PowerPoint</Application>
  <PresentationFormat>On-screen Show (4:3)</PresentationFormat>
  <Paragraphs>55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Excel &amp; Sage Using the Financial Reporter</vt:lpstr>
      <vt:lpstr>Survey</vt:lpstr>
      <vt:lpstr>Survey Results </vt:lpstr>
      <vt:lpstr>Survey Results </vt:lpstr>
      <vt:lpstr>Survey Results </vt:lpstr>
      <vt:lpstr>Survey Results</vt:lpstr>
      <vt:lpstr>Why I like it</vt:lpstr>
      <vt:lpstr>Sage &amp; Excel</vt:lpstr>
      <vt:lpstr>Flexibility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&amp; Sage Using the Financial Reporter</dc:title>
  <dc:creator>April Papineau</dc:creator>
  <cp:lastModifiedBy>April Papineau</cp:lastModifiedBy>
  <cp:revision>14</cp:revision>
  <dcterms:created xsi:type="dcterms:W3CDTF">2014-09-30T13:39:03Z</dcterms:created>
  <dcterms:modified xsi:type="dcterms:W3CDTF">2014-10-27T13:59:31Z</dcterms:modified>
</cp:coreProperties>
</file>