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64" r:id="rId4"/>
    <p:sldId id="259" r:id="rId5"/>
    <p:sldId id="257" r:id="rId6"/>
    <p:sldId id="261" r:id="rId7"/>
    <p:sldId id="260" r:id="rId8"/>
    <p:sldId id="262" r:id="rId9"/>
    <p:sldId id="265" r:id="rId10"/>
    <p:sldId id="266" r:id="rId11"/>
    <p:sldId id="267" r:id="rId12"/>
    <p:sldId id="268"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ABB89E-A0EE-44AA-8851-155E5DD75EB5}" type="datetimeFigureOut">
              <a:rPr lang="en-CA" smtClean="0"/>
              <a:t>26/10/2014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A0C72-AE39-45AD-BB62-1BF5BE559D35}" type="slidenum">
              <a:rPr lang="en-CA" smtClean="0"/>
              <a:t>‹#›</a:t>
            </a:fld>
            <a:endParaRPr lang="en-CA"/>
          </a:p>
        </p:txBody>
      </p:sp>
    </p:spTree>
    <p:extLst>
      <p:ext uri="{BB962C8B-B14F-4D97-AF65-F5344CB8AC3E}">
        <p14:creationId xmlns:p14="http://schemas.microsoft.com/office/powerpoint/2010/main" val="1431292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99A0C72-AE39-45AD-BB62-1BF5BE559D35}" type="slidenum">
              <a:rPr lang="en-CA" smtClean="0"/>
              <a:t>5</a:t>
            </a:fld>
            <a:endParaRPr lang="en-CA"/>
          </a:p>
        </p:txBody>
      </p:sp>
    </p:spTree>
    <p:extLst>
      <p:ext uri="{BB962C8B-B14F-4D97-AF65-F5344CB8AC3E}">
        <p14:creationId xmlns:p14="http://schemas.microsoft.com/office/powerpoint/2010/main" val="13069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99A0C72-AE39-45AD-BB62-1BF5BE559D35}" type="slidenum">
              <a:rPr lang="en-CA" smtClean="0"/>
              <a:t>12</a:t>
            </a:fld>
            <a:endParaRPr lang="en-CA"/>
          </a:p>
        </p:txBody>
      </p:sp>
    </p:spTree>
    <p:extLst>
      <p:ext uri="{BB962C8B-B14F-4D97-AF65-F5344CB8AC3E}">
        <p14:creationId xmlns:p14="http://schemas.microsoft.com/office/powerpoint/2010/main" val="104046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1E6B590-D6D3-4D0F-95A7-D71C6E3CD1A5}" type="slidenum">
              <a:rPr lang="en-CA" smtClean="0"/>
              <a:t>15</a:t>
            </a:fld>
            <a:endParaRPr lang="en-CA"/>
          </a:p>
        </p:txBody>
      </p:sp>
    </p:spTree>
    <p:extLst>
      <p:ext uri="{BB962C8B-B14F-4D97-AF65-F5344CB8AC3E}">
        <p14:creationId xmlns:p14="http://schemas.microsoft.com/office/powerpoint/2010/main" val="351068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4E7758A-907F-4B7D-A803-5E7663C4FB80}" type="datetimeFigureOut">
              <a:rPr lang="en-CA" smtClean="0"/>
              <a:t>26/10/2014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98196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E7758A-907F-4B7D-A803-5E7663C4FB80}" type="datetimeFigureOut">
              <a:rPr lang="en-CA" smtClean="0"/>
              <a:t>26/10/2014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310975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E7758A-907F-4B7D-A803-5E7663C4FB80}" type="datetimeFigureOut">
              <a:rPr lang="en-CA" smtClean="0"/>
              <a:t>26/10/2014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63852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4E7758A-907F-4B7D-A803-5E7663C4FB80}" type="datetimeFigureOut">
              <a:rPr lang="en-CA" smtClean="0"/>
              <a:t>26/10/2014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201526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7758A-907F-4B7D-A803-5E7663C4FB80}" type="datetimeFigureOut">
              <a:rPr lang="en-CA" smtClean="0"/>
              <a:t>26/10/2014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13040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4E7758A-907F-4B7D-A803-5E7663C4FB80}" type="datetimeFigureOut">
              <a:rPr lang="en-CA" smtClean="0"/>
              <a:t>26/10/2014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413094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4E7758A-907F-4B7D-A803-5E7663C4FB80}" type="datetimeFigureOut">
              <a:rPr lang="en-CA" smtClean="0"/>
              <a:t>26/10/2014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2403379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4E7758A-907F-4B7D-A803-5E7663C4FB80}" type="datetimeFigureOut">
              <a:rPr lang="en-CA" smtClean="0"/>
              <a:t>26/10/2014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2037738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7758A-907F-4B7D-A803-5E7663C4FB80}" type="datetimeFigureOut">
              <a:rPr lang="en-CA" smtClean="0"/>
              <a:t>26/10/2014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176503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7758A-907F-4B7D-A803-5E7663C4FB80}" type="datetimeFigureOut">
              <a:rPr lang="en-CA" smtClean="0"/>
              <a:t>26/10/2014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421215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7758A-907F-4B7D-A803-5E7663C4FB80}" type="datetimeFigureOut">
              <a:rPr lang="en-CA" smtClean="0"/>
              <a:t>26/10/2014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8DA0651-F76D-4B7A-A10C-2910BB67422D}" type="slidenum">
              <a:rPr lang="en-CA" smtClean="0"/>
              <a:t>‹#›</a:t>
            </a:fld>
            <a:endParaRPr lang="en-CA"/>
          </a:p>
        </p:txBody>
      </p:sp>
    </p:spTree>
    <p:extLst>
      <p:ext uri="{BB962C8B-B14F-4D97-AF65-F5344CB8AC3E}">
        <p14:creationId xmlns:p14="http://schemas.microsoft.com/office/powerpoint/2010/main" val="124131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7758A-907F-4B7D-A803-5E7663C4FB80}" type="datetimeFigureOut">
              <a:rPr lang="en-CA" smtClean="0"/>
              <a:t>26/10/2014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A0651-F76D-4B7A-A10C-2910BB67422D}" type="slidenum">
              <a:rPr lang="en-CA" smtClean="0"/>
              <a:t>‹#›</a:t>
            </a:fld>
            <a:endParaRPr lang="en-CA"/>
          </a:p>
        </p:txBody>
      </p:sp>
    </p:spTree>
    <p:extLst>
      <p:ext uri="{BB962C8B-B14F-4D97-AF65-F5344CB8AC3E}">
        <p14:creationId xmlns:p14="http://schemas.microsoft.com/office/powerpoint/2010/main" val="1496993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cra-arc.gc.ca/chrts-gvng/chrts/prtng/rcpts/menu-eng.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ra-arc.gc.ca/chrts-gvng/chrts/prtng/rtrn/flngb-eng.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ra-arc.gc.ca/formspubs/tpcs/pyrll-eng.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ra-arc.gc.ca/tx/bsnss/tpcs/gst-tps/frmspbs/bytyp-eng.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ra-arc.gc.ca/formspubs/tpcs/menu-eng.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esdc.gc.ca/eng/disability/savings/index.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ra-arc.gc.ca/E/pub/tg/rc4064/README.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ra-arc.gc.ca/E/pbg/tf/t2201/READM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ra-arc.gc.ca/E/pbg/tf/t1013/READM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Income Taxes for Individuals with Disabilities</a:t>
            </a:r>
            <a:endParaRPr lang="en-CA" dirty="0"/>
          </a:p>
        </p:txBody>
      </p:sp>
      <p:sp>
        <p:nvSpPr>
          <p:cNvPr id="3" name="Subtitle 2"/>
          <p:cNvSpPr>
            <a:spLocks noGrp="1"/>
          </p:cNvSpPr>
          <p:nvPr>
            <p:ph type="subTitle" idx="1"/>
          </p:nvPr>
        </p:nvSpPr>
        <p:spPr/>
        <p:txBody>
          <a:bodyPr/>
          <a:lstStyle/>
          <a:p>
            <a:r>
              <a:rPr lang="en-CA" dirty="0" smtClean="0"/>
              <a:t>Presented to DSFG</a:t>
            </a:r>
          </a:p>
          <a:p>
            <a:r>
              <a:rPr lang="en-CA" dirty="0" smtClean="0"/>
              <a:t>October 20, 2014 </a:t>
            </a:r>
            <a:endParaRPr lang="en-CA" dirty="0"/>
          </a:p>
        </p:txBody>
      </p:sp>
    </p:spTree>
    <p:extLst>
      <p:ext uri="{BB962C8B-B14F-4D97-AF65-F5344CB8AC3E}">
        <p14:creationId xmlns:p14="http://schemas.microsoft.com/office/powerpoint/2010/main" val="1160650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Potential Non-Refundable Tax credits (continued)</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Family caregiver amount</a:t>
            </a:r>
          </a:p>
          <a:p>
            <a:r>
              <a:rPr lang="en-CA" dirty="0" smtClean="0"/>
              <a:t>Eligible dependents, children, infirm dependents age 18 or older</a:t>
            </a:r>
          </a:p>
          <a:p>
            <a:r>
              <a:rPr lang="en-CA" dirty="0" smtClean="0"/>
              <a:t>Children’s fitness amount (enhanced benefit for children with a disability)- </a:t>
            </a:r>
            <a:r>
              <a:rPr lang="en-CA" b="1" dirty="0" smtClean="0"/>
              <a:t>will become refundable for 2015 taxation year </a:t>
            </a:r>
          </a:p>
          <a:p>
            <a:r>
              <a:rPr lang="en-CA" dirty="0" smtClean="0"/>
              <a:t>Children’s arts amount (enhanced benefit for children with a disability)</a:t>
            </a:r>
          </a:p>
          <a:p>
            <a:r>
              <a:rPr lang="en-CA" dirty="0" smtClean="0"/>
              <a:t>Tuition, education, and textbook amounts</a:t>
            </a:r>
          </a:p>
          <a:p>
            <a:pPr marL="0" indent="0">
              <a:buNone/>
            </a:pPr>
            <a:endParaRPr lang="en-CA" dirty="0" smtClean="0"/>
          </a:p>
          <a:p>
            <a:endParaRPr lang="en-CA" dirty="0"/>
          </a:p>
        </p:txBody>
      </p:sp>
    </p:spTree>
    <p:extLst>
      <p:ext uri="{BB962C8B-B14F-4D97-AF65-F5344CB8AC3E}">
        <p14:creationId xmlns:p14="http://schemas.microsoft.com/office/powerpoint/2010/main" val="815723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Non-Refundable Tax Credit Transfers	</a:t>
            </a:r>
            <a:endParaRPr lang="en-CA" dirty="0"/>
          </a:p>
        </p:txBody>
      </p:sp>
      <p:sp>
        <p:nvSpPr>
          <p:cNvPr id="3" name="Content Placeholder 2"/>
          <p:cNvSpPr>
            <a:spLocks noGrp="1"/>
          </p:cNvSpPr>
          <p:nvPr>
            <p:ph idx="1"/>
          </p:nvPr>
        </p:nvSpPr>
        <p:spPr/>
        <p:txBody>
          <a:bodyPr/>
          <a:lstStyle/>
          <a:p>
            <a:r>
              <a:rPr lang="en-CA" dirty="0" smtClean="0"/>
              <a:t>Unused tax credits for adults may be eligible to be transferred to the return of a supporting individual</a:t>
            </a:r>
            <a:endParaRPr lang="en-CA" dirty="0"/>
          </a:p>
        </p:txBody>
      </p:sp>
    </p:spTree>
    <p:extLst>
      <p:ext uri="{BB962C8B-B14F-4D97-AF65-F5344CB8AC3E}">
        <p14:creationId xmlns:p14="http://schemas.microsoft.com/office/powerpoint/2010/main" val="2362057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Income Tax Deductions	</a:t>
            </a:r>
            <a:endParaRPr lang="en-CA" dirty="0"/>
          </a:p>
        </p:txBody>
      </p:sp>
      <p:sp>
        <p:nvSpPr>
          <p:cNvPr id="3" name="Content Placeholder 2"/>
          <p:cNvSpPr>
            <a:spLocks noGrp="1"/>
          </p:cNvSpPr>
          <p:nvPr>
            <p:ph idx="1"/>
          </p:nvPr>
        </p:nvSpPr>
        <p:spPr/>
        <p:txBody>
          <a:bodyPr/>
          <a:lstStyle/>
          <a:p>
            <a:r>
              <a:rPr lang="en-CA" dirty="0" smtClean="0"/>
              <a:t>Child care expenses- deductible by the parent with the lowest income if the expenses are incurred to allow the parent to earn employment income- deduction of up to $10,000 for a child eligible for the disability deduction no matter the age of the child</a:t>
            </a:r>
          </a:p>
          <a:p>
            <a:endParaRPr lang="en-CA" dirty="0" smtClean="0"/>
          </a:p>
          <a:p>
            <a:endParaRPr lang="en-CA" dirty="0"/>
          </a:p>
        </p:txBody>
      </p:sp>
    </p:spTree>
    <p:extLst>
      <p:ext uri="{BB962C8B-B14F-4D97-AF65-F5344CB8AC3E}">
        <p14:creationId xmlns:p14="http://schemas.microsoft.com/office/powerpoint/2010/main" val="4249992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Income Tax Issues</a:t>
            </a:r>
            <a:endParaRPr lang="en-CA" dirty="0"/>
          </a:p>
        </p:txBody>
      </p:sp>
      <p:sp>
        <p:nvSpPr>
          <p:cNvPr id="3" name="Subtitle 2"/>
          <p:cNvSpPr>
            <a:spLocks noGrp="1"/>
          </p:cNvSpPr>
          <p:nvPr>
            <p:ph type="subTitle" idx="1"/>
          </p:nvPr>
        </p:nvSpPr>
        <p:spPr/>
        <p:txBody>
          <a:bodyPr/>
          <a:lstStyle/>
          <a:p>
            <a:r>
              <a:rPr lang="en-CA" dirty="0" smtClean="0"/>
              <a:t>For Finance Officers at Developmental Service Agencies	</a:t>
            </a:r>
            <a:endParaRPr lang="en-CA" dirty="0"/>
          </a:p>
        </p:txBody>
      </p:sp>
    </p:spTree>
    <p:extLst>
      <p:ext uri="{BB962C8B-B14F-4D97-AF65-F5344CB8AC3E}">
        <p14:creationId xmlns:p14="http://schemas.microsoft.com/office/powerpoint/2010/main" val="3883969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Donations</a:t>
            </a:r>
            <a:endParaRPr lang="en-CA" dirty="0"/>
          </a:p>
        </p:txBody>
      </p:sp>
      <p:sp>
        <p:nvSpPr>
          <p:cNvPr id="3" name="Content Placeholder 2"/>
          <p:cNvSpPr>
            <a:spLocks noGrp="1"/>
          </p:cNvSpPr>
          <p:nvPr>
            <p:ph idx="1"/>
          </p:nvPr>
        </p:nvSpPr>
        <p:spPr/>
        <p:txBody>
          <a:bodyPr/>
          <a:lstStyle/>
          <a:p>
            <a:r>
              <a:rPr lang="en-CA" dirty="0" smtClean="0"/>
              <a:t>To help ensure compliance with Canada Revenue Agency requirements in issuing receipts go to:</a:t>
            </a:r>
          </a:p>
          <a:p>
            <a:endParaRPr lang="en-CA" dirty="0" smtClean="0"/>
          </a:p>
          <a:p>
            <a:r>
              <a:rPr lang="en-CA" dirty="0" smtClean="0">
                <a:hlinkClick r:id="rId2"/>
              </a:rPr>
              <a:t>http://www.cra-arc.gc.ca/chrts-gvng/chrts/prtng/rcpts/menu-eng.html</a:t>
            </a:r>
            <a:endParaRPr lang="en-CA" dirty="0" smtClean="0"/>
          </a:p>
          <a:p>
            <a:endParaRPr lang="en-CA" dirty="0" smtClean="0"/>
          </a:p>
          <a:p>
            <a:pPr marL="0" indent="0">
              <a:buNone/>
            </a:pPr>
            <a:r>
              <a:rPr lang="en-CA" dirty="0" smtClean="0"/>
              <a:t> </a:t>
            </a:r>
          </a:p>
          <a:p>
            <a:endParaRPr lang="en-CA" dirty="0"/>
          </a:p>
        </p:txBody>
      </p:sp>
    </p:spTree>
    <p:extLst>
      <p:ext uri="{BB962C8B-B14F-4D97-AF65-F5344CB8AC3E}">
        <p14:creationId xmlns:p14="http://schemas.microsoft.com/office/powerpoint/2010/main" val="3229159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Annual Return</a:t>
            </a:r>
            <a:endParaRPr lang="en-CA" dirty="0"/>
          </a:p>
        </p:txBody>
      </p:sp>
      <p:sp>
        <p:nvSpPr>
          <p:cNvPr id="3" name="Content Placeholder 2"/>
          <p:cNvSpPr>
            <a:spLocks noGrp="1"/>
          </p:cNvSpPr>
          <p:nvPr>
            <p:ph idx="1"/>
          </p:nvPr>
        </p:nvSpPr>
        <p:spPr/>
        <p:txBody>
          <a:bodyPr/>
          <a:lstStyle/>
          <a:p>
            <a:r>
              <a:rPr lang="en-CA" dirty="0" smtClean="0"/>
              <a:t>To prepare the Annual Charities Return, or assist your Auditor by providing information for them to complete the return, go to:</a:t>
            </a:r>
          </a:p>
          <a:p>
            <a:endParaRPr lang="en-CA" dirty="0" smtClean="0"/>
          </a:p>
          <a:p>
            <a:pPr marL="0" indent="0">
              <a:buNone/>
            </a:pPr>
            <a:r>
              <a:rPr lang="en-CA" dirty="0" smtClean="0">
                <a:hlinkClick r:id="rId3"/>
              </a:rPr>
              <a:t>http://www.cra-arc.gc.ca/chrts-gvng/chrts/prtng/rtrn/flngb-eng.html</a:t>
            </a:r>
            <a:endParaRPr lang="en-CA" dirty="0" smtClean="0"/>
          </a:p>
          <a:p>
            <a:pPr marL="0" indent="0">
              <a:buNone/>
            </a:pPr>
            <a:endParaRPr lang="en-CA" dirty="0"/>
          </a:p>
        </p:txBody>
      </p:sp>
    </p:spTree>
    <p:extLst>
      <p:ext uri="{BB962C8B-B14F-4D97-AF65-F5344CB8AC3E}">
        <p14:creationId xmlns:p14="http://schemas.microsoft.com/office/powerpoint/2010/main" val="106947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Payroll	</a:t>
            </a:r>
            <a:endParaRPr lang="en-CA" dirty="0"/>
          </a:p>
        </p:txBody>
      </p:sp>
      <p:sp>
        <p:nvSpPr>
          <p:cNvPr id="3" name="Content Placeholder 2"/>
          <p:cNvSpPr>
            <a:spLocks noGrp="1"/>
          </p:cNvSpPr>
          <p:nvPr>
            <p:ph idx="1"/>
          </p:nvPr>
        </p:nvSpPr>
        <p:spPr/>
        <p:txBody>
          <a:bodyPr/>
          <a:lstStyle/>
          <a:p>
            <a:r>
              <a:rPr lang="en-CA" dirty="0" smtClean="0"/>
              <a:t>For information on Payroll, go to:</a:t>
            </a:r>
          </a:p>
          <a:p>
            <a:endParaRPr lang="en-CA" dirty="0"/>
          </a:p>
          <a:p>
            <a:r>
              <a:rPr lang="en-CA" dirty="0" smtClean="0">
                <a:hlinkClick r:id="rId2"/>
              </a:rPr>
              <a:t>http://www.cra-arc.gc.ca/formspubs/tpcs/pyrll-eng.html</a:t>
            </a:r>
            <a:endParaRPr lang="en-CA" dirty="0" smtClean="0"/>
          </a:p>
          <a:p>
            <a:endParaRPr lang="en-CA" dirty="0"/>
          </a:p>
        </p:txBody>
      </p:sp>
    </p:spTree>
    <p:extLst>
      <p:ext uri="{BB962C8B-B14F-4D97-AF65-F5344CB8AC3E}">
        <p14:creationId xmlns:p14="http://schemas.microsoft.com/office/powerpoint/2010/main" val="3823312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HST</a:t>
            </a:r>
            <a:endParaRPr lang="en-CA" dirty="0"/>
          </a:p>
        </p:txBody>
      </p:sp>
      <p:sp>
        <p:nvSpPr>
          <p:cNvPr id="3" name="Content Placeholder 2"/>
          <p:cNvSpPr>
            <a:spLocks noGrp="1"/>
          </p:cNvSpPr>
          <p:nvPr>
            <p:ph idx="1"/>
          </p:nvPr>
        </p:nvSpPr>
        <p:spPr/>
        <p:txBody>
          <a:bodyPr/>
          <a:lstStyle/>
          <a:p>
            <a:r>
              <a:rPr lang="en-CA" dirty="0" smtClean="0"/>
              <a:t>For information on HST go to:</a:t>
            </a:r>
          </a:p>
          <a:p>
            <a:r>
              <a:rPr lang="en-CA" dirty="0" smtClean="0">
                <a:hlinkClick r:id="rId2"/>
              </a:rPr>
              <a:t>http://www.cra-arc.gc.ca/tx/bsnss/tpcs/gst-tps/frmspbs/bytyp-eng.html</a:t>
            </a:r>
            <a:endParaRPr lang="en-CA" dirty="0" smtClean="0"/>
          </a:p>
          <a:p>
            <a:endParaRPr lang="en-CA" dirty="0"/>
          </a:p>
        </p:txBody>
      </p:sp>
    </p:spTree>
    <p:extLst>
      <p:ext uri="{BB962C8B-B14F-4D97-AF65-F5344CB8AC3E}">
        <p14:creationId xmlns:p14="http://schemas.microsoft.com/office/powerpoint/2010/main" val="714817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Anything else?</a:t>
            </a:r>
            <a:endParaRPr lang="en-CA" dirty="0"/>
          </a:p>
        </p:txBody>
      </p:sp>
      <p:sp>
        <p:nvSpPr>
          <p:cNvPr id="3" name="Content Placeholder 2"/>
          <p:cNvSpPr>
            <a:spLocks noGrp="1"/>
          </p:cNvSpPr>
          <p:nvPr>
            <p:ph idx="1"/>
          </p:nvPr>
        </p:nvSpPr>
        <p:spPr/>
        <p:txBody>
          <a:bodyPr/>
          <a:lstStyle/>
          <a:p>
            <a:r>
              <a:rPr lang="en-CA" dirty="0" smtClean="0"/>
              <a:t>Try here:</a:t>
            </a:r>
          </a:p>
          <a:p>
            <a:r>
              <a:rPr lang="en-CA" dirty="0" smtClean="0">
                <a:hlinkClick r:id="rId2"/>
              </a:rPr>
              <a:t>http://www.cra-arc.gc.ca/formspubs/tpcs/menu-eng.html</a:t>
            </a:r>
            <a:endParaRPr lang="en-CA" dirty="0" smtClean="0"/>
          </a:p>
          <a:p>
            <a:endParaRPr lang="en-CA" dirty="0"/>
          </a:p>
          <a:p>
            <a:r>
              <a:rPr lang="en-CA" dirty="0" smtClean="0"/>
              <a:t>It’s a listing by topic of publications available online at CRA</a:t>
            </a:r>
            <a:endParaRPr lang="en-CA" dirty="0"/>
          </a:p>
        </p:txBody>
      </p:sp>
    </p:spTree>
    <p:extLst>
      <p:ext uri="{BB962C8B-B14F-4D97-AF65-F5344CB8AC3E}">
        <p14:creationId xmlns:p14="http://schemas.microsoft.com/office/powerpoint/2010/main" val="3755944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RDSP’s</a:t>
            </a:r>
            <a:endParaRPr lang="en-CA" dirty="0"/>
          </a:p>
        </p:txBody>
      </p:sp>
      <p:sp>
        <p:nvSpPr>
          <p:cNvPr id="3" name="Content Placeholder 2"/>
          <p:cNvSpPr>
            <a:spLocks noGrp="1"/>
          </p:cNvSpPr>
          <p:nvPr>
            <p:ph idx="1"/>
          </p:nvPr>
        </p:nvSpPr>
        <p:spPr/>
        <p:txBody>
          <a:bodyPr/>
          <a:lstStyle/>
          <a:p>
            <a:r>
              <a:rPr lang="en-CA" dirty="0" smtClean="0"/>
              <a:t>For information on RDSP’s, go to</a:t>
            </a:r>
          </a:p>
          <a:p>
            <a:endParaRPr lang="en-CA" dirty="0"/>
          </a:p>
          <a:p>
            <a:r>
              <a:rPr lang="en-CA" dirty="0" smtClean="0">
                <a:hlinkClick r:id="rId2"/>
              </a:rPr>
              <a:t>http://www.esdc.gc.ca/eng/disability/savings/index.shtml</a:t>
            </a:r>
            <a:endParaRPr lang="en-CA" dirty="0" smtClean="0"/>
          </a:p>
          <a:p>
            <a:endParaRPr lang="en-CA" dirty="0" smtClean="0"/>
          </a:p>
          <a:p>
            <a:r>
              <a:rPr lang="en-CA" dirty="0" smtClean="0"/>
              <a:t>RDSP’s are overseen by Employment and Social Development Canada, not Canada Revenue Agency</a:t>
            </a:r>
            <a:endParaRPr lang="en-CA" dirty="0"/>
          </a:p>
        </p:txBody>
      </p:sp>
    </p:spTree>
    <p:extLst>
      <p:ext uri="{BB962C8B-B14F-4D97-AF65-F5344CB8AC3E}">
        <p14:creationId xmlns:p14="http://schemas.microsoft.com/office/powerpoint/2010/main" val="752658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Complexity	</a:t>
            </a:r>
            <a:endParaRPr lang="en-CA" dirty="0"/>
          </a:p>
        </p:txBody>
      </p:sp>
      <p:sp>
        <p:nvSpPr>
          <p:cNvPr id="3" name="Content Placeholder 2"/>
          <p:cNvSpPr>
            <a:spLocks noGrp="1"/>
          </p:cNvSpPr>
          <p:nvPr>
            <p:ph idx="1"/>
          </p:nvPr>
        </p:nvSpPr>
        <p:spPr/>
        <p:txBody>
          <a:bodyPr>
            <a:normAutofit fontScale="62500" lnSpcReduction="20000"/>
          </a:bodyPr>
          <a:lstStyle/>
          <a:p>
            <a:r>
              <a:rPr lang="en-CA" dirty="0" smtClean="0"/>
              <a:t>Tax returns for individuals with developmental disabilities range from very simple returns (as for individuals with no income living in a group home) to very complex (as for individuals living with their parents who work or go to school and are eligible for tax credits which may be transferred to their parents</a:t>
            </a:r>
          </a:p>
          <a:p>
            <a:r>
              <a:rPr lang="en-CA" dirty="0" smtClean="0"/>
              <a:t>Income tax legislation changes often</a:t>
            </a:r>
          </a:p>
          <a:p>
            <a:r>
              <a:rPr lang="en-CA" dirty="0" smtClean="0"/>
              <a:t>The circumstances under which families we support might benefit change constantly- as children age, they (or their parents) may qualify for different credits or deductions, medical conditions may change, and residence of the individuals may change.  The methods of recovering the tax benefits change as well when the individuals become adults</a:t>
            </a:r>
          </a:p>
          <a:p>
            <a:r>
              <a:rPr lang="en-CA" dirty="0" smtClean="0"/>
              <a:t>Tax relief is provided through refundable tax credits, non-refundable tax credits, and deductible expenses.  The net return for families may vary significantly depending on the income of the parents</a:t>
            </a:r>
          </a:p>
          <a:p>
            <a:r>
              <a:rPr lang="en-CA" dirty="0" smtClean="0"/>
              <a:t>Tax relief is provided through both the provincial and federal governments, and effective use of transfers may require good computer software</a:t>
            </a:r>
          </a:p>
          <a:p>
            <a:endParaRPr lang="en-CA" dirty="0" smtClean="0"/>
          </a:p>
          <a:p>
            <a:endParaRPr lang="en-CA" dirty="0"/>
          </a:p>
        </p:txBody>
      </p:sp>
    </p:spTree>
    <p:extLst>
      <p:ext uri="{BB962C8B-B14F-4D97-AF65-F5344CB8AC3E}">
        <p14:creationId xmlns:p14="http://schemas.microsoft.com/office/powerpoint/2010/main" val="864171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Complexity (continued)		</a:t>
            </a:r>
            <a:endParaRPr lang="en-CA" dirty="0"/>
          </a:p>
        </p:txBody>
      </p:sp>
      <p:sp>
        <p:nvSpPr>
          <p:cNvPr id="3" name="Content Placeholder 2"/>
          <p:cNvSpPr>
            <a:spLocks noGrp="1"/>
          </p:cNvSpPr>
          <p:nvPr>
            <p:ph idx="1"/>
          </p:nvPr>
        </p:nvSpPr>
        <p:spPr/>
        <p:txBody>
          <a:bodyPr/>
          <a:lstStyle/>
          <a:p>
            <a:r>
              <a:rPr lang="en-CA" dirty="0" smtClean="0"/>
              <a:t>All of the potential benefits which apply to all taxpayers are available- plus many benefits available only to individuals with disabilities</a:t>
            </a:r>
          </a:p>
          <a:p>
            <a:r>
              <a:rPr lang="en-CA" dirty="0" smtClean="0"/>
              <a:t>Application of some benefits/deductions may be further complicated if there are transactions or arrangements with non-arms length individuals</a:t>
            </a:r>
            <a:endParaRPr lang="en-CA" dirty="0"/>
          </a:p>
        </p:txBody>
      </p:sp>
    </p:spTree>
    <p:extLst>
      <p:ext uri="{BB962C8B-B14F-4D97-AF65-F5344CB8AC3E}">
        <p14:creationId xmlns:p14="http://schemas.microsoft.com/office/powerpoint/2010/main" val="1587456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Can Agencies Do to Help?</a:t>
            </a:r>
            <a:endParaRPr lang="en-CA" dirty="0"/>
          </a:p>
        </p:txBody>
      </p:sp>
      <p:sp>
        <p:nvSpPr>
          <p:cNvPr id="3" name="Content Placeholder 2"/>
          <p:cNvSpPr>
            <a:spLocks noGrp="1"/>
          </p:cNvSpPr>
          <p:nvPr>
            <p:ph idx="1"/>
          </p:nvPr>
        </p:nvSpPr>
        <p:spPr/>
        <p:txBody>
          <a:bodyPr/>
          <a:lstStyle/>
          <a:p>
            <a:r>
              <a:rPr lang="en-CA" dirty="0" smtClean="0"/>
              <a:t>Share information which will assist families in assembling information to provide to their tax professional </a:t>
            </a:r>
          </a:p>
          <a:p>
            <a:r>
              <a:rPr lang="en-CA" dirty="0" smtClean="0"/>
              <a:t>Share information which will assist families who choose to prepare their own tax returns</a:t>
            </a:r>
          </a:p>
          <a:p>
            <a:r>
              <a:rPr lang="en-CA" dirty="0" smtClean="0"/>
              <a:t>Organize tax preparation clinics</a:t>
            </a:r>
          </a:p>
          <a:p>
            <a:r>
              <a:rPr lang="en-CA" dirty="0" smtClean="0"/>
              <a:t>Provide a resource list of professionals willing to assist families </a:t>
            </a:r>
          </a:p>
        </p:txBody>
      </p:sp>
    </p:spTree>
    <p:extLst>
      <p:ext uri="{BB962C8B-B14F-4D97-AF65-F5344CB8AC3E}">
        <p14:creationId xmlns:p14="http://schemas.microsoft.com/office/powerpoint/2010/main" val="2732593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Information to Share	</a:t>
            </a:r>
            <a:endParaRPr lang="en-CA" dirty="0"/>
          </a:p>
        </p:txBody>
      </p:sp>
      <p:sp>
        <p:nvSpPr>
          <p:cNvPr id="3" name="Content Placeholder 2"/>
          <p:cNvSpPr>
            <a:spLocks noGrp="1"/>
          </p:cNvSpPr>
          <p:nvPr>
            <p:ph idx="1"/>
          </p:nvPr>
        </p:nvSpPr>
        <p:spPr/>
        <p:txBody>
          <a:bodyPr/>
          <a:lstStyle/>
          <a:p>
            <a:r>
              <a:rPr lang="en-CA" dirty="0" smtClean="0"/>
              <a:t>Canada Revenue Agency has an excellent website and many publications are available online, including a Medical and Disability-Related Information Guide</a:t>
            </a:r>
          </a:p>
          <a:p>
            <a:r>
              <a:rPr lang="en-CA" dirty="0" smtClean="0">
                <a:hlinkClick r:id="rId3"/>
              </a:rPr>
              <a:t>http://www.cra-arc.gc.ca/E/pub/tg/rc4064/README.html</a:t>
            </a:r>
            <a:endParaRPr lang="en-CA" dirty="0" smtClean="0"/>
          </a:p>
          <a:p>
            <a:endParaRPr lang="en-CA" dirty="0"/>
          </a:p>
        </p:txBody>
      </p:sp>
    </p:spTree>
    <p:extLst>
      <p:ext uri="{BB962C8B-B14F-4D97-AF65-F5344CB8AC3E}">
        <p14:creationId xmlns:p14="http://schemas.microsoft.com/office/powerpoint/2010/main" val="2257046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Disability Tax Credit Certificate</a:t>
            </a:r>
            <a:endParaRPr lang="en-CA" dirty="0"/>
          </a:p>
        </p:txBody>
      </p:sp>
      <p:sp>
        <p:nvSpPr>
          <p:cNvPr id="3" name="Content Placeholder 2"/>
          <p:cNvSpPr>
            <a:spLocks noGrp="1"/>
          </p:cNvSpPr>
          <p:nvPr>
            <p:ph idx="1"/>
          </p:nvPr>
        </p:nvSpPr>
        <p:spPr/>
        <p:txBody>
          <a:bodyPr/>
          <a:lstStyle/>
          <a:p>
            <a:pPr marL="0" indent="0">
              <a:buNone/>
            </a:pPr>
            <a:r>
              <a:rPr lang="en-CA" dirty="0" smtClean="0"/>
              <a:t>Completion and approval by CRA of a DTC is the first step to become eligible for tax relief.  It must be completed and signed by a specified medical practitioner, remitted to CRA, and approved by CRA.</a:t>
            </a:r>
          </a:p>
          <a:p>
            <a:pPr marL="0" indent="0">
              <a:buNone/>
            </a:pPr>
            <a:r>
              <a:rPr lang="en-CA" dirty="0" smtClean="0"/>
              <a:t> </a:t>
            </a:r>
            <a:r>
              <a:rPr lang="en-CA" dirty="0" smtClean="0">
                <a:hlinkClick r:id="rId2"/>
              </a:rPr>
              <a:t>http://www.cra-arc.gc.ca/E/pbg/tf/t2201/README.html</a:t>
            </a:r>
            <a:endParaRPr lang="en-CA" dirty="0" smtClean="0"/>
          </a:p>
          <a:p>
            <a:pPr marL="0" indent="0">
              <a:buNone/>
            </a:pPr>
            <a:endParaRPr lang="en-CA" dirty="0"/>
          </a:p>
        </p:txBody>
      </p:sp>
    </p:spTree>
    <p:extLst>
      <p:ext uri="{BB962C8B-B14F-4D97-AF65-F5344CB8AC3E}">
        <p14:creationId xmlns:p14="http://schemas.microsoft.com/office/powerpoint/2010/main" val="1774395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Authorization to Represent a Taxpayer</a:t>
            </a:r>
            <a:endParaRPr lang="en-CA" dirty="0"/>
          </a:p>
        </p:txBody>
      </p:sp>
      <p:sp>
        <p:nvSpPr>
          <p:cNvPr id="3" name="Content Placeholder 2"/>
          <p:cNvSpPr>
            <a:spLocks noGrp="1"/>
          </p:cNvSpPr>
          <p:nvPr>
            <p:ph idx="1"/>
          </p:nvPr>
        </p:nvSpPr>
        <p:spPr/>
        <p:txBody>
          <a:bodyPr>
            <a:normAutofit fontScale="92500"/>
          </a:bodyPr>
          <a:lstStyle/>
          <a:p>
            <a:r>
              <a:rPr lang="en-CA" dirty="0" smtClean="0"/>
              <a:t>CRA will co-operate by phone or letter only with the taxpayer, or their authorized representative</a:t>
            </a:r>
          </a:p>
          <a:p>
            <a:r>
              <a:rPr lang="en-CA" dirty="0" smtClean="0"/>
              <a:t>Form T1013 must be signed by the taxpayer and mailed to CRA, or completed as part of an electronic filing of the taxpayer’s income tax return (the representative should retain a signed hard copy in case it is requested)</a:t>
            </a:r>
          </a:p>
          <a:p>
            <a:r>
              <a:rPr lang="en-CA" dirty="0" smtClean="0">
                <a:hlinkClick r:id="rId2"/>
              </a:rPr>
              <a:t>http://www.cra-arc.gc.ca/E/pbg/tf/t1013/README.html</a:t>
            </a:r>
            <a:endParaRPr lang="en-CA" dirty="0" smtClean="0"/>
          </a:p>
          <a:p>
            <a:endParaRPr lang="en-CA" dirty="0"/>
          </a:p>
        </p:txBody>
      </p:sp>
    </p:spTree>
    <p:extLst>
      <p:ext uri="{BB962C8B-B14F-4D97-AF65-F5344CB8AC3E}">
        <p14:creationId xmlns:p14="http://schemas.microsoft.com/office/powerpoint/2010/main" val="2305965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Potential Refundable Tax Credits</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GST Credit (</a:t>
            </a:r>
            <a:r>
              <a:rPr lang="en-CA" dirty="0" err="1" smtClean="0"/>
              <a:t>approx</a:t>
            </a:r>
            <a:r>
              <a:rPr lang="en-CA" dirty="0" smtClean="0"/>
              <a:t> value $ 346 for individuals on ODSP</a:t>
            </a:r>
          </a:p>
          <a:p>
            <a:r>
              <a:rPr lang="en-CA" dirty="0" smtClean="0"/>
              <a:t>Trillium Benefit (</a:t>
            </a:r>
            <a:r>
              <a:rPr lang="en-CA" dirty="0" err="1" smtClean="0"/>
              <a:t>approx</a:t>
            </a:r>
            <a:r>
              <a:rPr lang="en-CA" dirty="0" smtClean="0"/>
              <a:t> value $ 493 for individuals paying eligible rent including payments for group homes at developmental service agencies</a:t>
            </a:r>
          </a:p>
          <a:p>
            <a:r>
              <a:rPr lang="en-CA" dirty="0" smtClean="0"/>
              <a:t>Child tax credits for children under the age of 18</a:t>
            </a:r>
          </a:p>
          <a:p>
            <a:r>
              <a:rPr lang="en-CA" dirty="0" smtClean="0"/>
              <a:t>Child disability benefit	</a:t>
            </a:r>
          </a:p>
          <a:p>
            <a:r>
              <a:rPr lang="en-CA" dirty="0" smtClean="0"/>
              <a:t>GST rebates for GST paid on some services (see Medical and Disability Guide)	</a:t>
            </a:r>
          </a:p>
          <a:p>
            <a:r>
              <a:rPr lang="en-CA" b="1" dirty="0" smtClean="0"/>
              <a:t>Effective for 2015 – the </a:t>
            </a:r>
            <a:r>
              <a:rPr lang="en-CA" b="1" dirty="0" err="1" smtClean="0"/>
              <a:t>Childrens</a:t>
            </a:r>
            <a:r>
              <a:rPr lang="en-CA" b="1" dirty="0" smtClean="0"/>
              <a:t> Fitness Tax Credit</a:t>
            </a:r>
            <a:endParaRPr lang="en-CA" b="1" dirty="0"/>
          </a:p>
          <a:p>
            <a:endParaRPr lang="en-CA" b="1" dirty="0"/>
          </a:p>
        </p:txBody>
      </p:sp>
    </p:spTree>
    <p:extLst>
      <p:ext uri="{BB962C8B-B14F-4D97-AF65-F5344CB8AC3E}">
        <p14:creationId xmlns:p14="http://schemas.microsoft.com/office/powerpoint/2010/main" val="4232063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Potential Non-Refundable Tax Credits</a:t>
            </a:r>
            <a:endParaRPr lang="en-CA" dirty="0"/>
          </a:p>
        </p:txBody>
      </p:sp>
      <p:sp>
        <p:nvSpPr>
          <p:cNvPr id="3" name="Content Placeholder 2"/>
          <p:cNvSpPr>
            <a:spLocks noGrp="1"/>
          </p:cNvSpPr>
          <p:nvPr>
            <p:ph idx="1"/>
          </p:nvPr>
        </p:nvSpPr>
        <p:spPr/>
        <p:txBody>
          <a:bodyPr>
            <a:normAutofit lnSpcReduction="10000"/>
          </a:bodyPr>
          <a:lstStyle/>
          <a:p>
            <a:r>
              <a:rPr lang="en-CA" dirty="0" smtClean="0"/>
              <a:t>Medical expenses</a:t>
            </a:r>
          </a:p>
          <a:p>
            <a:r>
              <a:rPr lang="en-CA" dirty="0" smtClean="0"/>
              <a:t>Attendant care</a:t>
            </a:r>
          </a:p>
          <a:p>
            <a:r>
              <a:rPr lang="en-CA" dirty="0" smtClean="0"/>
              <a:t>Travel expenses for medical-related travel (meals, accommodation and vehicle expenses)</a:t>
            </a:r>
          </a:p>
          <a:p>
            <a:r>
              <a:rPr lang="en-CA" dirty="0" smtClean="0"/>
              <a:t>Disability amount</a:t>
            </a:r>
          </a:p>
          <a:p>
            <a:r>
              <a:rPr lang="en-CA" dirty="0" smtClean="0"/>
              <a:t>Disability supports deduction (for individuals who are employed, carrying on a business, or in a designated educational institution) and need supporting devices or services to do so</a:t>
            </a:r>
            <a:endParaRPr lang="en-CA" dirty="0"/>
          </a:p>
        </p:txBody>
      </p:sp>
    </p:spTree>
    <p:extLst>
      <p:ext uri="{BB962C8B-B14F-4D97-AF65-F5344CB8AC3E}">
        <p14:creationId xmlns:p14="http://schemas.microsoft.com/office/powerpoint/2010/main" val="2889579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781</Words>
  <Application>Microsoft Office PowerPoint</Application>
  <PresentationFormat>On-screen Show (4:3)</PresentationFormat>
  <Paragraphs>83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Income Taxes for Individuals with Disabilities</vt:lpstr>
      <vt:lpstr>Complexity </vt:lpstr>
      <vt:lpstr>Complexity (continued)  </vt:lpstr>
      <vt:lpstr>What Can Agencies Do to Help?</vt:lpstr>
      <vt:lpstr>Information to Share </vt:lpstr>
      <vt:lpstr>Disability Tax Credit Certificate</vt:lpstr>
      <vt:lpstr>Authorization to Represent a Taxpayer</vt:lpstr>
      <vt:lpstr>Potential Refundable Tax Credits</vt:lpstr>
      <vt:lpstr>Potential Non-Refundable Tax Credits</vt:lpstr>
      <vt:lpstr>Potential Non-Refundable Tax credits (continued)</vt:lpstr>
      <vt:lpstr>Non-Refundable Tax Credit Transfers </vt:lpstr>
      <vt:lpstr>Income Tax Deductions </vt:lpstr>
      <vt:lpstr>Income Tax Issues</vt:lpstr>
      <vt:lpstr>Donations</vt:lpstr>
      <vt:lpstr>Annual Return</vt:lpstr>
      <vt:lpstr>Payroll </vt:lpstr>
      <vt:lpstr>HST</vt:lpstr>
      <vt:lpstr>Anything else?</vt:lpstr>
      <vt:lpstr>RDSP’s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Taxes for Individuals with Disabilities</dc:title>
  <dc:creator>Wendy Larman</dc:creator>
  <cp:lastModifiedBy>admin</cp:lastModifiedBy>
  <cp:revision>14</cp:revision>
  <dcterms:created xsi:type="dcterms:W3CDTF">2014-08-26T13:21:29Z</dcterms:created>
  <dcterms:modified xsi:type="dcterms:W3CDTF">2014-10-26T17:51:05Z</dcterms:modified>
</cp:coreProperties>
</file>