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B8DFE3-E05B-432E-904A-A998B844F533}"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406215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DFE3-E05B-432E-904A-A998B844F533}"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427179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DFE3-E05B-432E-904A-A998B844F533}"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392608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DFE3-E05B-432E-904A-A998B844F533}"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400456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8DFE3-E05B-432E-904A-A998B844F533}"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401627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B8DFE3-E05B-432E-904A-A998B844F533}"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380955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B8DFE3-E05B-432E-904A-A998B844F533}"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29112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B8DFE3-E05B-432E-904A-A998B844F533}"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45870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8DFE3-E05B-432E-904A-A998B844F533}"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384539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8DFE3-E05B-432E-904A-A998B844F533}"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6229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8DFE3-E05B-432E-904A-A998B844F533}"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87FAC-034F-4E05-9E3F-FC152C86AC37}" type="slidenum">
              <a:rPr lang="en-US" smtClean="0"/>
              <a:t>‹#›</a:t>
            </a:fld>
            <a:endParaRPr lang="en-US"/>
          </a:p>
        </p:txBody>
      </p:sp>
    </p:spTree>
    <p:extLst>
      <p:ext uri="{BB962C8B-B14F-4D97-AF65-F5344CB8AC3E}">
        <p14:creationId xmlns:p14="http://schemas.microsoft.com/office/powerpoint/2010/main" val="287879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8DFE3-E05B-432E-904A-A998B844F533}"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87FAC-034F-4E05-9E3F-FC152C86AC37}" type="slidenum">
              <a:rPr lang="en-US" smtClean="0"/>
              <a:t>‹#›</a:t>
            </a:fld>
            <a:endParaRPr lang="en-US"/>
          </a:p>
        </p:txBody>
      </p:sp>
    </p:spTree>
    <p:extLst>
      <p:ext uri="{BB962C8B-B14F-4D97-AF65-F5344CB8AC3E}">
        <p14:creationId xmlns:p14="http://schemas.microsoft.com/office/powerpoint/2010/main" val="381727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2209800"/>
            <a:ext cx="7772400" cy="1470025"/>
          </a:xfrm>
        </p:spPr>
        <p:txBody>
          <a:bodyPr>
            <a:normAutofit fontScale="90000"/>
          </a:bodyPr>
          <a:lstStyle/>
          <a:p>
            <a:r>
              <a:rPr lang="en-US" dirty="0" smtClean="0"/>
              <a:t>EHT Exemption</a:t>
            </a:r>
            <a:br>
              <a:rPr lang="en-US" dirty="0" smtClean="0"/>
            </a:br>
            <a:r>
              <a:rPr lang="en-US" dirty="0" smtClean="0"/>
              <a:t> and</a:t>
            </a:r>
            <a:br>
              <a:rPr lang="en-US" dirty="0" smtClean="0"/>
            </a:br>
            <a:r>
              <a:rPr lang="en-US" dirty="0" smtClean="0"/>
              <a:t> Residential Tenancy Agreement</a:t>
            </a:r>
            <a:endParaRPr lang="en-US" dirty="0"/>
          </a:p>
        </p:txBody>
      </p:sp>
    </p:spTree>
    <p:extLst>
      <p:ext uri="{BB962C8B-B14F-4D97-AF65-F5344CB8AC3E}">
        <p14:creationId xmlns:p14="http://schemas.microsoft.com/office/powerpoint/2010/main" val="3960387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304800"/>
            <a:ext cx="8229600" cy="5745163"/>
          </a:xfrm>
        </p:spPr>
        <p:txBody>
          <a:bodyPr>
            <a:normAutofit/>
          </a:bodyPr>
          <a:lstStyle/>
          <a:p>
            <a:pPr marL="0" indent="0" algn="ctr">
              <a:buNone/>
            </a:pPr>
            <a:r>
              <a:rPr lang="en-US" sz="2000" b="1" dirty="0" smtClean="0"/>
              <a:t>Employer Health Tax (EHT)</a:t>
            </a:r>
          </a:p>
          <a:p>
            <a:r>
              <a:rPr lang="en-US" sz="2000" dirty="0" smtClean="0"/>
              <a:t>Each location of a registered charity may be treated as a separate employer for EHT purposes with each location entitled to claim a separate exemption.</a:t>
            </a:r>
          </a:p>
          <a:p>
            <a:r>
              <a:rPr lang="en-US" sz="2000" dirty="0" smtClean="0"/>
              <a:t>Effective January 1, 2014 - to provide greater Employer Health Tax (EHT) relief to small businesses, the government proposes to increase the amount of annual payroll that is exempt from the tax from $400,000 to $450,000 and index this amount for inflation. To better target EHT relief, the exemption would be eliminated for private-sector employers (including groups of associated employers) with annual Ontario payrolls over $5 million. </a:t>
            </a:r>
          </a:p>
          <a:p>
            <a:r>
              <a:rPr lang="en-US" sz="2000" dirty="0" smtClean="0"/>
              <a:t>Registered charities would continue to claim the exemption at all payroll sizes.</a:t>
            </a:r>
            <a:endParaRPr lang="en-US" sz="2000" dirty="0"/>
          </a:p>
        </p:txBody>
      </p:sp>
    </p:spTree>
    <p:extLst>
      <p:ext uri="{BB962C8B-B14F-4D97-AF65-F5344CB8AC3E}">
        <p14:creationId xmlns:p14="http://schemas.microsoft.com/office/powerpoint/2010/main" val="1593364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229600" cy="6047809"/>
          </a:xfrm>
          <a:prstGeom prst="rect">
            <a:avLst/>
          </a:prstGeom>
        </p:spPr>
        <p:txBody>
          <a:bodyPr wrap="square">
            <a:spAutoFit/>
          </a:bodyPr>
          <a:lstStyle/>
          <a:p>
            <a:r>
              <a:rPr lang="en-US" sz="2000" b="1" dirty="0" smtClean="0"/>
              <a:t>			Separate location</a:t>
            </a:r>
            <a:r>
              <a:rPr lang="en-US" sz="2000" dirty="0" smtClean="0"/>
              <a:t/>
            </a:r>
            <a:br>
              <a:rPr lang="en-US" sz="2000" dirty="0" smtClean="0"/>
            </a:br>
            <a:r>
              <a:rPr lang="en-US" sz="2000" dirty="0" smtClean="0"/>
              <a:t>A registered charity that is an eligible employer can treat each of its locations as a separate employer and each location will be eligible to claim the exemption for the year. </a:t>
            </a:r>
          </a:p>
          <a:p>
            <a:pPr marL="285750" indent="-285750">
              <a:buFont typeface="Arial" pitchFamily="34" charset="0"/>
              <a:buChar char="•"/>
            </a:pPr>
            <a:r>
              <a:rPr lang="en-US" sz="2000" dirty="0" smtClean="0"/>
              <a:t>There must be formalized evidence that the location is separate from the main body of the organization and has a separate address and phone number.   </a:t>
            </a:r>
          </a:p>
          <a:p>
            <a:pPr marL="342900" indent="-342900">
              <a:buFont typeface="Arial" pitchFamily="34" charset="0"/>
              <a:buChar char="•"/>
            </a:pPr>
            <a:r>
              <a:rPr lang="en-US" sz="2000" dirty="0" smtClean="0"/>
              <a:t>There is supporting evidence that a location belongs to the charity</a:t>
            </a:r>
          </a:p>
          <a:p>
            <a:r>
              <a:rPr lang="en-US" sz="2000" dirty="0"/>
              <a:t>	</a:t>
            </a:r>
            <a:r>
              <a:rPr lang="en-US" sz="2000" dirty="0" smtClean="0"/>
              <a:t>(e.g., copies of leases, deeds or purchase agreements, property tax 	bill, or other third party documentation to show continued exclusive 	occupancy during the period)</a:t>
            </a:r>
          </a:p>
          <a:p>
            <a:pPr marL="285750" indent="-285750">
              <a:buFont typeface="Arial" pitchFamily="34" charset="0"/>
              <a:buChar char="•"/>
            </a:pPr>
            <a:r>
              <a:rPr lang="en-US" sz="2000" dirty="0" smtClean="0"/>
              <a:t>The location is publicly advertised on the charity's letterhead, on business cards, in telephone directories, or through other information readily accessible by the public such as pamphlets or internet sites. </a:t>
            </a:r>
          </a:p>
          <a:p>
            <a:pPr lvl="1"/>
            <a:r>
              <a:rPr lang="en-US" sz="2000" dirty="0"/>
              <a:t>	</a:t>
            </a:r>
            <a:r>
              <a:rPr lang="en-US" sz="2000" dirty="0" smtClean="0"/>
              <a:t>This will not always be the case, especially where privacy and 	security 	concerns are evident in situations involving residences or 	shelters, etc.</a:t>
            </a:r>
          </a:p>
          <a:p>
            <a:pPr marL="285750" indent="-285750">
              <a:buFont typeface="Arial" pitchFamily="34" charset="0"/>
              <a:buChar char="•"/>
            </a:pPr>
            <a:endParaRPr lang="en-US" sz="2000" dirty="0" smtClean="0"/>
          </a:p>
          <a:p>
            <a:endParaRPr lang="en-US" sz="2000" dirty="0"/>
          </a:p>
        </p:txBody>
      </p:sp>
    </p:spTree>
    <p:extLst>
      <p:ext uri="{BB962C8B-B14F-4D97-AF65-F5344CB8AC3E}">
        <p14:creationId xmlns:p14="http://schemas.microsoft.com/office/powerpoint/2010/main" val="2938757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5940088"/>
          </a:xfrm>
          <a:prstGeom prst="rect">
            <a:avLst/>
          </a:prstGeom>
        </p:spPr>
        <p:txBody>
          <a:bodyPr wrap="square">
            <a:spAutoFit/>
          </a:bodyPr>
          <a:lstStyle/>
          <a:p>
            <a:pPr marL="285750" indent="-285750">
              <a:buFont typeface="Arial" pitchFamily="34" charset="0"/>
              <a:buChar char="•"/>
            </a:pPr>
            <a:r>
              <a:rPr lang="en-US" sz="2000" dirty="0" smtClean="0"/>
              <a:t>The registered charity has free access to the location.</a:t>
            </a:r>
          </a:p>
          <a:p>
            <a:pPr lvl="2"/>
            <a:r>
              <a:rPr lang="en-US" sz="2000" dirty="0" smtClean="0"/>
              <a:t>Keys are readily available to employees and they have unrestricted rights to enter the property</a:t>
            </a:r>
          </a:p>
          <a:p>
            <a:pPr marL="285750" indent="-285750">
              <a:buFont typeface="Arial" pitchFamily="34" charset="0"/>
              <a:buChar char="•"/>
            </a:pPr>
            <a:r>
              <a:rPr lang="en-US" sz="2000" dirty="0" smtClean="0"/>
              <a:t>There is a separate workspace or office within the location which is for the sole use of the employees.</a:t>
            </a:r>
            <a:endParaRPr lang="en-US" sz="2000" dirty="0"/>
          </a:p>
          <a:p>
            <a:pPr marL="285750" indent="-285750">
              <a:buFont typeface="Arial" pitchFamily="34" charset="0"/>
              <a:buChar char="•"/>
            </a:pPr>
            <a:r>
              <a:rPr lang="en-US" sz="2000" dirty="0" smtClean="0"/>
              <a:t>The Charity has not sub-leased the property to a tenant.</a:t>
            </a:r>
          </a:p>
          <a:p>
            <a:pPr marL="285750" indent="-285750">
              <a:buFont typeface="Arial" pitchFamily="34" charset="0"/>
              <a:buChar char="•"/>
            </a:pPr>
            <a:endParaRPr lang="en-US" sz="2000" dirty="0"/>
          </a:p>
          <a:p>
            <a:pPr marL="285750" indent="-285750">
              <a:buFont typeface="Arial" pitchFamily="34" charset="0"/>
              <a:buChar char="•"/>
            </a:pPr>
            <a:endParaRPr lang="en-US" sz="2000" dirty="0" smtClean="0"/>
          </a:p>
          <a:p>
            <a:r>
              <a:rPr lang="en-US" sz="2000" dirty="0" smtClean="0"/>
              <a:t>Clarification received from Senior Tax Compliance Officer, Client Service Branch from the Ministry of Revenue</a:t>
            </a:r>
          </a:p>
          <a:p>
            <a:pPr marL="285750" indent="-285750">
              <a:buFont typeface="Arial" pitchFamily="34" charset="0"/>
              <a:buChar char="•"/>
            </a:pPr>
            <a:r>
              <a:rPr lang="en-US" sz="2000" dirty="0" smtClean="0"/>
              <a:t>Support workers are assigned to specific residences and have keys</a:t>
            </a:r>
          </a:p>
          <a:p>
            <a:pPr marL="285750" indent="-285750">
              <a:buFont typeface="Arial" pitchFamily="34" charset="0"/>
              <a:buChar char="•"/>
            </a:pPr>
            <a:r>
              <a:rPr lang="en-US" sz="2000" dirty="0" smtClean="0"/>
              <a:t>Most residences are 24 hour support and provide exclusive use of space within the residence for worker administration</a:t>
            </a:r>
          </a:p>
          <a:p>
            <a:pPr marL="285750" indent="-285750">
              <a:buFont typeface="Arial" pitchFamily="34" charset="0"/>
              <a:buChar char="•"/>
            </a:pPr>
            <a:r>
              <a:rPr lang="en-US" sz="2000" dirty="0" smtClean="0"/>
              <a:t>Some residences have varying degrees of support, however, although there may not be an office within the residence, there is a designated space for support staff to work that is exclusively used by the Community Living support staff.</a:t>
            </a:r>
          </a:p>
          <a:p>
            <a:pPr marL="285750" indent="-285750">
              <a:buFont typeface="Arial" pitchFamily="34" charset="0"/>
              <a:buChar char="•"/>
            </a:pPr>
            <a:r>
              <a:rPr lang="en-US" sz="2000" dirty="0" smtClean="0"/>
              <a:t>All tenants sign an agreement of accommodation support, but it is not a sublease agreement; it is an agreement to receive support from Community Living.</a:t>
            </a:r>
          </a:p>
        </p:txBody>
      </p:sp>
    </p:spTree>
    <p:extLst>
      <p:ext uri="{BB962C8B-B14F-4D97-AF65-F5344CB8AC3E}">
        <p14:creationId xmlns:p14="http://schemas.microsoft.com/office/powerpoint/2010/main" val="1767460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534400" cy="4708981"/>
          </a:xfrm>
          <a:prstGeom prst="rect">
            <a:avLst/>
          </a:prstGeom>
          <a:noFill/>
        </p:spPr>
        <p:txBody>
          <a:bodyPr wrap="square" rtlCol="0">
            <a:spAutoFit/>
          </a:bodyPr>
          <a:lstStyle/>
          <a:p>
            <a:pPr marL="285750" indent="-285750">
              <a:buFont typeface="Arial" pitchFamily="34" charset="0"/>
              <a:buChar char="•"/>
            </a:pPr>
            <a:r>
              <a:rPr lang="en-US" sz="2000" dirty="0" smtClean="0"/>
              <a:t>For EHT purposes,  it is deemed that a sub-lease is in place if there is a formal agreement between the resident and the owner of the property which outlines residency requirements.   Some requirement are:</a:t>
            </a:r>
          </a:p>
          <a:p>
            <a:pPr marL="742950" lvl="1" indent="-285750">
              <a:buFont typeface="Arial" pitchFamily="34" charset="0"/>
              <a:buChar char="•"/>
            </a:pPr>
            <a:r>
              <a:rPr lang="en-US" sz="2000" dirty="0" smtClean="0"/>
              <a:t>Rent to be paid, definitions of residency</a:t>
            </a:r>
          </a:p>
          <a:p>
            <a:pPr marL="742950" lvl="1" indent="-285750">
              <a:buFont typeface="Arial" pitchFamily="34" charset="0"/>
              <a:buChar char="•"/>
            </a:pPr>
            <a:r>
              <a:rPr lang="en-US" sz="2000" dirty="0" smtClean="0"/>
              <a:t>Term and notice clauses</a:t>
            </a:r>
          </a:p>
          <a:p>
            <a:pPr marL="742950" lvl="1" indent="-285750">
              <a:buFont typeface="Arial" pitchFamily="34" charset="0"/>
              <a:buChar char="•"/>
            </a:pPr>
            <a:r>
              <a:rPr lang="en-US" sz="2000" dirty="0" smtClean="0"/>
              <a:t>Responsibility clauses</a:t>
            </a:r>
          </a:p>
          <a:p>
            <a:pPr marL="742950" lvl="1" indent="-285750">
              <a:buFont typeface="Arial" pitchFamily="34" charset="0"/>
              <a:buChar char="•"/>
            </a:pPr>
            <a:r>
              <a:rPr lang="en-US" sz="2000" dirty="0" smtClean="0"/>
              <a:t>Liability clauses</a:t>
            </a:r>
          </a:p>
          <a:p>
            <a:pPr marL="742950" lvl="1" indent="-285750">
              <a:buFont typeface="Arial" pitchFamily="34" charset="0"/>
              <a:buChar char="•"/>
            </a:pPr>
            <a:r>
              <a:rPr lang="en-US" sz="2000" dirty="0" smtClean="0"/>
              <a:t>Schedule of costs and which party is responsible for these costs</a:t>
            </a:r>
          </a:p>
          <a:p>
            <a:pPr marL="742950" lvl="1" indent="-285750">
              <a:buFont typeface="Arial" pitchFamily="34" charset="0"/>
              <a:buChar char="•"/>
            </a:pPr>
            <a:r>
              <a:rPr lang="en-US" sz="2000" dirty="0" smtClean="0"/>
              <a:t>Used to resolve residency disputes</a:t>
            </a:r>
          </a:p>
          <a:p>
            <a:pPr marL="742950" lvl="1" indent="-285750">
              <a:buFont typeface="Arial" pitchFamily="34" charset="0"/>
              <a:buChar char="•"/>
            </a:pPr>
            <a:r>
              <a:rPr lang="en-US" sz="2000" dirty="0" smtClean="0"/>
              <a:t>The agency does not have free access to the premises, nor do they have a work space/office space in the premises.</a:t>
            </a:r>
          </a:p>
          <a:p>
            <a:pPr lvl="1"/>
            <a:endParaRPr lang="en-US" sz="2000" dirty="0" smtClean="0"/>
          </a:p>
          <a:p>
            <a:r>
              <a:rPr lang="en-US" sz="2000" dirty="0" smtClean="0"/>
              <a:t>If the above exists and it is established that a sub-lease is present, then the EHT exemption would no longer be applicable for that location.</a:t>
            </a:r>
          </a:p>
          <a:p>
            <a:pPr lvl="1"/>
            <a:endParaRPr lang="en-US" sz="2000" dirty="0"/>
          </a:p>
        </p:txBody>
      </p:sp>
    </p:spTree>
    <p:extLst>
      <p:ext uri="{BB962C8B-B14F-4D97-AF65-F5344CB8AC3E}">
        <p14:creationId xmlns:p14="http://schemas.microsoft.com/office/powerpoint/2010/main" val="135799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77200" cy="12064841"/>
          </a:xfrm>
          <a:prstGeom prst="rect">
            <a:avLst/>
          </a:prstGeom>
          <a:noFill/>
        </p:spPr>
        <p:txBody>
          <a:bodyPr wrap="square" rtlCol="0">
            <a:spAutoFit/>
          </a:bodyPr>
          <a:lstStyle/>
          <a:p>
            <a:r>
              <a:rPr lang="en-US" sz="2000" b="1" dirty="0" smtClean="0"/>
              <a:t>Background</a:t>
            </a:r>
          </a:p>
          <a:p>
            <a:pPr marL="342900" indent="-342900">
              <a:buFont typeface="Arial" pitchFamily="34" charset="0"/>
              <a:buChar char="•"/>
            </a:pPr>
            <a:r>
              <a:rPr lang="en-US" sz="2000" dirty="0" smtClean="0"/>
              <a:t>Remember Bill 120 – Residents Rights Act, May 31, 1994 </a:t>
            </a:r>
            <a:r>
              <a:rPr lang="en-US" sz="1500" dirty="0" smtClean="0"/>
              <a:t>(no longer applies)</a:t>
            </a:r>
          </a:p>
          <a:p>
            <a:pPr algn="ctr"/>
            <a:endParaRPr lang="en-US" sz="2000" b="1" dirty="0" smtClean="0"/>
          </a:p>
          <a:p>
            <a:pPr algn="ctr"/>
            <a:endParaRPr lang="en-US" sz="2000" b="1" dirty="0"/>
          </a:p>
          <a:p>
            <a:pPr algn="ctr"/>
            <a:r>
              <a:rPr lang="en-US" sz="2000" b="1" dirty="0" smtClean="0"/>
              <a:t>Residential Tenancies Act, 2006</a:t>
            </a:r>
          </a:p>
          <a:p>
            <a:endParaRPr lang="en-US" sz="2000" dirty="0"/>
          </a:p>
          <a:p>
            <a:r>
              <a:rPr lang="en-US" sz="2000" dirty="0" smtClean="0"/>
              <a:t>Agreement required</a:t>
            </a:r>
          </a:p>
          <a:p>
            <a:r>
              <a:rPr lang="en-US" sz="2000" dirty="0"/>
              <a:t>	</a:t>
            </a:r>
            <a:r>
              <a:rPr lang="en-US" sz="2000" dirty="0" smtClean="0"/>
              <a:t>139. (1) there shall be a written tenancy agreement relating to the tenancy of every tenant in a care home</a:t>
            </a:r>
          </a:p>
          <a:p>
            <a:r>
              <a:rPr lang="en-US" sz="2000" dirty="0"/>
              <a:t>	</a:t>
            </a:r>
            <a:r>
              <a:rPr lang="en-US" sz="2000" dirty="0" smtClean="0"/>
              <a:t>.care home as defined means a residential complex that is occupied or intended to be occupied by persons for the purpose of receiving care services, whether or not receiving the services is the primary purpose of the occupancy</a:t>
            </a:r>
          </a:p>
          <a:p>
            <a:r>
              <a:rPr lang="en-US" sz="2000" dirty="0" smtClean="0"/>
              <a:t>	(2) the agreement shall set out what has been agreed to with respect to care services and meals and the charges for them</a:t>
            </a:r>
          </a:p>
          <a:p>
            <a:endParaRPr lang="en-US" sz="2000" dirty="0" smtClean="0"/>
          </a:p>
          <a:p>
            <a:pPr marL="285750" indent="-285750">
              <a:buFont typeface="Arial" pitchFamily="34" charset="0"/>
              <a:buChar char="•"/>
            </a:pPr>
            <a:endParaRPr lang="en-US" sz="2000" dirty="0" smtClean="0"/>
          </a:p>
          <a:p>
            <a:endParaRPr lang="en-US" sz="2000" dirty="0" smtClean="0"/>
          </a:p>
          <a:p>
            <a:endParaRPr lang="en-US" sz="2000" dirty="0"/>
          </a:p>
          <a:p>
            <a:endParaRPr lang="en-US" dirty="0" smtClean="0"/>
          </a:p>
          <a:p>
            <a:r>
              <a:rPr lang="en-US" dirty="0" smtClean="0"/>
              <a:t>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315461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15400" cy="3477875"/>
          </a:xfrm>
          <a:prstGeom prst="rect">
            <a:avLst/>
          </a:prstGeom>
        </p:spPr>
        <p:txBody>
          <a:bodyPr wrap="square">
            <a:spAutoFit/>
          </a:bodyPr>
          <a:lstStyle/>
          <a:p>
            <a:endParaRPr lang="en-US" sz="2000" dirty="0"/>
          </a:p>
          <a:p>
            <a:pPr algn="ctr"/>
            <a:r>
              <a:rPr lang="en-US" sz="2000" b="1" dirty="0"/>
              <a:t>Developmental Services Compliance Checklist</a:t>
            </a:r>
          </a:p>
          <a:p>
            <a:r>
              <a:rPr lang="en-US" sz="2000" dirty="0"/>
              <a:t>Developmental Services does not require that a residency agreement be present. </a:t>
            </a:r>
          </a:p>
          <a:p>
            <a:r>
              <a:rPr lang="en-US" sz="2000" dirty="0"/>
              <a:t>They do </a:t>
            </a:r>
            <a:r>
              <a:rPr lang="en-US" sz="2000" dirty="0" smtClean="0"/>
              <a:t>require that within an organizational structure:</a:t>
            </a:r>
            <a:endParaRPr lang="en-US" sz="2000" dirty="0"/>
          </a:p>
          <a:p>
            <a:pPr marL="285750" indent="-285750">
              <a:buFont typeface="Arial" pitchFamily="34" charset="0"/>
              <a:buChar char="•"/>
            </a:pPr>
            <a:r>
              <a:rPr lang="en-US" sz="2000" dirty="0" smtClean="0"/>
              <a:t>that </a:t>
            </a:r>
            <a:r>
              <a:rPr lang="en-US" sz="2000" dirty="0"/>
              <a:t>the </a:t>
            </a:r>
            <a:r>
              <a:rPr lang="en-US" sz="2000" dirty="0" smtClean="0"/>
              <a:t>individual’s </a:t>
            </a:r>
            <a:r>
              <a:rPr lang="en-US" sz="2000" dirty="0"/>
              <a:t>support plan identify the manner in which services and supports are to be provided</a:t>
            </a:r>
            <a:r>
              <a:rPr lang="en-US" sz="2000" dirty="0" smtClean="0"/>
              <a:t>.</a:t>
            </a:r>
          </a:p>
          <a:p>
            <a:pPr marL="285750" indent="-285750">
              <a:buFont typeface="Arial" pitchFamily="34" charset="0"/>
              <a:buChar char="•"/>
            </a:pPr>
            <a:r>
              <a:rPr lang="en-US" sz="2000" dirty="0" smtClean="0"/>
              <a:t>the individual’s support plan identify amount of allocated resources</a:t>
            </a:r>
          </a:p>
          <a:p>
            <a:pPr marL="285750" indent="-285750">
              <a:buFont typeface="Arial" pitchFamily="34" charset="0"/>
              <a:buChar char="•"/>
            </a:pPr>
            <a:r>
              <a:rPr lang="en-US" sz="2000" dirty="0"/>
              <a:t>t</a:t>
            </a:r>
            <a:r>
              <a:rPr lang="en-US" sz="2000" dirty="0" smtClean="0"/>
              <a:t>hat the agency maintain adequate support staff</a:t>
            </a:r>
          </a:p>
          <a:p>
            <a:pPr marL="285750" indent="-285750">
              <a:buFont typeface="Arial" pitchFamily="34" charset="0"/>
              <a:buChar char="•"/>
            </a:pPr>
            <a:r>
              <a:rPr lang="en-US" sz="2000" dirty="0"/>
              <a:t>t</a:t>
            </a:r>
            <a:r>
              <a:rPr lang="en-US" sz="2000" dirty="0" smtClean="0"/>
              <a:t>hat there is a method of review and on-site inspections</a:t>
            </a:r>
          </a:p>
          <a:p>
            <a:pPr marL="285750" indent="-285750">
              <a:buFont typeface="Arial" pitchFamily="34" charset="0"/>
              <a:buChar char="•"/>
            </a:pPr>
            <a:r>
              <a:rPr lang="en-US" sz="2000" dirty="0" smtClean="0"/>
              <a:t>that safeguards are in place that include care and maintenance of personal property, and the residence in which they live.</a:t>
            </a:r>
            <a:endParaRPr lang="en-US" sz="2000" dirty="0"/>
          </a:p>
        </p:txBody>
      </p:sp>
    </p:spTree>
    <p:extLst>
      <p:ext uri="{BB962C8B-B14F-4D97-AF65-F5344CB8AC3E}">
        <p14:creationId xmlns:p14="http://schemas.microsoft.com/office/powerpoint/2010/main" val="3603569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229600" cy="6247864"/>
          </a:xfrm>
          <a:prstGeom prst="rect">
            <a:avLst/>
          </a:prstGeom>
          <a:noFill/>
        </p:spPr>
        <p:txBody>
          <a:bodyPr wrap="square" rtlCol="0">
            <a:spAutoFit/>
          </a:bodyPr>
          <a:lstStyle/>
          <a:p>
            <a:pPr algn="ctr"/>
            <a:r>
              <a:rPr lang="en-US" sz="2000" b="1" dirty="0" smtClean="0"/>
              <a:t>Best Practice</a:t>
            </a:r>
          </a:p>
          <a:p>
            <a:r>
              <a:rPr lang="en-US" sz="2000" dirty="0" smtClean="0"/>
              <a:t>Within the person’s support planning document add the clauses that will  be in compliance with the Residential Tenancies Act, 2006 (care services and meals) as well as the Ministry standards.</a:t>
            </a:r>
          </a:p>
          <a:p>
            <a:endParaRPr lang="en-US" sz="2000" dirty="0"/>
          </a:p>
          <a:p>
            <a:pPr marL="285750" indent="-285750">
              <a:buFont typeface="Arial" pitchFamily="34" charset="0"/>
              <a:buChar char="•"/>
            </a:pPr>
            <a:r>
              <a:rPr lang="en-US" sz="2000" dirty="0" smtClean="0"/>
              <a:t>Care services are specific to the Personal Outcomes Plan including goals, expected outcomes and allocated resources.</a:t>
            </a:r>
          </a:p>
          <a:p>
            <a:endParaRPr lang="en-US" sz="2000" dirty="0" smtClean="0"/>
          </a:p>
          <a:p>
            <a:pPr marL="285750" indent="-285750">
              <a:buFont typeface="Arial" pitchFamily="34" charset="0"/>
              <a:buChar char="•"/>
            </a:pPr>
            <a:r>
              <a:rPr lang="en-US" sz="2000" dirty="0"/>
              <a:t>The following will be provided for the individual within the monthly resident fee: </a:t>
            </a:r>
            <a:r>
              <a:rPr lang="en-US" sz="2000" dirty="0" smtClean="0"/>
              <a:t>	meals</a:t>
            </a:r>
          </a:p>
          <a:p>
            <a:pPr lvl="1"/>
            <a:r>
              <a:rPr lang="en-US" sz="2000" dirty="0"/>
              <a:t>	</a:t>
            </a:r>
            <a:r>
              <a:rPr lang="en-US" sz="2000" dirty="0" smtClean="0"/>
              <a:t>shelter </a:t>
            </a:r>
            <a:r>
              <a:rPr lang="en-US" sz="2000" dirty="0"/>
              <a:t>costs </a:t>
            </a:r>
            <a:r>
              <a:rPr lang="en-US" sz="2000" dirty="0" smtClean="0"/>
              <a:t> which may include utilities</a:t>
            </a:r>
            <a:r>
              <a:rPr lang="en-US" sz="2000" dirty="0"/>
              <a:t>, general insurance, property </a:t>
            </a:r>
            <a:r>
              <a:rPr lang="en-US" sz="2000" dirty="0" smtClean="0"/>
              <a:t>	maintenance</a:t>
            </a:r>
            <a:r>
              <a:rPr lang="en-US" sz="2000" dirty="0"/>
              <a:t>, transportation, mortgage </a:t>
            </a:r>
            <a:r>
              <a:rPr lang="en-US" sz="2000" dirty="0" smtClean="0"/>
              <a:t>payments, </a:t>
            </a:r>
            <a:r>
              <a:rPr lang="en-US" sz="2000" dirty="0"/>
              <a:t>and other </a:t>
            </a:r>
            <a:r>
              <a:rPr lang="en-US" sz="2000" dirty="0" smtClean="0"/>
              <a:t>	household needs</a:t>
            </a:r>
            <a:r>
              <a:rPr lang="en-US" sz="2000" dirty="0"/>
              <a:t>. </a:t>
            </a:r>
            <a:endParaRPr lang="en-US" sz="2000" dirty="0" smtClean="0"/>
          </a:p>
          <a:p>
            <a:pPr marL="285750" indent="-285750">
              <a:buFont typeface="Arial" pitchFamily="34" charset="0"/>
              <a:buChar char="•"/>
            </a:pPr>
            <a:r>
              <a:rPr lang="en-US" sz="2000" dirty="0" smtClean="0"/>
              <a:t>The </a:t>
            </a:r>
            <a:r>
              <a:rPr lang="en-US" sz="2000" dirty="0"/>
              <a:t>agency charges related to residency and support services will not impinge on the individual's comfort allowance established in Regulation. </a:t>
            </a:r>
            <a:endParaRPr lang="en-US" sz="2000" dirty="0" smtClean="0"/>
          </a:p>
          <a:p>
            <a:pPr marL="285750" indent="-285750">
              <a:buFont typeface="Arial" pitchFamily="34" charset="0"/>
              <a:buChar char="•"/>
            </a:pPr>
            <a:r>
              <a:rPr lang="en-US" sz="2000" dirty="0" smtClean="0"/>
              <a:t>The </a:t>
            </a:r>
            <a:r>
              <a:rPr lang="en-US" sz="2000" dirty="0"/>
              <a:t>person will be required to contribute his/her own funds to pay for his/her voluntary participation in activities </a:t>
            </a:r>
            <a:r>
              <a:rPr lang="en-US" sz="2000" dirty="0" smtClean="0"/>
              <a:t>and any other expense that is not </a:t>
            </a:r>
            <a:r>
              <a:rPr lang="en-US" sz="2000" dirty="0"/>
              <a:t>provided as part of the basic agency housing or support </a:t>
            </a:r>
            <a:r>
              <a:rPr lang="en-US" sz="2000" dirty="0" smtClean="0"/>
              <a:t>services.</a:t>
            </a:r>
          </a:p>
          <a:p>
            <a:pPr lvl="1"/>
            <a:r>
              <a:rPr lang="en-US" sz="2000" dirty="0"/>
              <a:t>	</a:t>
            </a:r>
            <a:r>
              <a:rPr lang="en-US" sz="2000" dirty="0" smtClean="0"/>
              <a:t>social </a:t>
            </a:r>
            <a:r>
              <a:rPr lang="en-US" sz="2000" dirty="0"/>
              <a:t>events, vacation </a:t>
            </a:r>
            <a:r>
              <a:rPr lang="en-US" sz="2000" dirty="0" smtClean="0"/>
              <a:t>costs, personal </a:t>
            </a:r>
            <a:r>
              <a:rPr lang="en-US" sz="2000" dirty="0"/>
              <a:t>needs including any </a:t>
            </a:r>
            <a:r>
              <a:rPr lang="en-US" sz="2000" dirty="0" smtClean="0"/>
              <a:t>special 	necessities.</a:t>
            </a:r>
            <a:endParaRPr lang="en-US" sz="2000" dirty="0"/>
          </a:p>
        </p:txBody>
      </p:sp>
    </p:spTree>
    <p:extLst>
      <p:ext uri="{BB962C8B-B14F-4D97-AF65-F5344CB8AC3E}">
        <p14:creationId xmlns:p14="http://schemas.microsoft.com/office/powerpoint/2010/main" val="1804587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599</Words>
  <Application>Microsoft Office PowerPoint</Application>
  <PresentationFormat>On-screen Show (4:3)</PresentationFormat>
  <Paragraphs>84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EHT Exemption  and  Residential Tenancy Agreement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Renaud</dc:creator>
  <cp:lastModifiedBy>Amanda Brown</cp:lastModifiedBy>
  <cp:revision>26</cp:revision>
  <dcterms:created xsi:type="dcterms:W3CDTF">2013-08-22T14:16:23Z</dcterms:created>
  <dcterms:modified xsi:type="dcterms:W3CDTF">2013-09-17T13:38:42Z</dcterms:modified>
</cp:coreProperties>
</file>